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842" y="-6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94E0B34-C292-4F35-A5F5-F576FD69F7F9}" type="datetimeFigureOut">
              <a:rPr lang="en-US" smtClean="0"/>
              <a:pPr/>
              <a:t>1/20/2020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38BB1-6BC3-4948-8F74-BAE8DB2F50D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4E0B34-C292-4F35-A5F5-F576FD69F7F9}" type="datetimeFigureOut">
              <a:rPr lang="en-US" smtClean="0"/>
              <a:pPr/>
              <a:t>1/20/2020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38BB1-6BC3-4948-8F74-BAE8DB2F50D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4E0B34-C292-4F35-A5F5-F576FD69F7F9}" type="datetimeFigureOut">
              <a:rPr lang="en-US" smtClean="0"/>
              <a:pPr/>
              <a:t>1/20/2020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38BB1-6BC3-4948-8F74-BAE8DB2F50D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4E0B34-C292-4F35-A5F5-F576FD69F7F9}" type="datetimeFigureOut">
              <a:rPr lang="en-US" smtClean="0"/>
              <a:pPr/>
              <a:t>1/20/2020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38BB1-6BC3-4948-8F74-BAE8DB2F50D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4E0B34-C292-4F35-A5F5-F576FD69F7F9}" type="datetimeFigureOut">
              <a:rPr lang="en-US" smtClean="0"/>
              <a:pPr/>
              <a:t>1/20/2020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38BB1-6BC3-4948-8F74-BAE8DB2F50D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94E0B34-C292-4F35-A5F5-F576FD69F7F9}" type="datetimeFigureOut">
              <a:rPr lang="en-US" smtClean="0"/>
              <a:pPr/>
              <a:t>1/20/2020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438BB1-6BC3-4948-8F74-BAE8DB2F50D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94E0B34-C292-4F35-A5F5-F576FD69F7F9}" type="datetimeFigureOut">
              <a:rPr lang="en-US" smtClean="0"/>
              <a:pPr/>
              <a:t>1/20/2020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7438BB1-6BC3-4948-8F74-BAE8DB2F50D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94E0B34-C292-4F35-A5F5-F576FD69F7F9}" type="datetimeFigureOut">
              <a:rPr lang="en-US" smtClean="0"/>
              <a:pPr/>
              <a:t>1/20/2020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7438BB1-6BC3-4948-8F74-BAE8DB2F50D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E0B34-C292-4F35-A5F5-F576FD69F7F9}" type="datetimeFigureOut">
              <a:rPr lang="en-US" smtClean="0"/>
              <a:pPr/>
              <a:t>1/20/2020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7438BB1-6BC3-4948-8F74-BAE8DB2F50D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4E0B34-C292-4F35-A5F5-F576FD69F7F9}" type="datetimeFigureOut">
              <a:rPr lang="en-US" smtClean="0"/>
              <a:pPr/>
              <a:t>1/20/2020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438BB1-6BC3-4948-8F74-BAE8DB2F50D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4E0B34-C292-4F35-A5F5-F576FD69F7F9}" type="datetimeFigureOut">
              <a:rPr lang="en-US" smtClean="0"/>
              <a:pPr/>
              <a:t>1/20/2020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438BB1-6BC3-4948-8F74-BAE8DB2F50D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4E0B34-C292-4F35-A5F5-F576FD69F7F9}" type="datetimeFigureOut">
              <a:rPr lang="en-US" smtClean="0"/>
              <a:pPr/>
              <a:t>1/20/2020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38BB1-6BC3-4948-8F74-BAE8DB2F50D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a:buNone/>
            </a:pPr>
            <a:endParaRPr lang="en-IN" dirty="0" smtClean="0"/>
          </a:p>
          <a:p>
            <a:pPr>
              <a:buNone/>
            </a:pPr>
            <a:endParaRPr lang="en-IN" b="1" dirty="0" smtClean="0"/>
          </a:p>
          <a:p>
            <a:pPr algn="ctr">
              <a:buNone/>
            </a:pPr>
            <a:r>
              <a:rPr lang="en-IN" sz="6000" b="1" dirty="0" smtClean="0"/>
              <a:t> </a:t>
            </a:r>
            <a:r>
              <a:rPr lang="en-IN" sz="6000" b="1" dirty="0" smtClean="0">
                <a:solidFill>
                  <a:srgbClr val="FF0000"/>
                </a:solidFill>
              </a:rPr>
              <a:t>Environmental pollution     management</a:t>
            </a:r>
            <a:endParaRPr lang="en-IN" sz="60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285728"/>
            <a:ext cx="8229600" cy="6286544"/>
          </a:xfrm>
        </p:spPr>
        <p:txBody>
          <a:bodyPr/>
          <a:lstStyle/>
          <a:p>
            <a:pPr>
              <a:buNone/>
            </a:pPr>
            <a:r>
              <a:rPr lang="en-IN" dirty="0" smtClean="0"/>
              <a:t>Each ecosystem has its unique vegetation, </a:t>
            </a:r>
            <a:r>
              <a:rPr lang="en-IN" dirty="0" err="1" smtClean="0"/>
              <a:t>animals,climate,water</a:t>
            </a:r>
            <a:r>
              <a:rPr lang="en-IN" dirty="0" smtClean="0"/>
              <a:t> and nutrient </a:t>
            </a:r>
            <a:r>
              <a:rPr lang="en-IN" dirty="0" err="1" smtClean="0"/>
              <a:t>sources.Ponds</a:t>
            </a:r>
            <a:r>
              <a:rPr lang="en-IN" dirty="0" smtClean="0"/>
              <a:t>, </a:t>
            </a:r>
            <a:r>
              <a:rPr lang="en-IN" dirty="0" err="1" smtClean="0"/>
              <a:t>lakes,deserts,grasslands</a:t>
            </a:r>
            <a:r>
              <a:rPr lang="en-IN" dirty="0" smtClean="0"/>
              <a:t> and forests are common examples of ecosystems.</a:t>
            </a:r>
          </a:p>
          <a:p>
            <a:pPr>
              <a:buNone/>
            </a:pPr>
            <a:r>
              <a:rPr lang="en-IN" dirty="0" smtClean="0">
                <a:solidFill>
                  <a:srgbClr val="FF0000"/>
                </a:solidFill>
              </a:rPr>
              <a:t>POSITION OF HUMAN BEINGS IN THE FOOD CHAIN:-</a:t>
            </a:r>
          </a:p>
          <a:p>
            <a:pPr marL="571500" indent="-571500">
              <a:buAutoNum type="romanLcParenR"/>
            </a:pPr>
            <a:r>
              <a:rPr lang="en-IN" dirty="0" smtClean="0"/>
              <a:t>Phytoplankton -- Zooplankton -- Small fish    large fish -- human beings.</a:t>
            </a:r>
          </a:p>
          <a:p>
            <a:pPr marL="571500" indent="-571500">
              <a:buNone/>
            </a:pPr>
            <a:r>
              <a:rPr lang="en-IN" dirty="0" smtClean="0"/>
              <a:t>ii) Plants (Grass) -- Goat --  Human beings.</a:t>
            </a:r>
          </a:p>
          <a:p>
            <a:pPr marL="571500" indent="-571500">
              <a:buNone/>
            </a:pPr>
            <a:r>
              <a:rPr lang="en-IN" dirty="0" smtClean="0"/>
              <a:t>iii) Plants (Wheat) --    Human beings</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sng" dirty="0" smtClean="0"/>
              <a:t>FOOD CHAIN</a:t>
            </a:r>
            <a:endParaRPr lang="en-IN" u="sng" dirty="0"/>
          </a:p>
        </p:txBody>
      </p:sp>
      <p:sp>
        <p:nvSpPr>
          <p:cNvPr id="3" name="Content Placeholder 2"/>
          <p:cNvSpPr>
            <a:spLocks noGrp="1"/>
          </p:cNvSpPr>
          <p:nvPr>
            <p:ph idx="1"/>
          </p:nvPr>
        </p:nvSpPr>
        <p:spPr/>
        <p:txBody>
          <a:bodyPr/>
          <a:lstStyle/>
          <a:p>
            <a:r>
              <a:rPr lang="en-IN" dirty="0" smtClean="0"/>
              <a:t>A food chain shows how each living organism obtains its </a:t>
            </a:r>
            <a:r>
              <a:rPr lang="en-IN" dirty="0" err="1" smtClean="0"/>
              <a:t>food.Examples</a:t>
            </a:r>
            <a:r>
              <a:rPr lang="en-IN" dirty="0" smtClean="0"/>
              <a:t> of simple food chains in a grassland ecosystem are:- rabbits eat grass and are in turn eaten by foxes, deer eat grass and are in turn eaten by lions, Fish eat plankton, small fish are eaten by larger fish and both are consumed by human beings. A food chain always starts with an autotroph and ends with a carnivore.</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AIR POLLUTION</a:t>
            </a:r>
            <a:endParaRPr lang="en-US" u="sng" dirty="0"/>
          </a:p>
        </p:txBody>
      </p:sp>
      <p:sp>
        <p:nvSpPr>
          <p:cNvPr id="3" name="Content Placeholder 2"/>
          <p:cNvSpPr>
            <a:spLocks noGrp="1"/>
          </p:cNvSpPr>
          <p:nvPr>
            <p:ph idx="1"/>
          </p:nvPr>
        </p:nvSpPr>
        <p:spPr>
          <a:xfrm>
            <a:off x="107504" y="1268760"/>
            <a:ext cx="8784976" cy="5400600"/>
          </a:xfrm>
        </p:spPr>
        <p:txBody>
          <a:bodyPr/>
          <a:lstStyle/>
          <a:p>
            <a:r>
              <a:rPr lang="en-US" dirty="0" smtClean="0"/>
              <a:t>Air pollution is crucial for public health, due to the enormous amount of air in each </a:t>
            </a:r>
            <a:r>
              <a:rPr lang="en-US" dirty="0" err="1" smtClean="0"/>
              <a:t>day.Polluted</a:t>
            </a:r>
            <a:r>
              <a:rPr lang="en-US" dirty="0" smtClean="0"/>
              <a:t> air causes respiratory diseases and many undesirable physiological effects.</a:t>
            </a:r>
          </a:p>
          <a:p>
            <a:r>
              <a:rPr lang="en-US" dirty="0"/>
              <a:t> </a:t>
            </a:r>
            <a:r>
              <a:rPr lang="en-US" dirty="0" smtClean="0"/>
              <a:t>Air pollution may be defined as the excessive discharge of undesirable foreign substances  into the atmosphere, thereby adversely affecting the quality of air and causing damage to human, plant and animal lives. Air pollutants are of two types:- Primary and Secondary.</a:t>
            </a:r>
            <a:endParaRPr lang="en-US" dirty="0"/>
          </a:p>
        </p:txBody>
      </p:sp>
    </p:spTree>
    <p:extLst>
      <p:ext uri="{BB962C8B-B14F-4D97-AF65-F5344CB8AC3E}">
        <p14:creationId xmlns:p14="http://schemas.microsoft.com/office/powerpoint/2010/main" val="225508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CAUSES OF AIR POLLUTION</a:t>
            </a:r>
            <a:r>
              <a:rPr lang="en-US" dirty="0" smtClean="0"/>
              <a:t>.</a:t>
            </a:r>
            <a:endParaRPr lang="en-US" dirty="0"/>
          </a:p>
        </p:txBody>
      </p:sp>
      <p:sp>
        <p:nvSpPr>
          <p:cNvPr id="3" name="Content Placeholder 2"/>
          <p:cNvSpPr>
            <a:spLocks noGrp="1"/>
          </p:cNvSpPr>
          <p:nvPr>
            <p:ph idx="1"/>
          </p:nvPr>
        </p:nvSpPr>
        <p:spPr>
          <a:xfrm>
            <a:off x="179512" y="1268760"/>
            <a:ext cx="8784976" cy="5400600"/>
          </a:xfrm>
        </p:spPr>
        <p:txBody>
          <a:bodyPr/>
          <a:lstStyle/>
          <a:p>
            <a:r>
              <a:rPr lang="en-US" dirty="0" smtClean="0"/>
              <a:t>Air can be polluted in two ways- By human beings and by natural calamities. Human activities that cause air pollution are:-</a:t>
            </a:r>
          </a:p>
          <a:p>
            <a:r>
              <a:rPr lang="en-US" dirty="0" smtClean="0"/>
              <a:t>Tremendous increase in population</a:t>
            </a:r>
          </a:p>
          <a:p>
            <a:r>
              <a:rPr lang="en-US" dirty="0" smtClean="0"/>
              <a:t>Rapid industrialization</a:t>
            </a:r>
          </a:p>
          <a:p>
            <a:r>
              <a:rPr lang="en-US" dirty="0" smtClean="0"/>
              <a:t>Rapid urbanization</a:t>
            </a:r>
          </a:p>
          <a:p>
            <a:r>
              <a:rPr lang="en-US" dirty="0" smtClean="0"/>
              <a:t>Deforestation</a:t>
            </a:r>
          </a:p>
          <a:p>
            <a:r>
              <a:rPr lang="en-US" dirty="0" smtClean="0"/>
              <a:t>Tremendous increase in transport.</a:t>
            </a:r>
          </a:p>
          <a:p>
            <a:r>
              <a:rPr lang="en-US" dirty="0" smtClean="0"/>
              <a:t>Proliferation of industries.</a:t>
            </a:r>
          </a:p>
          <a:p>
            <a:endParaRPr lang="en-US" dirty="0"/>
          </a:p>
        </p:txBody>
      </p:sp>
    </p:spTree>
    <p:extLst>
      <p:ext uri="{BB962C8B-B14F-4D97-AF65-F5344CB8AC3E}">
        <p14:creationId xmlns:p14="http://schemas.microsoft.com/office/powerpoint/2010/main" val="2460951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ACID RAIN</a:t>
            </a:r>
            <a:endParaRPr lang="en-US" u="sng" dirty="0"/>
          </a:p>
        </p:txBody>
      </p:sp>
      <p:sp>
        <p:nvSpPr>
          <p:cNvPr id="3" name="Content Placeholder 2"/>
          <p:cNvSpPr>
            <a:spLocks noGrp="1"/>
          </p:cNvSpPr>
          <p:nvPr>
            <p:ph idx="1"/>
          </p:nvPr>
        </p:nvSpPr>
        <p:spPr>
          <a:xfrm>
            <a:off x="107504" y="1268760"/>
            <a:ext cx="8856984" cy="5400600"/>
          </a:xfrm>
        </p:spPr>
        <p:txBody>
          <a:bodyPr/>
          <a:lstStyle/>
          <a:p>
            <a:r>
              <a:rPr lang="en-US" dirty="0" smtClean="0"/>
              <a:t>Various industries, automobiles and combustion of fossil fuels release acidic oxides such as </a:t>
            </a:r>
            <a:r>
              <a:rPr lang="en-US" dirty="0" err="1" smtClean="0"/>
              <a:t>sulphur</a:t>
            </a:r>
            <a:r>
              <a:rPr lang="en-US" dirty="0" smtClean="0"/>
              <a:t> dioxide, nitrogen dioxides and hydrochloric acid gas into the atmosphere. This oxides get dissolved in the water </a:t>
            </a:r>
            <a:r>
              <a:rPr lang="en-US" dirty="0" err="1" smtClean="0"/>
              <a:t>vapour</a:t>
            </a:r>
            <a:r>
              <a:rPr lang="en-US" dirty="0" smtClean="0"/>
              <a:t> present in the atmosphere to form the </a:t>
            </a:r>
            <a:r>
              <a:rPr lang="en-US" dirty="0" err="1" smtClean="0"/>
              <a:t>correponding</a:t>
            </a:r>
            <a:r>
              <a:rPr lang="en-US" dirty="0" smtClean="0"/>
              <a:t> acids, which mean fall slowly on earth as acid rain.</a:t>
            </a:r>
          </a:p>
          <a:p>
            <a:r>
              <a:rPr lang="en-US" dirty="0" smtClean="0"/>
              <a:t>SO2+ H2OHHH    H2SO3 (</a:t>
            </a:r>
            <a:r>
              <a:rPr lang="en-US" dirty="0" err="1" smtClean="0"/>
              <a:t>Sulphurous</a:t>
            </a:r>
            <a:r>
              <a:rPr lang="en-US" dirty="0" smtClean="0"/>
              <a:t> acid.)</a:t>
            </a:r>
          </a:p>
          <a:p>
            <a:r>
              <a:rPr lang="en-US" dirty="0" smtClean="0"/>
              <a:t>SO3+H2OHHH     H2SO4  (</a:t>
            </a:r>
            <a:r>
              <a:rPr lang="en-US" dirty="0" err="1" smtClean="0"/>
              <a:t>Sulphuric</a:t>
            </a:r>
            <a:r>
              <a:rPr lang="en-US" dirty="0" smtClean="0"/>
              <a:t> acid.)</a:t>
            </a:r>
          </a:p>
          <a:p>
            <a:r>
              <a:rPr lang="en-US" dirty="0" smtClean="0"/>
              <a:t>4NO2+2H2O+O2             4HNO3 ( Nitric acid.)</a:t>
            </a:r>
            <a:endParaRPr lang="en-US" dirty="0"/>
          </a:p>
        </p:txBody>
      </p:sp>
      <p:sp>
        <p:nvSpPr>
          <p:cNvPr id="5" name="Right Arrow 4"/>
          <p:cNvSpPr/>
          <p:nvPr/>
        </p:nvSpPr>
        <p:spPr>
          <a:xfrm>
            <a:off x="2299683" y="482585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2195736" y="542248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419872" y="601758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9320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GREENHOUSE EFFECT</a:t>
            </a:r>
            <a:endParaRPr lang="en-US" u="sng" dirty="0"/>
          </a:p>
        </p:txBody>
      </p:sp>
      <p:sp>
        <p:nvSpPr>
          <p:cNvPr id="3" name="Content Placeholder 2"/>
          <p:cNvSpPr>
            <a:spLocks noGrp="1"/>
          </p:cNvSpPr>
          <p:nvPr>
            <p:ph idx="1"/>
          </p:nvPr>
        </p:nvSpPr>
        <p:spPr>
          <a:xfrm>
            <a:off x="107504" y="1196752"/>
            <a:ext cx="8928992" cy="5544616"/>
          </a:xfrm>
        </p:spPr>
        <p:txBody>
          <a:bodyPr>
            <a:normAutofit fontScale="85000" lnSpcReduction="10000"/>
          </a:bodyPr>
          <a:lstStyle/>
          <a:p>
            <a:r>
              <a:rPr lang="en-US" dirty="0" smtClean="0"/>
              <a:t>The sun’s rays consists of UV, visible and infrared radiations. The ozone layer present in the </a:t>
            </a:r>
            <a:r>
              <a:rPr lang="en-US" dirty="0" err="1" smtClean="0"/>
              <a:t>uppert</a:t>
            </a:r>
            <a:r>
              <a:rPr lang="en-US" dirty="0" smtClean="0"/>
              <a:t> atmosphere absorbs most of the UV radiation and allows the visible and infrared radiations to pass through towards the earth. Incident solar energy is absorbed by the earth as short wave radiations ,gets converted to heat energy and is then emitted into space as long wave infrared radiations. </a:t>
            </a:r>
            <a:r>
              <a:rPr lang="en-US" dirty="0" err="1" smtClean="0"/>
              <a:t>Ther</a:t>
            </a:r>
            <a:r>
              <a:rPr lang="en-US" dirty="0" smtClean="0"/>
              <a:t> are several gases including carbon dioxide in the earth’s atmosphere that absorb the long wave infrared radiations. If a large amount of </a:t>
            </a:r>
            <a:r>
              <a:rPr lang="en-US" dirty="0" err="1" smtClean="0"/>
              <a:t>carnon</a:t>
            </a:r>
            <a:r>
              <a:rPr lang="en-US" dirty="0" smtClean="0"/>
              <a:t> dioxide is present in the atmosphere, the temperature of the earth rises beyond this. This phenomenon is known as Greenhouse effect. Hence it is known as </a:t>
            </a:r>
            <a:r>
              <a:rPr lang="en-US" smtClean="0"/>
              <a:t>global warming.</a:t>
            </a:r>
            <a:endParaRPr lang="en-US" dirty="0"/>
          </a:p>
        </p:txBody>
      </p:sp>
    </p:spTree>
    <p:extLst>
      <p:ext uri="{BB962C8B-B14F-4D97-AF65-F5344CB8AC3E}">
        <p14:creationId xmlns:p14="http://schemas.microsoft.com/office/powerpoint/2010/main" val="350037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Components of the environment </a:t>
            </a:r>
            <a:endParaRPr lang="en-IN" dirty="0"/>
          </a:p>
        </p:txBody>
      </p:sp>
      <p:sp>
        <p:nvSpPr>
          <p:cNvPr id="3" name="Content Placeholder 2"/>
          <p:cNvSpPr>
            <a:spLocks noGrp="1"/>
          </p:cNvSpPr>
          <p:nvPr>
            <p:ph idx="1"/>
          </p:nvPr>
        </p:nvSpPr>
        <p:spPr/>
        <p:txBody>
          <a:bodyPr>
            <a:normAutofit lnSpcReduction="10000"/>
          </a:bodyPr>
          <a:lstStyle/>
          <a:p>
            <a:r>
              <a:rPr lang="en-IN" dirty="0" smtClean="0"/>
              <a:t>Nature- It is a sum total of four spheres which are lithosphere, hydrosphere, atmosphere and biosphere. </a:t>
            </a:r>
          </a:p>
          <a:p>
            <a:r>
              <a:rPr lang="en-IN" dirty="0" smtClean="0"/>
              <a:t>Environment means the </a:t>
            </a:r>
            <a:r>
              <a:rPr lang="en-IN" dirty="0" err="1" smtClean="0"/>
              <a:t>abiotic</a:t>
            </a:r>
            <a:r>
              <a:rPr lang="en-IN" dirty="0" smtClean="0"/>
              <a:t> and biotic habitats that surround us –</a:t>
            </a:r>
          </a:p>
          <a:p>
            <a:pPr marL="514350" indent="-514350">
              <a:buFont typeface="+mj-lt"/>
              <a:buAutoNum type="alphaLcParenR"/>
            </a:pPr>
            <a:r>
              <a:rPr lang="en-IN" dirty="0" err="1" smtClean="0"/>
              <a:t>Abiotic</a:t>
            </a:r>
            <a:r>
              <a:rPr lang="en-IN" dirty="0" smtClean="0"/>
              <a:t> are- soil, water, air, light and wind which are also called non-living beings.</a:t>
            </a:r>
          </a:p>
          <a:p>
            <a:pPr marL="514350" indent="-514350">
              <a:buFont typeface="+mj-lt"/>
              <a:buAutoNum type="alphaLcParenR"/>
            </a:pPr>
            <a:r>
              <a:rPr lang="en-IN" dirty="0" smtClean="0"/>
              <a:t>Biotic are- human beings, animals, plants, insects, bacteria and viruses or living beings.</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Impact of nature on human being and vice versa- the activities of human being affect the environment like pollution, deforestation, desertification, soil erosion and climate change. So, environmental education is necessary to make people aware of-</a:t>
            </a:r>
          </a:p>
          <a:p>
            <a:pPr marL="514350" indent="-514350">
              <a:buFont typeface="+mj-lt"/>
              <a:buAutoNum type="arabicPeriod"/>
            </a:pPr>
            <a:r>
              <a:rPr lang="en-IN" dirty="0" smtClean="0"/>
              <a:t>The impact of our activities on the environment.</a:t>
            </a:r>
          </a:p>
          <a:p>
            <a:pPr marL="514350" indent="-514350">
              <a:buFont typeface="+mj-lt"/>
              <a:buAutoNum type="arabicPeriod"/>
            </a:pPr>
            <a:r>
              <a:rPr lang="en-IN" dirty="0" smtClean="0"/>
              <a:t>The need for protecting the environment.</a:t>
            </a:r>
          </a:p>
          <a:p>
            <a:pPr marL="514350" indent="-514350">
              <a:buFont typeface="+mj-lt"/>
              <a:buAutoNum type="arabicPeriod"/>
            </a:pPr>
            <a:r>
              <a:rPr lang="en-IN" dirty="0" smtClean="0"/>
              <a:t>The need for conserving resources.</a:t>
            </a:r>
          </a:p>
          <a:p>
            <a:pPr marL="514350" indent="-514350">
              <a:buFont typeface="+mj-lt"/>
              <a:buAutoNum type="arabicPeriod"/>
            </a:pPr>
            <a:r>
              <a:rPr lang="en-IN" dirty="0" smtClean="0"/>
              <a:t>The concepts of ecology.</a:t>
            </a:r>
          </a:p>
          <a:p>
            <a:pPr marL="514350" indent="-514350">
              <a:buFont typeface="+mj-lt"/>
              <a:buAutoNum type="arabicPeriod"/>
            </a:pPr>
            <a:r>
              <a:rPr lang="en-IN" dirty="0" smtClean="0"/>
              <a:t>The relevant legislation.</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The impact of nature on human being are-</a:t>
            </a:r>
          </a:p>
          <a:p>
            <a:pPr marL="514350" indent="-514350">
              <a:buFont typeface="+mj-lt"/>
              <a:buAutoNum type="arabicPeriod"/>
            </a:pPr>
            <a:r>
              <a:rPr lang="en-IN" dirty="0" smtClean="0"/>
              <a:t>Earthquake</a:t>
            </a:r>
          </a:p>
          <a:p>
            <a:pPr marL="514350" indent="-514350">
              <a:buFont typeface="+mj-lt"/>
              <a:buAutoNum type="arabicPeriod"/>
            </a:pPr>
            <a:r>
              <a:rPr lang="en-IN" dirty="0" smtClean="0"/>
              <a:t>Dust wind</a:t>
            </a:r>
          </a:p>
          <a:p>
            <a:pPr marL="514350" indent="-514350">
              <a:buFont typeface="+mj-lt"/>
              <a:buAutoNum type="arabicPeriod"/>
            </a:pPr>
            <a:r>
              <a:rPr lang="en-IN" dirty="0" smtClean="0"/>
              <a:t>Flood</a:t>
            </a:r>
          </a:p>
          <a:p>
            <a:pPr marL="514350" indent="-514350">
              <a:buFont typeface="+mj-lt"/>
              <a:buAutoNum type="arabicPeriod"/>
            </a:pPr>
            <a:r>
              <a:rPr lang="en-IN" dirty="0" smtClean="0"/>
              <a:t>Storm</a:t>
            </a:r>
          </a:p>
          <a:p>
            <a:pPr marL="514350" indent="-514350">
              <a:buFont typeface="+mj-lt"/>
              <a:buAutoNum type="arabicPeriod"/>
            </a:pPr>
            <a:r>
              <a:rPr lang="en-IN" dirty="0" smtClean="0"/>
              <a:t>Tsunami</a:t>
            </a:r>
          </a:p>
          <a:p>
            <a:pPr marL="514350" indent="-514350">
              <a:buFont typeface="+mj-lt"/>
              <a:buAutoNum type="arabicPeriod"/>
            </a:pPr>
            <a:r>
              <a:rPr lang="en-IN" dirty="0" smtClean="0"/>
              <a:t>Cyclone</a:t>
            </a:r>
          </a:p>
          <a:p>
            <a:pPr marL="514350" indent="-514350">
              <a:buFont typeface="+mj-lt"/>
              <a:buAutoNum type="arabicPeriod"/>
            </a:pPr>
            <a:r>
              <a:rPr lang="en-IN" dirty="0" smtClean="0"/>
              <a:t>Landslides</a:t>
            </a:r>
          </a:p>
          <a:p>
            <a:pPr marL="514350" indent="-514350">
              <a:buNone/>
            </a:pPr>
            <a:r>
              <a:rPr lang="en-IN" dirty="0" smtClean="0"/>
              <a:t>      These cannot be resisted  by human being but must be precautious for  removal of hazardous effects.</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IN" dirty="0"/>
          </a:p>
        </p:txBody>
      </p:sp>
      <p:sp>
        <p:nvSpPr>
          <p:cNvPr id="3" name="Content Placeholder 2"/>
          <p:cNvSpPr>
            <a:spLocks noGrp="1"/>
          </p:cNvSpPr>
          <p:nvPr>
            <p:ph idx="1"/>
          </p:nvPr>
        </p:nvSpPr>
        <p:spPr/>
        <p:txBody>
          <a:bodyPr/>
          <a:lstStyle/>
          <a:p>
            <a:r>
              <a:rPr lang="en-IN" dirty="0" smtClean="0"/>
              <a:t>Impact of human being on nature-</a:t>
            </a:r>
          </a:p>
          <a:p>
            <a:pPr marL="514350" indent="-514350">
              <a:buFont typeface="+mj-lt"/>
              <a:buAutoNum type="arabicPeriod"/>
            </a:pPr>
            <a:r>
              <a:rPr lang="en-IN" dirty="0" smtClean="0"/>
              <a:t>Deforestation</a:t>
            </a:r>
          </a:p>
          <a:p>
            <a:pPr marL="514350" indent="-514350">
              <a:buFont typeface="+mj-lt"/>
              <a:buAutoNum type="arabicPeriod"/>
            </a:pPr>
            <a:r>
              <a:rPr lang="en-IN" dirty="0" smtClean="0"/>
              <a:t>Rapid industrialisation</a:t>
            </a:r>
          </a:p>
          <a:p>
            <a:pPr marL="514350" indent="-514350">
              <a:buFont typeface="+mj-lt"/>
              <a:buAutoNum type="arabicPeriod"/>
            </a:pPr>
            <a:r>
              <a:rPr lang="en-IN" dirty="0" smtClean="0"/>
              <a:t>Dumping of </a:t>
            </a:r>
            <a:r>
              <a:rPr lang="en-IN" dirty="0" err="1" smtClean="0"/>
              <a:t>garbages</a:t>
            </a:r>
            <a:r>
              <a:rPr lang="en-IN" dirty="0" smtClean="0"/>
              <a:t> anywhere</a:t>
            </a:r>
          </a:p>
          <a:p>
            <a:pPr marL="514350" indent="-514350">
              <a:buFont typeface="+mj-lt"/>
              <a:buAutoNum type="arabicPeriod"/>
            </a:pPr>
            <a:r>
              <a:rPr lang="en-IN" dirty="0" smtClean="0"/>
              <a:t>Unwanted activities spread in the society </a:t>
            </a:r>
          </a:p>
          <a:p>
            <a:pPr marL="514350" indent="-514350">
              <a:buFont typeface="+mj-lt"/>
              <a:buAutoNum type="arabicPeriod"/>
            </a:pPr>
            <a:r>
              <a:rPr lang="en-IN" dirty="0" smtClean="0"/>
              <a:t>Throwing of waste carelessly</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Energy flow in an ecosystem</a:t>
            </a:r>
            <a:endParaRPr lang="en-IN" dirty="0"/>
          </a:p>
        </p:txBody>
      </p:sp>
      <p:sp>
        <p:nvSpPr>
          <p:cNvPr id="3" name="Content Placeholder 2"/>
          <p:cNvSpPr>
            <a:spLocks noGrp="1"/>
          </p:cNvSpPr>
          <p:nvPr>
            <p:ph idx="1"/>
          </p:nvPr>
        </p:nvSpPr>
        <p:spPr/>
        <p:txBody>
          <a:bodyPr>
            <a:normAutofit fontScale="25000" lnSpcReduction="20000"/>
          </a:bodyPr>
          <a:lstStyle/>
          <a:p>
            <a:r>
              <a:rPr lang="en-IN" sz="7200" dirty="0" smtClean="0"/>
              <a:t>Sun is the source of energy. With the help of sunlight, the green plants make food reacting with  water and carbon dioxide in presence of </a:t>
            </a:r>
            <a:r>
              <a:rPr lang="en-IN" sz="7200" dirty="0" err="1" smtClean="0"/>
              <a:t>cholrophyll</a:t>
            </a:r>
            <a:r>
              <a:rPr lang="en-IN" sz="7200" dirty="0" smtClean="0"/>
              <a:t>. This process is called Photosynthesis  process.</a:t>
            </a:r>
          </a:p>
          <a:p>
            <a:r>
              <a:rPr lang="en-IN" sz="7200" dirty="0" smtClean="0"/>
              <a:t>CO</a:t>
            </a:r>
            <a:r>
              <a:rPr lang="en-IN" sz="7200" dirty="0" smtClean="0">
                <a:effectLst>
                  <a:outerShdw blurRad="38100" dist="38100" dir="2700000" algn="tl">
                    <a:srgbClr val="000000">
                      <a:alpha val="43137"/>
                    </a:srgbClr>
                  </a:outerShdw>
                </a:effectLst>
              </a:rPr>
              <a:t>2  +  H2O</a:t>
            </a:r>
            <a:r>
              <a:rPr lang="en-IN" sz="7200" dirty="0" smtClean="0"/>
              <a:t>    Sun energy and chlorophyll-        C6H12O6 (carbohydrate)+ oxygen.</a:t>
            </a:r>
          </a:p>
          <a:p>
            <a:pPr>
              <a:buNone/>
            </a:pPr>
            <a:r>
              <a:rPr lang="en-IN" sz="7200" dirty="0" smtClean="0"/>
              <a:t>Thus the  sun energy passes from one organism to other organism in the form of food. So the flow of energy is related to the food </a:t>
            </a:r>
            <a:r>
              <a:rPr lang="en-IN" sz="7200" dirty="0" err="1" smtClean="0"/>
              <a:t>chain.Almost</a:t>
            </a:r>
            <a:r>
              <a:rPr lang="en-IN" sz="7200" dirty="0" smtClean="0"/>
              <a:t> all the solar energy in the food chain is trapped by autotrophic organisms of the first </a:t>
            </a:r>
            <a:r>
              <a:rPr lang="en-IN" sz="7200" dirty="0" err="1" smtClean="0"/>
              <a:t>trophic</a:t>
            </a:r>
            <a:r>
              <a:rPr lang="en-IN" sz="7200" dirty="0" smtClean="0"/>
              <a:t> level or the green plants.</a:t>
            </a:r>
          </a:p>
          <a:p>
            <a:pPr>
              <a:buNone/>
            </a:pPr>
            <a:r>
              <a:rPr lang="en-IN" sz="7200" dirty="0" smtClean="0"/>
              <a:t>The sun is an extremely hot body where thermonuclear reactions occur continuously with the liberation of enormous </a:t>
            </a:r>
            <a:r>
              <a:rPr lang="en-IN" sz="7200" dirty="0" err="1" smtClean="0"/>
              <a:t>quantitites</a:t>
            </a:r>
            <a:r>
              <a:rPr lang="en-IN" sz="7200" dirty="0" smtClean="0"/>
              <a:t> of heat and light. Only a small part of energy reaches our planet. The intensity of solar energy outside the earth’s atmosphere is 1.2 k w/m2 (kilowatt per square meter). A part of this energy is absorbed by the gases and particulates present  in the atmosphere. The solar that reaches the earth surface carries  about 0.9 kW/ m 2.</a:t>
            </a:r>
          </a:p>
          <a:p>
            <a:pPr>
              <a:buNone/>
            </a:pPr>
            <a:r>
              <a:rPr lang="en-IN" sz="7200" dirty="0" smtClean="0"/>
              <a:t> The food energy passes from one group of organisms to another group at different levels, each of this level is called a </a:t>
            </a:r>
            <a:r>
              <a:rPr lang="en-IN" sz="7200" dirty="0" err="1" smtClean="0"/>
              <a:t>trophic</a:t>
            </a:r>
            <a:r>
              <a:rPr lang="en-IN" sz="7200" dirty="0" smtClean="0"/>
              <a:t> level, which is effectively the feeding level of a group of organisms in a food chain.</a:t>
            </a:r>
          </a:p>
          <a:p>
            <a:pPr>
              <a:buNone/>
            </a:pPr>
            <a:r>
              <a:rPr lang="en-IN" sz="7200" dirty="0" smtClean="0"/>
              <a:t> </a:t>
            </a:r>
          </a:p>
          <a:p>
            <a:pPr>
              <a:buNone/>
            </a:pPr>
            <a:endParaRPr lang="en-IN" sz="2000" dirty="0" smtClean="0"/>
          </a:p>
          <a:p>
            <a:endParaRPr lang="en-IN" sz="2000" dirty="0" smtClean="0"/>
          </a:p>
          <a:p>
            <a:pPr>
              <a:buNone/>
            </a:pPr>
            <a:r>
              <a:rPr lang="en-IN" sz="2000" dirty="0" smtClean="0"/>
              <a:t>                   </a:t>
            </a:r>
            <a:endParaRPr lang="en-IN" sz="2000" dirty="0"/>
          </a:p>
        </p:txBody>
      </p:sp>
      <p:cxnSp>
        <p:nvCxnSpPr>
          <p:cNvPr id="9" name="Straight Arrow Connector 8"/>
          <p:cNvCxnSpPr/>
          <p:nvPr/>
        </p:nvCxnSpPr>
        <p:spPr>
          <a:xfrm>
            <a:off x="2571736" y="4286256"/>
            <a:ext cx="335758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ight Arrow 5"/>
          <p:cNvSpPr/>
          <p:nvPr/>
        </p:nvSpPr>
        <p:spPr>
          <a:xfrm flipV="1">
            <a:off x="4214810" y="2341995"/>
            <a:ext cx="42862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TROPHIC LEVELS</a:t>
            </a:r>
            <a:endParaRPr lang="en-IN" dirty="0"/>
          </a:p>
        </p:txBody>
      </p:sp>
      <p:sp>
        <p:nvSpPr>
          <p:cNvPr id="3" name="Content Placeholder 2"/>
          <p:cNvSpPr>
            <a:spLocks noGrp="1"/>
          </p:cNvSpPr>
          <p:nvPr>
            <p:ph idx="1"/>
          </p:nvPr>
        </p:nvSpPr>
        <p:spPr/>
        <p:txBody>
          <a:bodyPr>
            <a:normAutofit lnSpcReduction="10000"/>
          </a:bodyPr>
          <a:lstStyle/>
          <a:p>
            <a:r>
              <a:rPr lang="en-IN" dirty="0" err="1" smtClean="0"/>
              <a:t>Trophic</a:t>
            </a:r>
            <a:r>
              <a:rPr lang="en-IN" dirty="0" smtClean="0"/>
              <a:t> level I:- The producers which create their own food by converting solar energy into chemical energy in the form of carbohydrates comprise </a:t>
            </a:r>
            <a:r>
              <a:rPr lang="en-IN" dirty="0" err="1" smtClean="0"/>
              <a:t>trophic</a:t>
            </a:r>
            <a:r>
              <a:rPr lang="en-IN" dirty="0" smtClean="0"/>
              <a:t> level I. The green plants belong to this </a:t>
            </a:r>
            <a:r>
              <a:rPr lang="en-IN" dirty="0" err="1" smtClean="0"/>
              <a:t>catagory</a:t>
            </a:r>
            <a:r>
              <a:rPr lang="en-IN" dirty="0" smtClean="0"/>
              <a:t>.</a:t>
            </a:r>
          </a:p>
          <a:p>
            <a:r>
              <a:rPr lang="en-IN" dirty="0" err="1" smtClean="0"/>
              <a:t>Trophic</a:t>
            </a:r>
            <a:r>
              <a:rPr lang="en-IN" dirty="0" smtClean="0"/>
              <a:t> level II :- the primary consumers that do not produce their own food, like cows, </a:t>
            </a:r>
            <a:r>
              <a:rPr lang="en-IN" dirty="0" err="1" smtClean="0"/>
              <a:t>sheep,goats</a:t>
            </a:r>
            <a:r>
              <a:rPr lang="en-IN" dirty="0" smtClean="0"/>
              <a:t> and rabbits belong to </a:t>
            </a:r>
            <a:r>
              <a:rPr lang="en-IN" dirty="0" err="1" smtClean="0"/>
              <a:t>trophic</a:t>
            </a:r>
            <a:r>
              <a:rPr lang="en-IN" dirty="0" smtClean="0"/>
              <a:t> level II.</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285728"/>
            <a:ext cx="8229600" cy="6357982"/>
          </a:xfrm>
        </p:spPr>
        <p:txBody>
          <a:bodyPr>
            <a:normAutofit fontScale="85000" lnSpcReduction="20000"/>
          </a:bodyPr>
          <a:lstStyle/>
          <a:p>
            <a:r>
              <a:rPr lang="en-IN" dirty="0" smtClean="0"/>
              <a:t>The secondary consumers that  is the carnivores like lions, tigers and dogs belong to </a:t>
            </a:r>
            <a:r>
              <a:rPr lang="en-IN" dirty="0" err="1" smtClean="0"/>
              <a:t>trophic</a:t>
            </a:r>
            <a:r>
              <a:rPr lang="en-IN" dirty="0" smtClean="0"/>
              <a:t> level III. Human beings and a few groups of animals( omnivores) that obtain their food from the other three levels belong to level IV.</a:t>
            </a:r>
          </a:p>
          <a:p>
            <a:r>
              <a:rPr lang="en-IN" dirty="0" smtClean="0">
                <a:solidFill>
                  <a:srgbClr val="FF0000"/>
                </a:solidFill>
              </a:rPr>
              <a:t>Sun</a:t>
            </a:r>
          </a:p>
          <a:p>
            <a:pPr>
              <a:buNone/>
            </a:pPr>
            <a:r>
              <a:rPr lang="en-IN" dirty="0" smtClean="0"/>
              <a:t>                                                       Consumers</a:t>
            </a:r>
          </a:p>
          <a:p>
            <a:endParaRPr lang="en-IN" dirty="0" smtClean="0"/>
          </a:p>
          <a:p>
            <a:pPr>
              <a:buNone/>
            </a:pPr>
            <a:endParaRPr lang="en-IN" dirty="0" smtClean="0"/>
          </a:p>
          <a:p>
            <a:pPr>
              <a:buNone/>
            </a:pPr>
            <a:endParaRPr lang="en-IN" dirty="0" smtClean="0"/>
          </a:p>
          <a:p>
            <a:pPr>
              <a:buNone/>
            </a:pPr>
            <a:endParaRPr lang="en-IN" dirty="0" smtClean="0"/>
          </a:p>
          <a:p>
            <a:pPr>
              <a:buNone/>
            </a:pPr>
            <a:r>
              <a:rPr lang="en-IN" dirty="0" smtClean="0"/>
              <a:t>Producer            Herbivores    carnivores</a:t>
            </a:r>
          </a:p>
          <a:p>
            <a:pPr>
              <a:buNone/>
            </a:pPr>
            <a:endParaRPr lang="en-IN" dirty="0" smtClean="0"/>
          </a:p>
          <a:p>
            <a:pPr>
              <a:buNone/>
            </a:pPr>
            <a:r>
              <a:rPr lang="en-IN" dirty="0" smtClean="0"/>
              <a:t>    nutrients</a:t>
            </a:r>
          </a:p>
          <a:p>
            <a:pPr>
              <a:buNone/>
            </a:pPr>
            <a:r>
              <a:rPr lang="en-IN" dirty="0" smtClean="0"/>
              <a:t>                                                 decomposers   </a:t>
            </a:r>
          </a:p>
          <a:p>
            <a:pPr>
              <a:buNone/>
            </a:pPr>
            <a:endParaRPr lang="en-IN" dirty="0" smtClean="0"/>
          </a:p>
        </p:txBody>
      </p:sp>
      <p:sp>
        <p:nvSpPr>
          <p:cNvPr id="4" name="Rectangle 3"/>
          <p:cNvSpPr/>
          <p:nvPr/>
        </p:nvSpPr>
        <p:spPr>
          <a:xfrm>
            <a:off x="1600176" y="4028506"/>
            <a:ext cx="1143008"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3668163" y="3955775"/>
            <a:ext cx="1143008"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rot="175938">
            <a:off x="5851540" y="4034455"/>
            <a:ext cx="1337272" cy="3896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4900495" y="5383228"/>
            <a:ext cx="157163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2264042" y="5304878"/>
            <a:ext cx="164307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5-Point Star 13"/>
          <p:cNvSpPr/>
          <p:nvPr/>
        </p:nvSpPr>
        <p:spPr>
          <a:xfrm>
            <a:off x="1142976" y="2643182"/>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p:cNvSpPr/>
          <p:nvPr/>
        </p:nvSpPr>
        <p:spPr>
          <a:xfrm>
            <a:off x="4792753" y="2842709"/>
            <a:ext cx="141446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ight Arrow 15"/>
          <p:cNvSpPr/>
          <p:nvPr/>
        </p:nvSpPr>
        <p:spPr>
          <a:xfrm>
            <a:off x="4864041" y="400050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Down Arrow 17"/>
          <p:cNvSpPr/>
          <p:nvPr/>
        </p:nvSpPr>
        <p:spPr>
          <a:xfrm>
            <a:off x="5288728" y="310038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0" name="Straight Arrow Connector 19"/>
          <p:cNvCxnSpPr/>
          <p:nvPr/>
        </p:nvCxnSpPr>
        <p:spPr>
          <a:xfrm>
            <a:off x="1571604" y="3286124"/>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ight Arrow 5"/>
          <p:cNvSpPr/>
          <p:nvPr/>
        </p:nvSpPr>
        <p:spPr>
          <a:xfrm>
            <a:off x="2689755" y="400050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6238301" y="445713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3885633" y="530182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ECOSYSTEM</a:t>
            </a:r>
            <a:endParaRPr lang="en-IN" dirty="0"/>
          </a:p>
        </p:txBody>
      </p:sp>
      <p:sp>
        <p:nvSpPr>
          <p:cNvPr id="3" name="Content Placeholder 2"/>
          <p:cNvSpPr>
            <a:spLocks noGrp="1"/>
          </p:cNvSpPr>
          <p:nvPr>
            <p:ph idx="1"/>
          </p:nvPr>
        </p:nvSpPr>
        <p:spPr/>
        <p:txBody>
          <a:bodyPr/>
          <a:lstStyle/>
          <a:p>
            <a:pPr>
              <a:buNone/>
            </a:pPr>
            <a:r>
              <a:rPr lang="en-IN" dirty="0" smtClean="0"/>
              <a:t>For survival , a living organism cannot live in an isolated environment ; it depends upon the living and the non-living environment for food, nutrients and energy. So there is a constant interaction between living and the non-living environment. A ecosystem is there fore defined as a natural functional unit of living organisms and their nonliving environment that interact to form a stable system.</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1101</Words>
  <Application>Microsoft Office PowerPoint</Application>
  <PresentationFormat>On-screen Show (4:3)</PresentationFormat>
  <Paragraphs>83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Components of the environment </vt:lpstr>
      <vt:lpstr>Cont..</vt:lpstr>
      <vt:lpstr>Cont..</vt:lpstr>
      <vt:lpstr>Cont..</vt:lpstr>
      <vt:lpstr>Energy flow in an ecosystem</vt:lpstr>
      <vt:lpstr>TROPHIC LEVELS</vt:lpstr>
      <vt:lpstr>PowerPoint Presentation</vt:lpstr>
      <vt:lpstr>ECOSYSTEM</vt:lpstr>
      <vt:lpstr>PowerPoint Presentation</vt:lpstr>
      <vt:lpstr>FOOD CHAIN</vt:lpstr>
      <vt:lpstr>AIR POLLUTION</vt:lpstr>
      <vt:lpstr>CAUSES OF AIR POLLUTION.</vt:lpstr>
      <vt:lpstr>ACID RAIN</vt:lpstr>
      <vt:lpstr>GREENHOUSE EFFECT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 1</dc:creator>
  <cp:lastModifiedBy>4</cp:lastModifiedBy>
  <cp:revision>40</cp:revision>
  <dcterms:created xsi:type="dcterms:W3CDTF">2018-06-26T15:38:03Z</dcterms:created>
  <dcterms:modified xsi:type="dcterms:W3CDTF">2020-01-21T05:59:14Z</dcterms:modified>
</cp:coreProperties>
</file>