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9" r:id="rId5"/>
    <p:sldId id="267" r:id="rId6"/>
    <p:sldId id="260" r:id="rId7"/>
    <p:sldId id="261" r:id="rId8"/>
    <p:sldId id="262" r:id="rId9"/>
    <p:sldId id="263" r:id="rId10"/>
    <p:sldId id="264" r:id="rId11"/>
    <p:sldId id="268" r:id="rId12"/>
    <p:sldId id="269" r:id="rId13"/>
    <p:sldId id="270" r:id="rId14"/>
    <p:sldId id="271" r:id="rId15"/>
    <p:sldId id="272" r:id="rId16"/>
    <p:sldId id="274" r:id="rId17"/>
    <p:sldId id="275" r:id="rId18"/>
    <p:sldId id="273" r:id="rId19"/>
    <p:sldId id="276" r:id="rId20"/>
    <p:sldId id="277" r:id="rId21"/>
    <p:sldId id="278" r:id="rId22"/>
    <p:sldId id="279" r:id="rId23"/>
    <p:sldId id="280" r:id="rId24"/>
    <p:sldId id="281" r:id="rId25"/>
    <p:sldId id="282" r:id="rId26"/>
    <p:sldId id="285" r:id="rId27"/>
    <p:sldId id="283" r:id="rId28"/>
    <p:sldId id="284" r:id="rId29"/>
    <p:sldId id="286" r:id="rId30"/>
    <p:sldId id="289"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E2D12-2090-4F47-833A-2EB47B11FF66}" type="datetimeFigureOut">
              <a:rPr lang="en-US" smtClean="0"/>
              <a:pPr/>
              <a:t>23/10/2019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F30F3-57CF-4AE4-BD66-772B99BE0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E2D12-2090-4F47-833A-2EB47B11FF66}" type="datetimeFigureOut">
              <a:rPr lang="en-US" smtClean="0"/>
              <a:pPr/>
              <a:t>23/10/2019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4F30F3-57CF-4AE4-BD66-772B99BE0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ikp.co.uk/knowledge/technology/texturing/basic-principl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ikp.co.uk/knowledge/technology/texturing/basic-principles/" TargetMode="External"/><Relationship Id="rId2" Type="http://schemas.openxmlformats.org/officeDocument/2006/relationships/hyperlink" Target="file:///C:\Users\Dave\Textiles%20Dec%2012%20onwards\Texturing%20(Carl's).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ikp.co.uk/knowledge/technology/texturing/basic-principl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ikp.co.uk/knowledge/technology/texturing/basic-principl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tikp.co.uk/knowledge/technology/texturing/basic-principles/" TargetMode="External"/><Relationship Id="rId2" Type="http://schemas.openxmlformats.org/officeDocument/2006/relationships/hyperlink" Target="http://www.tikp.co.uk/knowledge/technology/finishin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TEXTURISING</a:t>
            </a:r>
            <a:endParaRPr lang="en-US" sz="7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rawing and texturising "/>
          <p:cNvPicPr>
            <a:picLocks noChangeAspect="1" noChangeArrowheads="1"/>
          </p:cNvPicPr>
          <p:nvPr/>
        </p:nvPicPr>
        <p:blipFill>
          <a:blip r:embed="rId2"/>
          <a:srcRect/>
          <a:stretch>
            <a:fillRect/>
          </a:stretch>
        </p:blipFill>
        <p:spPr bwMode="auto">
          <a:xfrm>
            <a:off x="1295400" y="1371600"/>
            <a:ext cx="6076950" cy="4562476"/>
          </a:xfrm>
          <a:prstGeom prst="rect">
            <a:avLst/>
          </a:prstGeom>
          <a:solidFill>
            <a:schemeClr val="bg1"/>
          </a:solidFill>
        </p:spPr>
      </p:pic>
      <p:sp>
        <p:nvSpPr>
          <p:cNvPr id="3" name="TextBox 2"/>
          <p:cNvSpPr txBox="1"/>
          <p:nvPr/>
        </p:nvSpPr>
        <p:spPr>
          <a:xfrm>
            <a:off x="1447800" y="5486400"/>
            <a:ext cx="2209800" cy="369332"/>
          </a:xfrm>
          <a:prstGeom prst="rect">
            <a:avLst/>
          </a:prstGeom>
          <a:solidFill>
            <a:schemeClr val="bg1"/>
          </a:solidFill>
        </p:spPr>
        <p:txBody>
          <a:bodyPr wrap="square" rtlCol="0">
            <a:spAutoFit/>
          </a:bodyPr>
          <a:lstStyle/>
          <a:p>
            <a:endParaRPr lang="en-US" dirty="0"/>
          </a:p>
        </p:txBody>
      </p:sp>
      <p:sp>
        <p:nvSpPr>
          <p:cNvPr id="4" name="TextBox 3"/>
          <p:cNvSpPr txBox="1"/>
          <p:nvPr/>
        </p:nvSpPr>
        <p:spPr>
          <a:xfrm>
            <a:off x="6400800" y="5562600"/>
            <a:ext cx="6096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pic>
        <p:nvPicPr>
          <p:cNvPr id="4" name="Content Placeholder 3" descr="Fig 4"/>
          <p:cNvPicPr>
            <a:picLocks noGrp="1"/>
          </p:cNvPicPr>
          <p:nvPr>
            <p:ph idx="1"/>
          </p:nvPr>
        </p:nvPicPr>
        <p:blipFill>
          <a:blip r:embed="rId2"/>
          <a:srcRect/>
          <a:stretch>
            <a:fillRect/>
          </a:stretch>
        </p:blipFill>
        <p:spPr bwMode="auto">
          <a:xfrm>
            <a:off x="1447800" y="1524000"/>
            <a:ext cx="6090840"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viewed from A, along the length AX, it will appear to be turning clockwise. </a:t>
            </a:r>
          </a:p>
          <a:p>
            <a:r>
              <a:rPr lang="en-US" dirty="0" smtClean="0"/>
              <a:t>Viewed from B, along the length BX, it will appear to turning counter clockwise.  In a very short time, the Z-</a:t>
            </a:r>
            <a:r>
              <a:rPr lang="en-US" u="sng" dirty="0" smtClean="0">
                <a:hlinkClick r:id="rId2"/>
              </a:rPr>
              <a:t>Twist</a:t>
            </a:r>
            <a:r>
              <a:rPr lang="en-US" u="sng" baseline="30000" dirty="0" smtClean="0">
                <a:hlinkClick r:id="rId2"/>
              </a:rPr>
              <a:t>?</a:t>
            </a:r>
            <a:r>
              <a:rPr lang="en-US" dirty="0" smtClean="0"/>
              <a:t> in the yarn length present in AX will increase to a constant value equal to </a:t>
            </a:r>
            <a:r>
              <a:rPr lang="en-US" dirty="0" err="1" smtClean="0"/>
              <a:t>V</a:t>
            </a:r>
            <a:r>
              <a:rPr lang="en-US" baseline="-25000" dirty="0" err="1" smtClean="0"/>
              <a:t>d</a:t>
            </a:r>
            <a:r>
              <a:rPr lang="en-US" dirty="0" smtClean="0"/>
              <a:t> / N</a:t>
            </a:r>
            <a:r>
              <a:rPr lang="en-US" baseline="-25000" dirty="0" smtClean="0"/>
              <a:t>s</a:t>
            </a:r>
            <a:r>
              <a:rPr lang="en-US" dirty="0" smtClean="0"/>
              <a:t> turns per </a:t>
            </a:r>
            <a:r>
              <a:rPr lang="en-US" dirty="0" err="1" smtClean="0"/>
              <a:t>metre</a:t>
            </a:r>
            <a:r>
              <a:rPr lang="en-US" dirty="0" smtClean="0"/>
              <a:t>.</a:t>
            </a:r>
          </a:p>
          <a:p>
            <a:r>
              <a:rPr lang="en-US" dirty="0" smtClean="0"/>
              <a:t> In zone XB, the S-</a:t>
            </a:r>
            <a:r>
              <a:rPr lang="en-US" u="sng" dirty="0" smtClean="0">
                <a:hlinkClick r:id="rId2"/>
              </a:rPr>
              <a:t>Twist</a:t>
            </a:r>
            <a:r>
              <a:rPr lang="en-US" u="sng" baseline="30000" dirty="0" smtClean="0">
                <a:hlinkClick r:id="rId2"/>
              </a:rPr>
              <a:t>?</a:t>
            </a:r>
            <a:r>
              <a:rPr lang="en-US" dirty="0" smtClean="0"/>
              <a:t> present in the yarn length passing through the zone will increase to a maximum value and then decrease to zero.  This is because each length of yarn moving from zone AX into zone XB will become untwisted by the counter clockwise torque present in zone XB</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sp>
        <p:nvSpPr>
          <p:cNvPr id="3" name="Content Placeholder 2"/>
          <p:cNvSpPr>
            <a:spLocks noGrp="1"/>
          </p:cNvSpPr>
          <p:nvPr>
            <p:ph idx="1"/>
          </p:nvPr>
        </p:nvSpPr>
        <p:spPr/>
        <p:txBody>
          <a:bodyPr>
            <a:normAutofit lnSpcReduction="10000"/>
          </a:bodyPr>
          <a:lstStyle/>
          <a:p>
            <a:r>
              <a:rPr lang="en-US" dirty="0" smtClean="0"/>
              <a:t>. If the yarn were to be heated above the </a:t>
            </a:r>
            <a:r>
              <a:rPr lang="en-US" dirty="0" err="1" smtClean="0"/>
              <a:t>T</a:t>
            </a:r>
            <a:r>
              <a:rPr lang="en-US" baseline="-25000" dirty="0" err="1" smtClean="0"/>
              <a:t>g</a:t>
            </a:r>
            <a:r>
              <a:rPr lang="en-US" dirty="0" smtClean="0"/>
              <a:t> </a:t>
            </a:r>
            <a:r>
              <a:rPr lang="en-US" dirty="0" smtClean="0">
                <a:hlinkClick r:id="rId2"/>
              </a:rPr>
              <a:t>[1]</a:t>
            </a:r>
            <a:r>
              <a:rPr lang="en-US" dirty="0" smtClean="0"/>
              <a:t> of the polymer while it is being Z-twisted in zone AX,  and then cooled before being untwisted in zone XB, the spiral shape of the individual filaments comprising the CF yarn would be retained, but the filaments would become free of the </a:t>
            </a:r>
            <a:r>
              <a:rPr lang="en-US" dirty="0" smtClean="0">
                <a:hlinkClick r:id="rId3"/>
              </a:rPr>
              <a:t>Twist</a:t>
            </a:r>
            <a:r>
              <a:rPr lang="en-US" baseline="30000" dirty="0" smtClean="0">
                <a:hlinkClick r:id="rId3"/>
              </a:rPr>
              <a:t>?</a:t>
            </a:r>
            <a:r>
              <a:rPr lang="en-US" dirty="0" smtClean="0"/>
              <a:t> compaction resulting a false-</a:t>
            </a:r>
            <a:r>
              <a:rPr lang="en-US" dirty="0" smtClean="0">
                <a:hlinkClick r:id="rId3"/>
              </a:rPr>
              <a:t>Twist</a:t>
            </a:r>
            <a:r>
              <a:rPr lang="en-US" baseline="30000" dirty="0" smtClean="0">
                <a:hlinkClick r:id="rId3"/>
              </a:rPr>
              <a:t>?</a:t>
            </a:r>
            <a:r>
              <a:rPr lang="en-US" dirty="0" smtClean="0"/>
              <a:t> textured yarn; bulky with considerable stretch depending on the level of false twisting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pic>
        <p:nvPicPr>
          <p:cNvPr id="4" name="Content Placeholder 3" descr="Fig 5"/>
          <p:cNvPicPr>
            <a:picLocks noGrp="1"/>
          </p:cNvPicPr>
          <p:nvPr>
            <p:ph idx="1"/>
          </p:nvPr>
        </p:nvPicPr>
        <p:blipFill>
          <a:blip r:embed="rId2"/>
          <a:srcRect/>
          <a:stretch>
            <a:fillRect/>
          </a:stretch>
        </p:blipFill>
        <p:spPr bwMode="auto">
          <a:xfrm>
            <a:off x="1143000" y="1371600"/>
            <a:ext cx="6629400" cy="445849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pic>
        <p:nvPicPr>
          <p:cNvPr id="4" name="Content Placeholder 3" descr="Fig 6"/>
          <p:cNvPicPr>
            <a:picLocks noGrp="1"/>
          </p:cNvPicPr>
          <p:nvPr>
            <p:ph idx="1"/>
          </p:nvPr>
        </p:nvPicPr>
        <p:blipFill>
          <a:blip r:embed="rId2"/>
          <a:srcRect/>
          <a:stretch>
            <a:fillRect/>
          </a:stretch>
        </p:blipFill>
        <p:spPr bwMode="auto">
          <a:xfrm>
            <a:off x="1685925" y="2124869"/>
            <a:ext cx="5772150" cy="34766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sp>
        <p:nvSpPr>
          <p:cNvPr id="3" name="Content Placeholder 2"/>
          <p:cNvSpPr>
            <a:spLocks noGrp="1"/>
          </p:cNvSpPr>
          <p:nvPr>
            <p:ph idx="1"/>
          </p:nvPr>
        </p:nvSpPr>
        <p:spPr/>
        <p:txBody>
          <a:bodyPr/>
          <a:lstStyle/>
          <a:p>
            <a:r>
              <a:rPr lang="en-US" dirty="0" smtClean="0"/>
              <a:t>The pin twister is a hollow spindle with a central pin positioned across the tubular interior. The flat CF yarn passes down the tube and around the pin.</a:t>
            </a:r>
          </a:p>
          <a:p>
            <a:r>
              <a:rPr lang="en-US" dirty="0" smtClean="0"/>
              <a:t>an assembly of overlapping discs which enables the CF yarn to be directly friction twisted, replacing the need for the hollow spindle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TWIST TEXTURISING</a:t>
            </a:r>
            <a:endParaRPr lang="en-US" dirty="0"/>
          </a:p>
        </p:txBody>
      </p:sp>
      <p:sp>
        <p:nvSpPr>
          <p:cNvPr id="3" name="Content Placeholder 2"/>
          <p:cNvSpPr>
            <a:spLocks noGrp="1"/>
          </p:cNvSpPr>
          <p:nvPr>
            <p:ph idx="1"/>
          </p:nvPr>
        </p:nvSpPr>
        <p:spPr/>
        <p:txBody>
          <a:bodyPr/>
          <a:lstStyle/>
          <a:p>
            <a:r>
              <a:rPr lang="en-US" dirty="0" smtClean="0"/>
              <a:t>Another type of friction twisting device used is based on driven cross-belts.</a:t>
            </a:r>
          </a:p>
          <a:p>
            <a:r>
              <a:rPr lang="en-US" dirty="0" smtClean="0"/>
              <a:t>These latter devices enable higher twisting speeds, 20 x10</a:t>
            </a:r>
            <a:r>
              <a:rPr lang="en-US" baseline="30000" dirty="0" smtClean="0"/>
              <a:t>6</a:t>
            </a:r>
            <a:r>
              <a:rPr lang="en-US" dirty="0" smtClean="0"/>
              <a:t> rpm as opposed to 8 x10</a:t>
            </a:r>
            <a:r>
              <a:rPr lang="en-US" baseline="30000" dirty="0" smtClean="0"/>
              <a:t>5</a:t>
            </a:r>
            <a:r>
              <a:rPr lang="en-US" dirty="0" smtClean="0"/>
              <a:t> for pin twisting, resulting in production rates of up to 12000m/min, depending on polymer and yarn count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TEXTURED YARN</a:t>
            </a:r>
            <a:endParaRPr lang="en-US" dirty="0"/>
          </a:p>
        </p:txBody>
      </p:sp>
      <p:sp>
        <p:nvSpPr>
          <p:cNvPr id="3" name="Content Placeholder 2"/>
          <p:cNvSpPr>
            <a:spLocks noGrp="1"/>
          </p:cNvSpPr>
          <p:nvPr>
            <p:ph idx="1"/>
          </p:nvPr>
        </p:nvSpPr>
        <p:spPr/>
        <p:txBody>
          <a:bodyPr/>
          <a:lstStyle/>
          <a:p>
            <a:r>
              <a:rPr lang="en-US" dirty="0" smtClean="0"/>
              <a:t>By including a mechanical drawing stage(i.e. a hot-draw zone)  before the heating/twisting/cooling zone, POY yarns could then be </a:t>
            </a:r>
            <a:r>
              <a:rPr lang="en-US" dirty="0" err="1" smtClean="0"/>
              <a:t>utilised</a:t>
            </a:r>
            <a:r>
              <a:rPr lang="en-US" dirty="0" smtClean="0"/>
              <a:t>, giving better process economics and product variety in terms of bulk and stretch, depending on the pre-drawing; the yarn being referred to as a draw-textured yarn or DTY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TEXTURED YARN</a:t>
            </a:r>
            <a:endParaRPr lang="en-US" dirty="0"/>
          </a:p>
        </p:txBody>
      </p:sp>
      <p:pic>
        <p:nvPicPr>
          <p:cNvPr id="4" name="Content Placeholder 3" descr="Fig 7"/>
          <p:cNvPicPr>
            <a:picLocks noGrp="1"/>
          </p:cNvPicPr>
          <p:nvPr>
            <p:ph idx="1"/>
          </p:nvPr>
        </p:nvPicPr>
        <p:blipFill>
          <a:blip r:embed="rId2"/>
          <a:srcRect/>
          <a:stretch>
            <a:fillRect/>
          </a:stretch>
        </p:blipFill>
        <p:spPr bwMode="auto">
          <a:xfrm>
            <a:off x="3005137" y="2420144"/>
            <a:ext cx="3133725" cy="28860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TEXTURISING</a:t>
            </a:r>
            <a:endParaRPr lang="en-US" dirty="0"/>
          </a:p>
        </p:txBody>
      </p:sp>
      <p:sp>
        <p:nvSpPr>
          <p:cNvPr id="3" name="Content Placeholder 2"/>
          <p:cNvSpPr>
            <a:spLocks noGrp="1"/>
          </p:cNvSpPr>
          <p:nvPr>
            <p:ph idx="1"/>
          </p:nvPr>
        </p:nvSpPr>
        <p:spPr/>
        <p:txBody>
          <a:bodyPr/>
          <a:lstStyle/>
          <a:p>
            <a:pPr>
              <a:buNone/>
            </a:pPr>
            <a:r>
              <a:rPr lang="en-US" dirty="0" smtClean="0"/>
              <a:t>FABRICS MADE FROM TEXTURED YARNS HAVE</a:t>
            </a:r>
          </a:p>
          <a:p>
            <a:r>
              <a:rPr lang="en-US" dirty="0" smtClean="0"/>
              <a:t>SOFTER FEEL</a:t>
            </a:r>
          </a:p>
          <a:p>
            <a:r>
              <a:rPr lang="en-US" dirty="0" smtClean="0"/>
              <a:t>MORE FULLNESS- BULKY</a:t>
            </a:r>
          </a:p>
          <a:p>
            <a:r>
              <a:rPr lang="en-US" dirty="0" smtClean="0"/>
              <a:t>MOISTURE ABSORBTION IMPROVES</a:t>
            </a:r>
          </a:p>
          <a:p>
            <a:r>
              <a:rPr lang="en-US" dirty="0" smtClean="0"/>
              <a:t>THERMAL INSULATION</a:t>
            </a:r>
          </a:p>
          <a:p>
            <a:r>
              <a:rPr lang="en-US" dirty="0" smtClean="0"/>
              <a:t>ELASTICITY</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TEXTURED YARN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melt-spinning of nylon POY. First drawn with a draw ratio of the order of 2.3 to 3.5 at a temperature of at least 50℃ ( </a:t>
            </a:r>
            <a:r>
              <a:rPr lang="en-US" dirty="0" err="1" smtClean="0"/>
              <a:t>Tg</a:t>
            </a:r>
            <a:r>
              <a:rPr lang="en-US" dirty="0" smtClean="0"/>
              <a:t> = 40</a:t>
            </a:r>
            <a:r>
              <a:rPr lang="en-US" baseline="30000" dirty="0" smtClean="0"/>
              <a:t>o</a:t>
            </a:r>
            <a:r>
              <a:rPr lang="en-US" dirty="0" smtClean="0"/>
              <a:t>C), then subjected to simultaneously false twisting (friction disc device) , heating and a further drawing zone with a draw ratio of from 1.1 to 1.5. After the false twisting, the DTY passes through the additional heating zone to become a set-DTY. Count range of from about 10 </a:t>
            </a:r>
            <a:r>
              <a:rPr lang="en-US" dirty="0" err="1" smtClean="0"/>
              <a:t>dtex</a:t>
            </a:r>
            <a:r>
              <a:rPr lang="en-US" dirty="0" smtClean="0"/>
              <a:t> to about 50 </a:t>
            </a:r>
            <a:r>
              <a:rPr lang="en-US" dirty="0" err="1" smtClean="0"/>
              <a:t>dtex</a:t>
            </a:r>
            <a:r>
              <a:rPr lang="en-US" dirty="0" smtClean="0"/>
              <a:t> [72]</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COUNT RANGE</a:t>
            </a:r>
            <a:endParaRPr lang="en-US"/>
          </a:p>
        </p:txBody>
      </p:sp>
      <p:sp>
        <p:nvSpPr>
          <p:cNvPr id="3" name="Content Placeholder 2"/>
          <p:cNvSpPr>
            <a:spLocks noGrp="1"/>
          </p:cNvSpPr>
          <p:nvPr>
            <p:ph idx="1"/>
          </p:nvPr>
        </p:nvSpPr>
        <p:spPr/>
        <p:txBody>
          <a:bodyPr/>
          <a:lstStyle/>
          <a:p>
            <a:r>
              <a:rPr lang="en-US" dirty="0" smtClean="0"/>
              <a:t>. Polyester yarns are normally within the count range of 55.6 to 333tex (50 to 300 den), with the emphasis on 83.3 </a:t>
            </a:r>
            <a:r>
              <a:rPr lang="en-US" dirty="0" err="1" smtClean="0"/>
              <a:t>tex</a:t>
            </a:r>
            <a:r>
              <a:rPr lang="en-US" dirty="0" smtClean="0"/>
              <a:t> to 166.7 </a:t>
            </a:r>
            <a:r>
              <a:rPr lang="en-US" dirty="0" err="1" smtClean="0"/>
              <a:t>tex</a:t>
            </a:r>
            <a:r>
              <a:rPr lang="en-US" dirty="0" smtClean="0"/>
              <a:t> (75 to 150 den). Nylon yarns are in the range from  16.7 to 122.2 </a:t>
            </a:r>
            <a:r>
              <a:rPr lang="en-US" dirty="0" err="1" smtClean="0"/>
              <a:t>tex</a:t>
            </a:r>
            <a:r>
              <a:rPr lang="en-US" dirty="0" smtClean="0"/>
              <a:t> (15-110 den); Polypropylene yarns are typically 7.7 to 100tex (70 – 900den)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 JET TEXTURISING</a:t>
            </a:r>
            <a:endParaRPr lang="en-US" dirty="0"/>
          </a:p>
        </p:txBody>
      </p:sp>
      <p:sp>
        <p:nvSpPr>
          <p:cNvPr id="3" name="Content Placeholder 2"/>
          <p:cNvSpPr>
            <a:spLocks noGrp="1"/>
          </p:cNvSpPr>
          <p:nvPr>
            <p:ph idx="1"/>
          </p:nvPr>
        </p:nvSpPr>
        <p:spPr/>
        <p:txBody>
          <a:bodyPr/>
          <a:lstStyle/>
          <a:p>
            <a:r>
              <a:rPr lang="en-US" dirty="0" smtClean="0">
                <a:solidFill>
                  <a:srgbClr val="C00000"/>
                </a:solidFill>
              </a:rPr>
              <a:t>AIR-JET TEXTURING </a:t>
            </a:r>
            <a:r>
              <a:rPr lang="en-US" dirty="0" smtClean="0"/>
              <a:t>has </a:t>
            </a:r>
            <a:r>
              <a:rPr lang="en-US" dirty="0"/>
              <a:t>become increasingly important because of  it capability to </a:t>
            </a:r>
            <a:r>
              <a:rPr lang="en-US" dirty="0">
                <a:solidFill>
                  <a:srgbClr val="C00000"/>
                </a:solidFill>
              </a:rPr>
              <a:t>process</a:t>
            </a:r>
            <a:r>
              <a:rPr lang="en-US" dirty="0"/>
              <a:t> CF yarns of </a:t>
            </a:r>
            <a:r>
              <a:rPr lang="en-US" dirty="0">
                <a:solidFill>
                  <a:srgbClr val="C00000"/>
                </a:solidFill>
              </a:rPr>
              <a:t>any polymer type</a:t>
            </a:r>
            <a:r>
              <a:rPr lang="en-US" dirty="0"/>
              <a:t>, </a:t>
            </a:r>
            <a:r>
              <a:rPr lang="en-US" dirty="0">
                <a:solidFill>
                  <a:srgbClr val="C00000"/>
                </a:solidFill>
              </a:rPr>
              <a:t>not just thermoplastics</a:t>
            </a:r>
            <a:r>
              <a:rPr lang="en-US" dirty="0"/>
              <a:t>, and </a:t>
            </a:r>
            <a:r>
              <a:rPr lang="en-US" dirty="0">
                <a:solidFill>
                  <a:srgbClr val="C00000"/>
                </a:solidFill>
              </a:rPr>
              <a:t>also glass filaments</a:t>
            </a:r>
            <a:r>
              <a:rPr lang="en-US" dirty="0"/>
              <a:t>. </a:t>
            </a:r>
            <a:endParaRPr lang="en-US" dirty="0" smtClean="0"/>
          </a:p>
          <a:p>
            <a:r>
              <a:rPr lang="en-US" dirty="0"/>
              <a:t>For example </a:t>
            </a:r>
            <a:r>
              <a:rPr lang="en-US" dirty="0">
                <a:solidFill>
                  <a:srgbClr val="C00000"/>
                </a:solidFill>
              </a:rPr>
              <a:t>cellulosic rayon </a:t>
            </a:r>
            <a:r>
              <a:rPr lang="en-US" dirty="0"/>
              <a:t>which is </a:t>
            </a:r>
            <a:r>
              <a:rPr lang="en-US" dirty="0" smtClean="0">
                <a:solidFill>
                  <a:srgbClr val="C00000"/>
                </a:solidFill>
              </a:rPr>
              <a:t>NOT A THERMOPLASTIC</a:t>
            </a:r>
            <a:r>
              <a:rPr lang="en-US" dirty="0" smtClean="0"/>
              <a:t>, </a:t>
            </a:r>
            <a:r>
              <a:rPr lang="en-US" dirty="0"/>
              <a:t>can be air-jet textured and air-jet textured E-glass is widely used for technical applications. </a:t>
            </a:r>
          </a:p>
          <a:p>
            <a:endParaRPr lang="en-US" dirty="0"/>
          </a:p>
        </p:txBody>
      </p:sp>
    </p:spTree>
    <p:extLst>
      <p:ext uri="{BB962C8B-B14F-4D97-AF65-F5344CB8AC3E}">
        <p14:creationId xmlns:p14="http://schemas.microsoft.com/office/powerpoint/2010/main" val="1003715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lstStyle/>
          <a:p>
            <a:r>
              <a:rPr lang="en-US" dirty="0" smtClean="0"/>
              <a:t>AIR-JET TEXTURING CAN BE USED TO PROCESS FDY/FOY (TO GIVE AN AIR- TEXTURED YARN – ATY) OR WITH A PRE-DRAWING STAGE IN AN INTEGRATED DRAW-TEXTURING SYSTEM TO CONVERT POY TO A DRAWN-AIR TEXTURED YARN – DATY)</a:t>
            </a:r>
          </a:p>
          <a:p>
            <a:endParaRPr lang="en-US" dirty="0"/>
          </a:p>
        </p:txBody>
      </p:sp>
    </p:spTree>
    <p:extLst>
      <p:ext uri="{BB962C8B-B14F-4D97-AF65-F5344CB8AC3E}">
        <p14:creationId xmlns:p14="http://schemas.microsoft.com/office/powerpoint/2010/main" val="1626061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lstStyle/>
          <a:p>
            <a:r>
              <a:rPr lang="en-US" u="sng" dirty="0" smtClean="0">
                <a:hlinkClick r:id="rId2"/>
              </a:rPr>
              <a:t>Filament</a:t>
            </a:r>
            <a:r>
              <a:rPr lang="en-US" u="sng" baseline="30000" dirty="0" smtClean="0">
                <a:hlinkClick r:id="rId2"/>
              </a:rPr>
              <a:t>?</a:t>
            </a:r>
            <a:r>
              <a:rPr lang="en-US" dirty="0"/>
              <a:t> lengths to be textured are fed </a:t>
            </a:r>
            <a:r>
              <a:rPr lang="en-US" dirty="0" smtClean="0"/>
              <a:t>into </a:t>
            </a:r>
            <a:r>
              <a:rPr lang="en-US" dirty="0"/>
              <a:t>the </a:t>
            </a:r>
            <a:r>
              <a:rPr lang="en-US" dirty="0" smtClean="0"/>
              <a:t>jet much </a:t>
            </a:r>
            <a:r>
              <a:rPr lang="en-US" dirty="0"/>
              <a:t>faster than the speed at which they leave the jet, the compressed air entering the jet can then act on the </a:t>
            </a:r>
            <a:r>
              <a:rPr lang="en-US" dirty="0" smtClean="0"/>
              <a:t>loose</a:t>
            </a:r>
            <a:r>
              <a:rPr lang="en-US" dirty="0"/>
              <a:t> </a:t>
            </a:r>
            <a:r>
              <a:rPr lang="en-US" u="sng" dirty="0">
                <a:hlinkClick r:id="rId2"/>
              </a:rPr>
              <a:t>Filament</a:t>
            </a:r>
            <a:r>
              <a:rPr lang="en-US" u="sng" baseline="30000" dirty="0">
                <a:hlinkClick r:id="rId2"/>
              </a:rPr>
              <a:t>?</a:t>
            </a:r>
            <a:r>
              <a:rPr lang="en-US" dirty="0"/>
              <a:t> lengths. A ratio &gt; 1, of input to output speed is termed the </a:t>
            </a:r>
            <a:r>
              <a:rPr lang="en-US" dirty="0" smtClean="0">
                <a:solidFill>
                  <a:srgbClr val="C00000"/>
                </a:solidFill>
              </a:rPr>
              <a:t>OVERFEED</a:t>
            </a:r>
            <a:endParaRPr lang="en-US" dirty="0">
              <a:solidFill>
                <a:srgbClr val="C00000"/>
              </a:solidFill>
            </a:endParaRPr>
          </a:p>
        </p:txBody>
      </p:sp>
    </p:spTree>
    <p:extLst>
      <p:ext uri="{BB962C8B-B14F-4D97-AF65-F5344CB8AC3E}">
        <p14:creationId xmlns:p14="http://schemas.microsoft.com/office/powerpoint/2010/main" val="2046363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 </a:t>
            </a:r>
            <a:r>
              <a:rPr lang="en-US" dirty="0"/>
              <a:t>axial jet, </a:t>
            </a:r>
            <a:r>
              <a:rPr lang="en-US" dirty="0" smtClean="0"/>
              <a:t>directs the </a:t>
            </a:r>
            <a:r>
              <a:rPr lang="en-US" dirty="0"/>
              <a:t>compressed air </a:t>
            </a:r>
            <a:r>
              <a:rPr lang="en-US" dirty="0" smtClean="0"/>
              <a:t>to </a:t>
            </a:r>
            <a:r>
              <a:rPr lang="en-US" dirty="0"/>
              <a:t>the outlet while dragging the filaments along</a:t>
            </a:r>
            <a:r>
              <a:rPr lang="en-US" dirty="0" smtClean="0"/>
              <a:t>.</a:t>
            </a:r>
          </a:p>
          <a:p>
            <a:pPr marL="0" indent="0">
              <a:buNone/>
            </a:pPr>
            <a:r>
              <a:rPr lang="en-US" dirty="0" smtClean="0"/>
              <a:t> </a:t>
            </a:r>
            <a:r>
              <a:rPr lang="en-US" dirty="0"/>
              <a:t>A spherical barrier is positioned close to the outlet orifice, so that as the compressed air exits it becomes a turbulent air flow. </a:t>
            </a:r>
            <a:endParaRPr lang="en-US" dirty="0" smtClean="0"/>
          </a:p>
          <a:p>
            <a:pPr marL="0" indent="0">
              <a:buNone/>
            </a:pPr>
            <a:r>
              <a:rPr lang="en-US" dirty="0" smtClean="0"/>
              <a:t>The</a:t>
            </a:r>
            <a:r>
              <a:rPr lang="en-US" dirty="0"/>
              <a:t> </a:t>
            </a:r>
            <a:r>
              <a:rPr lang="en-US" dirty="0">
                <a:hlinkClick r:id="rId2"/>
              </a:rPr>
              <a:t>Filament</a:t>
            </a:r>
            <a:r>
              <a:rPr lang="en-US" baseline="30000" dirty="0">
                <a:hlinkClick r:id="rId2"/>
              </a:rPr>
              <a:t>?</a:t>
            </a:r>
            <a:r>
              <a:rPr lang="en-US" dirty="0"/>
              <a:t> lengths in the turbulent flow initially become separated, forming a profusion of loops of various sizes. These entangle as the filaments get pulled together by removal rollers, to deliver an air- textured CF yarn.</a:t>
            </a:r>
          </a:p>
          <a:p>
            <a:endParaRPr lang="en-US" dirty="0"/>
          </a:p>
        </p:txBody>
      </p:sp>
    </p:spTree>
    <p:extLst>
      <p:ext uri="{BB962C8B-B14F-4D97-AF65-F5344CB8AC3E}">
        <p14:creationId xmlns:p14="http://schemas.microsoft.com/office/powerpoint/2010/main" val="2464300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lstStyle/>
          <a:p>
            <a:r>
              <a:rPr lang="en-US" dirty="0"/>
              <a:t>A vortex –jet design </a:t>
            </a:r>
            <a:r>
              <a:rPr lang="en-US" dirty="0" smtClean="0"/>
              <a:t>is better because the </a:t>
            </a:r>
            <a:r>
              <a:rPr lang="en-US" dirty="0"/>
              <a:t>compressed air has a </a:t>
            </a:r>
            <a:r>
              <a:rPr lang="en-US" dirty="0" err="1"/>
              <a:t>spiralling</a:t>
            </a:r>
            <a:r>
              <a:rPr lang="en-US" dirty="0"/>
              <a:t> turbulent flow </a:t>
            </a:r>
            <a:r>
              <a:rPr lang="en-US" dirty="0" smtClean="0"/>
              <a:t>at </a:t>
            </a:r>
            <a:r>
              <a:rPr lang="en-US" dirty="0"/>
              <a:t>the </a:t>
            </a:r>
            <a:r>
              <a:rPr lang="en-US" dirty="0" smtClean="0"/>
              <a:t>outlet.</a:t>
            </a:r>
          </a:p>
          <a:p>
            <a:r>
              <a:rPr lang="en-US" dirty="0" smtClean="0"/>
              <a:t> The </a:t>
            </a:r>
            <a:r>
              <a:rPr lang="en-US" dirty="0"/>
              <a:t>loose </a:t>
            </a:r>
            <a:r>
              <a:rPr lang="en-US" u="sng" dirty="0" smtClean="0"/>
              <a:t>filament</a:t>
            </a:r>
            <a:r>
              <a:rPr lang="en-US" dirty="0"/>
              <a:t> lengths </a:t>
            </a:r>
            <a:r>
              <a:rPr lang="en-US" dirty="0" smtClean="0"/>
              <a:t>form </a:t>
            </a:r>
            <a:r>
              <a:rPr lang="en-US" dirty="0"/>
              <a:t>a profusion of different sizes of entangled loops as they exit the </a:t>
            </a:r>
            <a:r>
              <a:rPr lang="en-US" dirty="0" smtClean="0"/>
              <a:t>jet</a:t>
            </a:r>
            <a:endParaRPr lang="en-US" dirty="0"/>
          </a:p>
        </p:txBody>
      </p:sp>
    </p:spTree>
    <p:extLst>
      <p:ext uri="{BB962C8B-B14F-4D97-AF65-F5344CB8AC3E}">
        <p14:creationId xmlns:p14="http://schemas.microsoft.com/office/powerpoint/2010/main" val="1524482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normAutofit lnSpcReduction="10000"/>
          </a:bodyPr>
          <a:lstStyle/>
          <a:p>
            <a:r>
              <a:rPr lang="en-US" dirty="0"/>
              <a:t>Usually jets operate at pressures of about 10 bar (140 psi</a:t>
            </a:r>
            <a:r>
              <a:rPr lang="en-US" dirty="0" smtClean="0"/>
              <a:t>).</a:t>
            </a:r>
          </a:p>
          <a:p>
            <a:r>
              <a:rPr lang="en-US" dirty="0" smtClean="0"/>
              <a:t>The </a:t>
            </a:r>
            <a:r>
              <a:rPr lang="en-US" dirty="0"/>
              <a:t>actual texturing occurs directly at the exit of the jet in </a:t>
            </a:r>
            <a:r>
              <a:rPr lang="en-US" dirty="0" smtClean="0"/>
              <a:t>a </a:t>
            </a:r>
            <a:r>
              <a:rPr lang="en-US" dirty="0"/>
              <a:t>turbulent supersonic air stream</a:t>
            </a:r>
            <a:r>
              <a:rPr lang="en-US" dirty="0" smtClean="0"/>
              <a:t>.</a:t>
            </a:r>
          </a:p>
          <a:p>
            <a:r>
              <a:rPr lang="en-US" dirty="0" smtClean="0"/>
              <a:t> </a:t>
            </a:r>
            <a:r>
              <a:rPr lang="en-US" dirty="0"/>
              <a:t>To assist the loop formation, the filaments are wetted prior to entering the jet, by either </a:t>
            </a:r>
            <a:r>
              <a:rPr lang="en-US" u="sng" dirty="0">
                <a:solidFill>
                  <a:srgbClr val="C00000"/>
                </a:solidFill>
                <a:hlinkClick r:id="rId2"/>
              </a:rPr>
              <a:t>Spraying</a:t>
            </a:r>
            <a:r>
              <a:rPr lang="en-US" u="sng" baseline="30000" dirty="0">
                <a:solidFill>
                  <a:srgbClr val="C00000"/>
                </a:solidFill>
                <a:hlinkClick r:id="rId2"/>
              </a:rPr>
              <a:t>?</a:t>
            </a:r>
            <a:r>
              <a:rPr lang="en-US" dirty="0"/>
              <a:t> or dipping the yarn into a water bath; the water aids separation of the filaments and acts as a </a:t>
            </a:r>
            <a:r>
              <a:rPr lang="en-US" u="sng" dirty="0">
                <a:hlinkClick r:id="rId3"/>
              </a:rPr>
              <a:t>Lubricant</a:t>
            </a:r>
            <a:r>
              <a:rPr lang="en-US" u="sng" baseline="30000" dirty="0">
                <a:hlinkClick r:id="rId3"/>
              </a:rPr>
              <a:t>?</a:t>
            </a:r>
            <a:endParaRPr lang="en-US" dirty="0"/>
          </a:p>
        </p:txBody>
      </p:sp>
    </p:spTree>
    <p:extLst>
      <p:ext uri="{BB962C8B-B14F-4D97-AF65-F5344CB8AC3E}">
        <p14:creationId xmlns:p14="http://schemas.microsoft.com/office/powerpoint/2010/main" val="2210089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 8"/>
          <p:cNvPicPr/>
          <p:nvPr/>
        </p:nvPicPr>
        <p:blipFill>
          <a:blip r:embed="rId2"/>
          <a:srcRect/>
          <a:stretch>
            <a:fillRect/>
          </a:stretch>
        </p:blipFill>
        <p:spPr bwMode="auto">
          <a:xfrm>
            <a:off x="304801" y="152400"/>
            <a:ext cx="8458200" cy="6477000"/>
          </a:xfrm>
          <a:prstGeom prst="rect">
            <a:avLst/>
          </a:prstGeom>
          <a:noFill/>
          <a:ln w="9525">
            <a:noFill/>
            <a:miter lim="800000"/>
            <a:headEnd/>
            <a:tailEnd/>
          </a:ln>
        </p:spPr>
      </p:pic>
    </p:spTree>
    <p:extLst>
      <p:ext uri="{BB962C8B-B14F-4D97-AF65-F5344CB8AC3E}">
        <p14:creationId xmlns:p14="http://schemas.microsoft.com/office/powerpoint/2010/main" val="1407155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normAutofit/>
          </a:bodyPr>
          <a:lstStyle/>
          <a:p>
            <a:r>
              <a:rPr lang="en-US" dirty="0"/>
              <a:t>There are basically 2 types of yarns </a:t>
            </a:r>
            <a:r>
              <a:rPr lang="en-US" dirty="0" smtClean="0"/>
              <a:t> </a:t>
            </a:r>
            <a:r>
              <a:rPr lang="en-US" dirty="0"/>
              <a:t>produced </a:t>
            </a:r>
            <a:r>
              <a:rPr lang="en-US" dirty="0" smtClean="0"/>
              <a:t>by air jet </a:t>
            </a:r>
            <a:r>
              <a:rPr lang="en-US" dirty="0"/>
              <a:t>texturing. </a:t>
            </a:r>
            <a:endParaRPr lang="en-US" dirty="0" smtClean="0"/>
          </a:p>
          <a:p>
            <a:r>
              <a:rPr lang="en-US" dirty="0" smtClean="0"/>
              <a:t>(a) Parallel </a:t>
            </a:r>
            <a:r>
              <a:rPr lang="en-US" dirty="0"/>
              <a:t>yarns </a:t>
            </a:r>
            <a:endParaRPr lang="en-US" dirty="0" smtClean="0"/>
          </a:p>
          <a:p>
            <a:r>
              <a:rPr lang="en-US" dirty="0" smtClean="0"/>
              <a:t>(b) Core </a:t>
            </a:r>
            <a:r>
              <a:rPr lang="en-US" dirty="0"/>
              <a:t>effect </a:t>
            </a:r>
            <a:r>
              <a:rPr lang="en-US" dirty="0" smtClean="0"/>
              <a:t>yarns</a:t>
            </a:r>
            <a:endParaRPr lang="en-US" dirty="0"/>
          </a:p>
        </p:txBody>
      </p:sp>
    </p:spTree>
    <p:extLst>
      <p:ext uri="{BB962C8B-B14F-4D97-AF65-F5344CB8AC3E}">
        <p14:creationId xmlns:p14="http://schemas.microsoft.com/office/powerpoint/2010/main" val="3446242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DONE</a:t>
            </a:r>
            <a:endParaRPr lang="en-US" dirty="0"/>
          </a:p>
        </p:txBody>
      </p:sp>
      <p:sp>
        <p:nvSpPr>
          <p:cNvPr id="3" name="Content Placeholder 2"/>
          <p:cNvSpPr>
            <a:spLocks noGrp="1"/>
          </p:cNvSpPr>
          <p:nvPr>
            <p:ph idx="1"/>
          </p:nvPr>
        </p:nvSpPr>
        <p:spPr/>
        <p:txBody>
          <a:bodyPr/>
          <a:lstStyle/>
          <a:p>
            <a:pPr>
              <a:buNone/>
            </a:pPr>
            <a:r>
              <a:rPr lang="en-US" dirty="0" smtClean="0"/>
              <a:t>INTRODUCE </a:t>
            </a:r>
          </a:p>
          <a:p>
            <a:r>
              <a:rPr lang="en-US" dirty="0" smtClean="0"/>
              <a:t>CRIMPS</a:t>
            </a:r>
          </a:p>
          <a:p>
            <a:r>
              <a:rPr lang="en-US" dirty="0" smtClean="0"/>
              <a:t>COILS</a:t>
            </a:r>
          </a:p>
          <a:p>
            <a:r>
              <a:rPr lang="en-US" dirty="0" smtClean="0"/>
              <a:t>LOOPS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 9"/>
          <p:cNvPicPr/>
          <p:nvPr/>
        </p:nvPicPr>
        <p:blipFill>
          <a:blip r:embed="rId2"/>
          <a:srcRect/>
          <a:stretch>
            <a:fillRect/>
          </a:stretch>
        </p:blipFill>
        <p:spPr bwMode="auto">
          <a:xfrm>
            <a:off x="1478597" y="1131252"/>
            <a:ext cx="6186805" cy="4595495"/>
          </a:xfrm>
          <a:prstGeom prst="rect">
            <a:avLst/>
          </a:prstGeom>
          <a:noFill/>
          <a:ln w="9525">
            <a:noFill/>
            <a:miter lim="800000"/>
            <a:headEnd/>
            <a:tailEnd/>
          </a:ln>
        </p:spPr>
      </p:pic>
    </p:spTree>
    <p:extLst>
      <p:ext uri="{BB962C8B-B14F-4D97-AF65-F5344CB8AC3E}">
        <p14:creationId xmlns:p14="http://schemas.microsoft.com/office/powerpoint/2010/main" val="3883319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lstStyle/>
          <a:p>
            <a:r>
              <a:rPr lang="en-US" dirty="0" smtClean="0"/>
              <a:t>For parallel </a:t>
            </a:r>
            <a:r>
              <a:rPr lang="en-US" dirty="0"/>
              <a:t>yarns </a:t>
            </a:r>
            <a:r>
              <a:rPr lang="en-US" dirty="0" smtClean="0"/>
              <a:t>one </a:t>
            </a:r>
            <a:r>
              <a:rPr lang="en-US" dirty="0"/>
              <a:t>or more POY </a:t>
            </a:r>
            <a:r>
              <a:rPr lang="en-US" dirty="0" smtClean="0"/>
              <a:t>is </a:t>
            </a:r>
            <a:r>
              <a:rPr lang="en-US" dirty="0"/>
              <a:t>fed into the air jet device with </a:t>
            </a:r>
            <a:r>
              <a:rPr lang="en-US" dirty="0" smtClean="0"/>
              <a:t>same overfeed. </a:t>
            </a:r>
          </a:p>
          <a:p>
            <a:r>
              <a:rPr lang="en-US" dirty="0" smtClean="0"/>
              <a:t> </a:t>
            </a:r>
            <a:r>
              <a:rPr lang="en-US" dirty="0"/>
              <a:t>18% to 30% overfeed </a:t>
            </a:r>
            <a:r>
              <a:rPr lang="en-US" dirty="0" smtClean="0"/>
              <a:t>depending </a:t>
            </a:r>
            <a:r>
              <a:rPr lang="en-US" dirty="0"/>
              <a:t>on end-use </a:t>
            </a:r>
            <a:r>
              <a:rPr lang="en-US" dirty="0" smtClean="0"/>
              <a:t>requirements</a:t>
            </a:r>
          </a:p>
          <a:p>
            <a:r>
              <a:rPr lang="en-US" dirty="0" smtClean="0"/>
              <a:t>Parallel </a:t>
            </a:r>
            <a:r>
              <a:rPr lang="en-US" dirty="0"/>
              <a:t>yarns are commonly used </a:t>
            </a:r>
            <a:r>
              <a:rPr lang="en-US" dirty="0" smtClean="0"/>
              <a:t> in cut </a:t>
            </a:r>
            <a:r>
              <a:rPr lang="en-US" dirty="0"/>
              <a:t>pile plush fabrics.</a:t>
            </a:r>
          </a:p>
          <a:p>
            <a:endParaRPr lang="en-US" dirty="0"/>
          </a:p>
        </p:txBody>
      </p:sp>
    </p:spTree>
    <p:extLst>
      <p:ext uri="{BB962C8B-B14F-4D97-AF65-F5344CB8AC3E}">
        <p14:creationId xmlns:p14="http://schemas.microsoft.com/office/powerpoint/2010/main" val="3768313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JET TEXTURISING</a:t>
            </a:r>
          </a:p>
        </p:txBody>
      </p:sp>
      <p:sp>
        <p:nvSpPr>
          <p:cNvPr id="3" name="Content Placeholder 2"/>
          <p:cNvSpPr>
            <a:spLocks noGrp="1"/>
          </p:cNvSpPr>
          <p:nvPr>
            <p:ph idx="1"/>
          </p:nvPr>
        </p:nvSpPr>
        <p:spPr/>
        <p:txBody>
          <a:bodyPr>
            <a:normAutofit fontScale="92500" lnSpcReduction="10000"/>
          </a:bodyPr>
          <a:lstStyle/>
          <a:p>
            <a:r>
              <a:rPr lang="en-US" dirty="0"/>
              <a:t>Core effect yarns </a:t>
            </a:r>
            <a:r>
              <a:rPr lang="en-US" dirty="0" smtClean="0"/>
              <a:t>require two yarns core </a:t>
            </a:r>
            <a:r>
              <a:rPr lang="en-US" dirty="0"/>
              <a:t>and the effect yarns. </a:t>
            </a:r>
            <a:endParaRPr lang="en-US" dirty="0" smtClean="0"/>
          </a:p>
          <a:p>
            <a:r>
              <a:rPr lang="en-US" dirty="0" smtClean="0"/>
              <a:t>The </a:t>
            </a:r>
            <a:r>
              <a:rPr lang="en-US" dirty="0"/>
              <a:t>overfeed used for the core yarn(s) is always lower than that for the effect yarn(s); the former, normally between 5 - 15% whereas the latter can be up to </a:t>
            </a:r>
            <a:r>
              <a:rPr lang="en-US" dirty="0" smtClean="0"/>
              <a:t>400%.</a:t>
            </a:r>
          </a:p>
          <a:p>
            <a:r>
              <a:rPr lang="en-US" dirty="0" smtClean="0"/>
              <a:t> 8</a:t>
            </a:r>
            <a:r>
              <a:rPr lang="en-US" dirty="0"/>
              <a:t>% core and 40% effect </a:t>
            </a:r>
            <a:r>
              <a:rPr lang="en-US" dirty="0" smtClean="0"/>
              <a:t>used </a:t>
            </a:r>
            <a:r>
              <a:rPr lang="en-US" dirty="0"/>
              <a:t>for </a:t>
            </a:r>
            <a:r>
              <a:rPr lang="en-US" dirty="0" smtClean="0"/>
              <a:t>an </a:t>
            </a:r>
            <a:r>
              <a:rPr lang="en-US" dirty="0"/>
              <a:t>apparel end-use such as nylon sportswear</a:t>
            </a:r>
            <a:r>
              <a:rPr lang="en-US" dirty="0" smtClean="0"/>
              <a:t>;</a:t>
            </a:r>
          </a:p>
          <a:p>
            <a:r>
              <a:rPr lang="en-US" dirty="0" smtClean="0"/>
              <a:t>120</a:t>
            </a:r>
            <a:r>
              <a:rPr lang="en-US" dirty="0"/>
              <a:t>% effect yarn overfeed </a:t>
            </a:r>
            <a:r>
              <a:rPr lang="en-US" dirty="0" smtClean="0"/>
              <a:t>for </a:t>
            </a:r>
            <a:r>
              <a:rPr lang="en-US" dirty="0"/>
              <a:t>upholstery fabrics, both domestic and car seat upholstery.</a:t>
            </a:r>
          </a:p>
          <a:p>
            <a:endParaRPr lang="en-US" dirty="0"/>
          </a:p>
        </p:txBody>
      </p:sp>
    </p:spTree>
    <p:extLst>
      <p:ext uri="{BB962C8B-B14F-4D97-AF65-F5344CB8AC3E}">
        <p14:creationId xmlns:p14="http://schemas.microsoft.com/office/powerpoint/2010/main" val="151753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 Introduced crimp are like as the shape of knitted loop&#10;- Yarn is knitted into tubular fabric&#10;- Then unraveled to produce..."/>
          <p:cNvPicPr>
            <a:picLocks noChangeAspect="1" noChangeArrowheads="1"/>
          </p:cNvPicPr>
          <p:nvPr/>
        </p:nvPicPr>
        <p:blipFill>
          <a:blip r:embed="rId2"/>
          <a:srcRect/>
          <a:stretch>
            <a:fillRect/>
          </a:stretch>
        </p:blipFill>
        <p:spPr bwMode="auto">
          <a:xfrm>
            <a:off x="433179" y="457200"/>
            <a:ext cx="8101221" cy="60822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Drawing and texturising "/>
          <p:cNvPicPr>
            <a:picLocks noChangeAspect="1" noChangeArrowheads="1"/>
          </p:cNvPicPr>
          <p:nvPr/>
        </p:nvPicPr>
        <p:blipFill>
          <a:blip r:embed="rId2"/>
          <a:srcRect/>
          <a:stretch>
            <a:fillRect/>
          </a:stretch>
        </p:blipFill>
        <p:spPr bwMode="auto">
          <a:xfrm>
            <a:off x="228600" y="280076"/>
            <a:ext cx="8761409" cy="6577924"/>
          </a:xfrm>
          <a:prstGeom prst="rect">
            <a:avLst/>
          </a:prstGeom>
          <a:noFill/>
        </p:spPr>
      </p:pic>
      <p:sp>
        <p:nvSpPr>
          <p:cNvPr id="4" name="TextBox 3"/>
          <p:cNvSpPr txBox="1"/>
          <p:nvPr/>
        </p:nvSpPr>
        <p:spPr>
          <a:xfrm>
            <a:off x="304800" y="6324600"/>
            <a:ext cx="609600" cy="369332"/>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1143000" y="6324600"/>
            <a:ext cx="2286000" cy="369332"/>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7696200" y="6324600"/>
            <a:ext cx="7620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urpose of texturing:&#10;The prime purpose of texturing filament yarn is to create a bulky&#10;structure that is desirable for th..."/>
          <p:cNvPicPr>
            <a:picLocks noChangeAspect="1" noChangeArrowheads="1"/>
          </p:cNvPicPr>
          <p:nvPr/>
        </p:nvPicPr>
        <p:blipFill>
          <a:blip r:embed="rId2"/>
          <a:srcRect/>
          <a:stretch>
            <a:fillRect/>
          </a:stretch>
        </p:blipFill>
        <p:spPr bwMode="auto">
          <a:xfrm>
            <a:off x="1752600" y="990600"/>
            <a:ext cx="6076950" cy="45624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teps of texturising:&#10;3/26/2014DRAWING &amp; TEXTURISING24&#10;Deform the filament.&#10;Set the deformation.&#10;Remove the deformation.&#10; "/>
          <p:cNvPicPr>
            <a:picLocks noChangeAspect="1" noChangeArrowheads="1"/>
          </p:cNvPicPr>
          <p:nvPr/>
        </p:nvPicPr>
        <p:blipFill>
          <a:blip r:embed="rId2"/>
          <a:srcRect/>
          <a:stretch>
            <a:fillRect/>
          </a:stretch>
        </p:blipFill>
        <p:spPr bwMode="auto">
          <a:xfrm>
            <a:off x="1143000" y="1295400"/>
            <a:ext cx="6076950" cy="45624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Texturising method:&#10;3/26/2014DRAWING &amp; TEXTURISING25&#10;Real twist Texturising&#10;False twist Texturising&#10;Draw Texturising&#10;Knit ..."/>
          <p:cNvPicPr>
            <a:picLocks noChangeAspect="1" noChangeArrowheads="1"/>
          </p:cNvPicPr>
          <p:nvPr/>
        </p:nvPicPr>
        <p:blipFill>
          <a:blip r:embed="rId2"/>
          <a:srcRect/>
          <a:stretch>
            <a:fillRect/>
          </a:stretch>
        </p:blipFill>
        <p:spPr bwMode="auto">
          <a:xfrm>
            <a:off x="1676400" y="1295400"/>
            <a:ext cx="6076950" cy="45624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1. Real twist Texturising:&#10;3/26/2014DRAWING &amp; TEXTURISING26&#10;Hare a batch of package of yarn was then taken from the twiste..."/>
          <p:cNvPicPr>
            <a:picLocks noChangeAspect="1" noChangeArrowheads="1"/>
          </p:cNvPicPr>
          <p:nvPr/>
        </p:nvPicPr>
        <p:blipFill>
          <a:blip r:embed="rId2"/>
          <a:srcRect/>
          <a:stretch>
            <a:fillRect/>
          </a:stretch>
        </p:blipFill>
        <p:spPr bwMode="auto">
          <a:xfrm>
            <a:off x="1524000" y="1371600"/>
            <a:ext cx="6076950" cy="4562476"/>
          </a:xfrm>
          <a:prstGeom prst="rect">
            <a:avLst/>
          </a:prstGeom>
          <a:noFill/>
        </p:spPr>
      </p:pic>
      <p:sp>
        <p:nvSpPr>
          <p:cNvPr id="3" name="TextBox 2"/>
          <p:cNvSpPr txBox="1"/>
          <p:nvPr/>
        </p:nvSpPr>
        <p:spPr>
          <a:xfrm>
            <a:off x="1600200" y="5486400"/>
            <a:ext cx="563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631</Words>
  <Application>Microsoft Office PowerPoint</Application>
  <PresentationFormat>On-screen Show (4:3)</PresentationFormat>
  <Paragraphs>66</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TEXTURISING</vt:lpstr>
      <vt:lpstr>WHY TEXTURISING</vt:lpstr>
      <vt:lpstr>HOW IS IT DONE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FALSE TWIST TEXTURISING</vt:lpstr>
      <vt:lpstr>FALSE TWIST TEXTURISING</vt:lpstr>
      <vt:lpstr>FALSE TWIST TEXTURISING</vt:lpstr>
      <vt:lpstr>FALSE TWIST TEXTURISING</vt:lpstr>
      <vt:lpstr>FALSE TWIST TEXTURISING</vt:lpstr>
      <vt:lpstr>FALSE TWIST TEXTURISING</vt:lpstr>
      <vt:lpstr>FALSE TWIST TEXTURISING</vt:lpstr>
      <vt:lpstr>DRAW TEXTURED YARN</vt:lpstr>
      <vt:lpstr>DRAW TEXTURED YARN</vt:lpstr>
      <vt:lpstr>DRAW TEXTURED YARN</vt:lpstr>
      <vt:lpstr>COUNT RANGE</vt:lpstr>
      <vt:lpstr>AIR JET TEXTURISING</vt:lpstr>
      <vt:lpstr>AIR JET TEXTURISING</vt:lpstr>
      <vt:lpstr>AIR JET TEXTURISING</vt:lpstr>
      <vt:lpstr>AIR JET TEXTURISING</vt:lpstr>
      <vt:lpstr>AIR JET TEXTURISING</vt:lpstr>
      <vt:lpstr>AIR JET TEXTURISING</vt:lpstr>
      <vt:lpstr>PowerPoint Presentation</vt:lpstr>
      <vt:lpstr>AIR JET TEXTURISING</vt:lpstr>
      <vt:lpstr>PowerPoint Presentation</vt:lpstr>
      <vt:lpstr>AIR JET TEXTURISING</vt:lpstr>
      <vt:lpstr>AIR JET TEXTURISING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User1</dc:creator>
  <cp:lastModifiedBy>ATI 10</cp:lastModifiedBy>
  <cp:revision>17</cp:revision>
  <dcterms:created xsi:type="dcterms:W3CDTF">2019-10-13T15:30:21Z</dcterms:created>
  <dcterms:modified xsi:type="dcterms:W3CDTF">2019-10-23T10:01:05Z</dcterms:modified>
</cp:coreProperties>
</file>