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3"/>
  </p:notes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4" r:id="rId37"/>
    <p:sldId id="292" r:id="rId38"/>
    <p:sldId id="293" r:id="rId39"/>
    <p:sldId id="295" r:id="rId40"/>
    <p:sldId id="296" r:id="rId41"/>
    <p:sldId id="297" r:id="rId42"/>
    <p:sldId id="298" r:id="rId43"/>
    <p:sldId id="300" r:id="rId44"/>
    <p:sldId id="299" r:id="rId45"/>
    <p:sldId id="301" r:id="rId46"/>
    <p:sldId id="302" r:id="rId47"/>
    <p:sldId id="303" r:id="rId48"/>
    <p:sldId id="304" r:id="rId49"/>
    <p:sldId id="305" r:id="rId50"/>
    <p:sldId id="306" r:id="rId51"/>
    <p:sldId id="307" r:id="rId5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6" d="100"/>
          <a:sy n="66" d="100"/>
        </p:scale>
        <p:origin x="-1494" y="-7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28807DD-1592-440D-9A59-ADD6CE357987}" type="datetimeFigureOut">
              <a:rPr lang="en-US" smtClean="0"/>
              <a:t>2/18/2016</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63748FA-FF3A-4881-923F-18386206935D}" type="slidenum">
              <a:rPr lang="en-US" smtClean="0"/>
              <a:t>‹#›</a:t>
            </a:fld>
            <a:endParaRPr lang="en-US" dirty="0"/>
          </a:p>
        </p:txBody>
      </p:sp>
    </p:spTree>
    <p:extLst>
      <p:ext uri="{BB962C8B-B14F-4D97-AF65-F5344CB8AC3E}">
        <p14:creationId xmlns:p14="http://schemas.microsoft.com/office/powerpoint/2010/main" val="37228826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3748FA-FF3A-4881-923F-18386206935D}" type="slidenum">
              <a:rPr lang="en-US" smtClean="0"/>
              <a:t>6</a:t>
            </a:fld>
            <a:endParaRPr lang="en-US" dirty="0"/>
          </a:p>
        </p:txBody>
      </p:sp>
    </p:spTree>
    <p:extLst>
      <p:ext uri="{BB962C8B-B14F-4D97-AF65-F5344CB8AC3E}">
        <p14:creationId xmlns:p14="http://schemas.microsoft.com/office/powerpoint/2010/main" val="22439335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3748FA-FF3A-4881-923F-18386206935D}" type="slidenum">
              <a:rPr lang="en-US" smtClean="0"/>
              <a:t>20</a:t>
            </a:fld>
            <a:endParaRPr lang="en-US"/>
          </a:p>
        </p:txBody>
      </p:sp>
    </p:spTree>
    <p:extLst>
      <p:ext uri="{BB962C8B-B14F-4D97-AF65-F5344CB8AC3E}">
        <p14:creationId xmlns:p14="http://schemas.microsoft.com/office/powerpoint/2010/main" val="3468650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63748FA-FF3A-4881-923F-18386206935D}" type="slidenum">
              <a:rPr lang="en-US" smtClean="0"/>
              <a:t>41</a:t>
            </a:fld>
            <a:endParaRPr lang="en-US" dirty="0"/>
          </a:p>
        </p:txBody>
      </p:sp>
    </p:spTree>
    <p:extLst>
      <p:ext uri="{BB962C8B-B14F-4D97-AF65-F5344CB8AC3E}">
        <p14:creationId xmlns:p14="http://schemas.microsoft.com/office/powerpoint/2010/main" val="32255334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A272089-018D-4575-9E9B-C0820AC82EA9}" type="datetimeFigureOut">
              <a:rPr lang="en-US" smtClean="0"/>
              <a:t>2/18/2016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2F7D7D6-32EF-45FF-83F0-8F68108ADA78}" type="slidenum">
              <a:rPr lang="en-US" smtClean="0"/>
              <a:t>‹#›</a:t>
            </a:fld>
            <a:endParaRPr lang="en-US" dirty="0"/>
          </a:p>
        </p:txBody>
      </p:sp>
    </p:spTree>
    <p:extLst>
      <p:ext uri="{BB962C8B-B14F-4D97-AF65-F5344CB8AC3E}">
        <p14:creationId xmlns:p14="http://schemas.microsoft.com/office/powerpoint/2010/main" val="27637164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272089-018D-4575-9E9B-C0820AC82EA9}" type="datetimeFigureOut">
              <a:rPr lang="en-US" smtClean="0"/>
              <a:t>2/18/2016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2F7D7D6-32EF-45FF-83F0-8F68108ADA78}" type="slidenum">
              <a:rPr lang="en-US" smtClean="0"/>
              <a:t>‹#›</a:t>
            </a:fld>
            <a:endParaRPr lang="en-US" dirty="0"/>
          </a:p>
        </p:txBody>
      </p:sp>
    </p:spTree>
    <p:extLst>
      <p:ext uri="{BB962C8B-B14F-4D97-AF65-F5344CB8AC3E}">
        <p14:creationId xmlns:p14="http://schemas.microsoft.com/office/powerpoint/2010/main" val="342120583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272089-018D-4575-9E9B-C0820AC82EA9}" type="datetimeFigureOut">
              <a:rPr lang="en-US" smtClean="0"/>
              <a:t>2/18/2016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2F7D7D6-32EF-45FF-83F0-8F68108ADA78}" type="slidenum">
              <a:rPr lang="en-US" smtClean="0"/>
              <a:t>‹#›</a:t>
            </a:fld>
            <a:endParaRPr lang="en-US" dirty="0"/>
          </a:p>
        </p:txBody>
      </p:sp>
    </p:spTree>
    <p:extLst>
      <p:ext uri="{BB962C8B-B14F-4D97-AF65-F5344CB8AC3E}">
        <p14:creationId xmlns:p14="http://schemas.microsoft.com/office/powerpoint/2010/main" val="41900405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A272089-018D-4575-9E9B-C0820AC82EA9}" type="datetimeFigureOut">
              <a:rPr lang="en-US" smtClean="0"/>
              <a:t>2/18/2016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2F7D7D6-32EF-45FF-83F0-8F68108ADA78}" type="slidenum">
              <a:rPr lang="en-US" smtClean="0"/>
              <a:t>‹#›</a:t>
            </a:fld>
            <a:endParaRPr lang="en-US" dirty="0"/>
          </a:p>
        </p:txBody>
      </p:sp>
    </p:spTree>
    <p:extLst>
      <p:ext uri="{BB962C8B-B14F-4D97-AF65-F5344CB8AC3E}">
        <p14:creationId xmlns:p14="http://schemas.microsoft.com/office/powerpoint/2010/main" val="32163411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A272089-018D-4575-9E9B-C0820AC82EA9}" type="datetimeFigureOut">
              <a:rPr lang="en-US" smtClean="0"/>
              <a:t>2/18/2016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2F7D7D6-32EF-45FF-83F0-8F68108ADA78}" type="slidenum">
              <a:rPr lang="en-US" smtClean="0"/>
              <a:t>‹#›</a:t>
            </a:fld>
            <a:endParaRPr lang="en-US" dirty="0"/>
          </a:p>
        </p:txBody>
      </p:sp>
    </p:spTree>
    <p:extLst>
      <p:ext uri="{BB962C8B-B14F-4D97-AF65-F5344CB8AC3E}">
        <p14:creationId xmlns:p14="http://schemas.microsoft.com/office/powerpoint/2010/main" val="11333467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A272089-018D-4575-9E9B-C0820AC82EA9}" type="datetimeFigureOut">
              <a:rPr lang="en-US" smtClean="0"/>
              <a:t>2/18/2016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2F7D7D6-32EF-45FF-83F0-8F68108ADA78}" type="slidenum">
              <a:rPr lang="en-US" smtClean="0"/>
              <a:t>‹#›</a:t>
            </a:fld>
            <a:endParaRPr lang="en-US" dirty="0"/>
          </a:p>
        </p:txBody>
      </p:sp>
    </p:spTree>
    <p:extLst>
      <p:ext uri="{BB962C8B-B14F-4D97-AF65-F5344CB8AC3E}">
        <p14:creationId xmlns:p14="http://schemas.microsoft.com/office/powerpoint/2010/main" val="34928839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A272089-018D-4575-9E9B-C0820AC82EA9}" type="datetimeFigureOut">
              <a:rPr lang="en-US" smtClean="0"/>
              <a:t>2/18/2016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2F7D7D6-32EF-45FF-83F0-8F68108ADA78}" type="slidenum">
              <a:rPr lang="en-US" smtClean="0"/>
              <a:t>‹#›</a:t>
            </a:fld>
            <a:endParaRPr lang="en-US" dirty="0"/>
          </a:p>
        </p:txBody>
      </p:sp>
    </p:spTree>
    <p:extLst>
      <p:ext uri="{BB962C8B-B14F-4D97-AF65-F5344CB8AC3E}">
        <p14:creationId xmlns:p14="http://schemas.microsoft.com/office/powerpoint/2010/main" val="12534828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A272089-018D-4575-9E9B-C0820AC82EA9}" type="datetimeFigureOut">
              <a:rPr lang="en-US" smtClean="0"/>
              <a:t>2/18/2016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2F7D7D6-32EF-45FF-83F0-8F68108ADA78}" type="slidenum">
              <a:rPr lang="en-US" smtClean="0"/>
              <a:t>‹#›</a:t>
            </a:fld>
            <a:endParaRPr lang="en-US" dirty="0"/>
          </a:p>
        </p:txBody>
      </p:sp>
    </p:spTree>
    <p:extLst>
      <p:ext uri="{BB962C8B-B14F-4D97-AF65-F5344CB8AC3E}">
        <p14:creationId xmlns:p14="http://schemas.microsoft.com/office/powerpoint/2010/main" val="17865955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A272089-018D-4575-9E9B-C0820AC82EA9}" type="datetimeFigureOut">
              <a:rPr lang="en-US" smtClean="0"/>
              <a:t>2/18/2016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2F7D7D6-32EF-45FF-83F0-8F68108ADA78}" type="slidenum">
              <a:rPr lang="en-US" smtClean="0"/>
              <a:t>‹#›</a:t>
            </a:fld>
            <a:endParaRPr lang="en-US" dirty="0"/>
          </a:p>
        </p:txBody>
      </p:sp>
    </p:spTree>
    <p:extLst>
      <p:ext uri="{BB962C8B-B14F-4D97-AF65-F5344CB8AC3E}">
        <p14:creationId xmlns:p14="http://schemas.microsoft.com/office/powerpoint/2010/main" val="26372029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A272089-018D-4575-9E9B-C0820AC82EA9}" type="datetimeFigureOut">
              <a:rPr lang="en-US" smtClean="0"/>
              <a:t>2/18/2016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2F7D7D6-32EF-45FF-83F0-8F68108ADA78}" type="slidenum">
              <a:rPr lang="en-US" smtClean="0"/>
              <a:t>‹#›</a:t>
            </a:fld>
            <a:endParaRPr lang="en-US" dirty="0"/>
          </a:p>
        </p:txBody>
      </p:sp>
    </p:spTree>
    <p:extLst>
      <p:ext uri="{BB962C8B-B14F-4D97-AF65-F5344CB8AC3E}">
        <p14:creationId xmlns:p14="http://schemas.microsoft.com/office/powerpoint/2010/main" val="20483469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A272089-018D-4575-9E9B-C0820AC82EA9}" type="datetimeFigureOut">
              <a:rPr lang="en-US" smtClean="0"/>
              <a:t>2/18/2016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2F7D7D6-32EF-45FF-83F0-8F68108ADA78}" type="slidenum">
              <a:rPr lang="en-US" smtClean="0"/>
              <a:t>‹#›</a:t>
            </a:fld>
            <a:endParaRPr lang="en-US" dirty="0"/>
          </a:p>
        </p:txBody>
      </p:sp>
    </p:spTree>
    <p:extLst>
      <p:ext uri="{BB962C8B-B14F-4D97-AF65-F5344CB8AC3E}">
        <p14:creationId xmlns:p14="http://schemas.microsoft.com/office/powerpoint/2010/main" val="11471206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A272089-018D-4575-9E9B-C0820AC82EA9}" type="datetimeFigureOut">
              <a:rPr lang="en-US" smtClean="0"/>
              <a:t>2/18/2016</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F7D7D6-32EF-45FF-83F0-8F68108ADA78}" type="slidenum">
              <a:rPr lang="en-US" smtClean="0"/>
              <a:t>‹#›</a:t>
            </a:fld>
            <a:endParaRPr lang="en-US" dirty="0"/>
          </a:p>
        </p:txBody>
      </p:sp>
    </p:spTree>
    <p:extLst>
      <p:ext uri="{BB962C8B-B14F-4D97-AF65-F5344CB8AC3E}">
        <p14:creationId xmlns:p14="http://schemas.microsoft.com/office/powerpoint/2010/main" val="356612022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228600"/>
            <a:ext cx="7772400" cy="1470025"/>
          </a:xfrm>
        </p:spPr>
        <p:txBody>
          <a:bodyPr>
            <a:normAutofit/>
          </a:bodyPr>
          <a:lstStyle/>
          <a:p>
            <a:r>
              <a:rPr lang="en-US" sz="2400" b="1" dirty="0" smtClean="0">
                <a:solidFill>
                  <a:srgbClr val="FF0000"/>
                </a:solidFill>
                <a:latin typeface="Arial" pitchFamily="34" charset="0"/>
                <a:cs typeface="Arial" pitchFamily="34" charset="0"/>
              </a:rPr>
              <a:t>FUEL</a:t>
            </a:r>
            <a:endParaRPr lang="en-US" sz="2400" b="1" dirty="0">
              <a:solidFill>
                <a:srgbClr val="FF0000"/>
              </a:solidFill>
              <a:latin typeface="Arial" pitchFamily="34" charset="0"/>
              <a:cs typeface="Arial" pitchFamily="34" charset="0"/>
            </a:endParaRPr>
          </a:p>
        </p:txBody>
      </p:sp>
      <p:sp>
        <p:nvSpPr>
          <p:cNvPr id="3" name="Subtitle 2"/>
          <p:cNvSpPr>
            <a:spLocks noGrp="1"/>
          </p:cNvSpPr>
          <p:nvPr>
            <p:ph type="subTitle" idx="1"/>
          </p:nvPr>
        </p:nvSpPr>
        <p:spPr>
          <a:xfrm rot="10800000" flipV="1">
            <a:off x="1447800" y="1600200"/>
            <a:ext cx="6400800" cy="4572000"/>
          </a:xfrm>
        </p:spPr>
        <p:txBody>
          <a:bodyPr>
            <a:normAutofit lnSpcReduction="10000"/>
          </a:bodyPr>
          <a:lstStyle/>
          <a:p>
            <a:pPr algn="just"/>
            <a:r>
              <a:rPr lang="en-US" sz="2400" u="sng" dirty="0" smtClean="0">
                <a:solidFill>
                  <a:schemeClr val="tx1"/>
                </a:solidFill>
              </a:rPr>
              <a:t>Definition</a:t>
            </a:r>
            <a:r>
              <a:rPr lang="en-US" sz="2400" dirty="0" smtClean="0">
                <a:solidFill>
                  <a:schemeClr val="tx1"/>
                </a:solidFill>
              </a:rPr>
              <a:t> : Fuel may be defined as any substance which on being burnt in oxygen of air, produces a large amount of heat that can be </a:t>
            </a:r>
            <a:r>
              <a:rPr lang="en-US" sz="2400" dirty="0" err="1" smtClean="0">
                <a:solidFill>
                  <a:schemeClr val="tx1"/>
                </a:solidFill>
              </a:rPr>
              <a:t>utillised</a:t>
            </a:r>
            <a:r>
              <a:rPr lang="en-US" sz="2400" dirty="0" smtClean="0">
                <a:solidFill>
                  <a:schemeClr val="tx1"/>
                </a:solidFill>
              </a:rPr>
              <a:t> for domestic and industrial purposes. </a:t>
            </a:r>
            <a:r>
              <a:rPr lang="en-US" sz="2400" dirty="0" err="1" smtClean="0">
                <a:solidFill>
                  <a:schemeClr val="tx1"/>
                </a:solidFill>
              </a:rPr>
              <a:t>Eg</a:t>
            </a:r>
            <a:r>
              <a:rPr lang="en-US" sz="2400" dirty="0" smtClean="0">
                <a:solidFill>
                  <a:schemeClr val="tx1"/>
                </a:solidFill>
              </a:rPr>
              <a:t> </a:t>
            </a:r>
            <a:r>
              <a:rPr lang="en-US" sz="2400" dirty="0" err="1" smtClean="0">
                <a:solidFill>
                  <a:schemeClr val="tx1"/>
                </a:solidFill>
              </a:rPr>
              <a:t>coal,petrolium</a:t>
            </a:r>
            <a:r>
              <a:rPr lang="en-US" sz="2400" dirty="0" smtClean="0">
                <a:solidFill>
                  <a:schemeClr val="tx1"/>
                </a:solidFill>
              </a:rPr>
              <a:t> oil, coal gas </a:t>
            </a:r>
            <a:r>
              <a:rPr lang="en-US" sz="2400" dirty="0" err="1" smtClean="0">
                <a:solidFill>
                  <a:schemeClr val="tx1"/>
                </a:solidFill>
              </a:rPr>
              <a:t>etc</a:t>
            </a:r>
            <a:r>
              <a:rPr lang="en-US" sz="2400" dirty="0" smtClean="0">
                <a:solidFill>
                  <a:schemeClr val="tx1"/>
                </a:solidFill>
              </a:rPr>
              <a:t> are fuel</a:t>
            </a:r>
          </a:p>
          <a:p>
            <a:pPr algn="just"/>
            <a:endParaRPr lang="en-US" sz="2400" dirty="0" smtClean="0">
              <a:solidFill>
                <a:schemeClr val="tx1"/>
              </a:solidFill>
            </a:endParaRPr>
          </a:p>
          <a:p>
            <a:pPr algn="just"/>
            <a:r>
              <a:rPr lang="en-US" sz="2400" u="sng" dirty="0" smtClean="0">
                <a:solidFill>
                  <a:schemeClr val="tx1"/>
                </a:solidFill>
              </a:rPr>
              <a:t>Classification of fuel </a:t>
            </a:r>
            <a:r>
              <a:rPr lang="en-US" sz="2400" dirty="0" smtClean="0">
                <a:solidFill>
                  <a:schemeClr val="tx1"/>
                </a:solidFill>
              </a:rPr>
              <a:t>:  Fuels are classified into three general form .</a:t>
            </a:r>
          </a:p>
          <a:p>
            <a:pPr marL="457200" indent="-457200" algn="just">
              <a:buAutoNum type="arabicPeriod"/>
            </a:pPr>
            <a:r>
              <a:rPr lang="en-US" sz="2400" dirty="0" smtClean="0">
                <a:solidFill>
                  <a:schemeClr val="tx1"/>
                </a:solidFill>
              </a:rPr>
              <a:t>Solid fuel     2.Liquid fuel   3. Gaseous fuel</a:t>
            </a:r>
          </a:p>
          <a:p>
            <a:pPr algn="just"/>
            <a:endParaRPr lang="en-US" sz="2400" dirty="0" smtClean="0">
              <a:solidFill>
                <a:schemeClr val="tx1"/>
              </a:solidFill>
            </a:endParaRPr>
          </a:p>
          <a:p>
            <a:r>
              <a:rPr lang="en-US" sz="2400" dirty="0" smtClean="0">
                <a:solidFill>
                  <a:schemeClr val="tx1"/>
                </a:solidFill>
              </a:rPr>
              <a:t> </a:t>
            </a:r>
            <a:r>
              <a:rPr lang="en-US" dirty="0" smtClean="0"/>
              <a:t> </a:t>
            </a:r>
            <a:endParaRPr lang="en-US" dirty="0"/>
          </a:p>
        </p:txBody>
      </p:sp>
    </p:spTree>
    <p:extLst>
      <p:ext uri="{BB962C8B-B14F-4D97-AF65-F5344CB8AC3E}">
        <p14:creationId xmlns:p14="http://schemas.microsoft.com/office/powerpoint/2010/main" val="7814446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43000" y="914400"/>
            <a:ext cx="6705600" cy="461665"/>
          </a:xfrm>
          <a:prstGeom prst="rect">
            <a:avLst/>
          </a:prstGeom>
          <a:noFill/>
        </p:spPr>
        <p:txBody>
          <a:bodyPr wrap="square" rtlCol="0">
            <a:spAutoFit/>
          </a:bodyPr>
          <a:lstStyle/>
          <a:p>
            <a:endParaRPr lang="en-US" sz="2400">
              <a:latin typeface="Arial" pitchFamily="34" charset="0"/>
              <a:cs typeface="Arial" pitchFamily="34" charset="0"/>
            </a:endParaRPr>
          </a:p>
        </p:txBody>
      </p:sp>
      <p:sp>
        <p:nvSpPr>
          <p:cNvPr id="3" name="TextBox 2"/>
          <p:cNvSpPr txBox="1"/>
          <p:nvPr/>
        </p:nvSpPr>
        <p:spPr>
          <a:xfrm>
            <a:off x="1295400" y="1600200"/>
            <a:ext cx="6934200" cy="3785652"/>
          </a:xfrm>
          <a:prstGeom prst="rect">
            <a:avLst/>
          </a:prstGeom>
          <a:noFill/>
        </p:spPr>
        <p:txBody>
          <a:bodyPr wrap="square" rtlCol="0">
            <a:spAutoFit/>
          </a:bodyPr>
          <a:lstStyle/>
          <a:p>
            <a:r>
              <a:rPr lang="en-US" sz="2400" dirty="0" smtClean="0">
                <a:latin typeface="Arial" pitchFamily="34" charset="0"/>
                <a:cs typeface="Arial" pitchFamily="34" charset="0"/>
              </a:rPr>
              <a:t>The 1</a:t>
            </a:r>
            <a:r>
              <a:rPr lang="en-US" sz="2400" baseline="30000" dirty="0" smtClean="0">
                <a:latin typeface="Arial" pitchFamily="34" charset="0"/>
                <a:cs typeface="Arial" pitchFamily="34" charset="0"/>
              </a:rPr>
              <a:t>st</a:t>
            </a:r>
            <a:r>
              <a:rPr lang="en-US" sz="2400" dirty="0" smtClean="0">
                <a:latin typeface="Arial" pitchFamily="34" charset="0"/>
                <a:cs typeface="Arial" pitchFamily="34" charset="0"/>
              </a:rPr>
              <a:t> stage is peat, which contains a lot of organic matter and the carbon content being 60% its calorific value is about 5200 kcal/kg and approximate composition is C=60% ,H = 5.8%, </a:t>
            </a:r>
          </a:p>
          <a:p>
            <a:r>
              <a:rPr lang="en-US" sz="2400" dirty="0" smtClean="0">
                <a:latin typeface="Arial" pitchFamily="34" charset="0"/>
                <a:cs typeface="Arial" pitchFamily="34" charset="0"/>
              </a:rPr>
              <a:t>O = 33% and ash 1-2% . Peat is not important as a fuel. </a:t>
            </a:r>
          </a:p>
          <a:p>
            <a:r>
              <a:rPr lang="en-US" sz="2400" dirty="0">
                <a:latin typeface="Arial" pitchFamily="34" charset="0"/>
                <a:cs typeface="Arial" pitchFamily="34" charset="0"/>
              </a:rPr>
              <a:t> </a:t>
            </a:r>
            <a:r>
              <a:rPr lang="en-US" sz="2400" dirty="0" smtClean="0">
                <a:latin typeface="Arial" pitchFamily="34" charset="0"/>
                <a:cs typeface="Arial" pitchFamily="34" charset="0"/>
              </a:rPr>
              <a:t>The next stage is lignite . It is harder and contains about 67% carbon . Its calorific value is about 6500 kcal/kg and approximate composition is C=67% , H=5% , O=20% and ash= 8% . </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7017613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95400" y="1600200"/>
            <a:ext cx="6553200" cy="5170646"/>
          </a:xfrm>
          <a:prstGeom prst="rect">
            <a:avLst/>
          </a:prstGeom>
          <a:noFill/>
        </p:spPr>
        <p:txBody>
          <a:bodyPr wrap="square" rtlCol="0">
            <a:spAutoFit/>
          </a:bodyPr>
          <a:lstStyle/>
          <a:p>
            <a:r>
              <a:rPr lang="en-US" sz="2400" dirty="0">
                <a:latin typeface="Arial" pitchFamily="34" charset="0"/>
                <a:cs typeface="Arial" pitchFamily="34" charset="0"/>
              </a:rPr>
              <a:t>Another stage is Bituminous coal which contain about 83.5% carbon and high percentage of volatile matter. On </a:t>
            </a:r>
            <a:r>
              <a:rPr lang="en-US" sz="2400" dirty="0" err="1">
                <a:latin typeface="Arial" pitchFamily="34" charset="0"/>
                <a:cs typeface="Arial" pitchFamily="34" charset="0"/>
              </a:rPr>
              <a:t>distilation</a:t>
            </a:r>
            <a:r>
              <a:rPr lang="en-US" sz="2400" dirty="0">
                <a:latin typeface="Arial" pitchFamily="34" charset="0"/>
                <a:cs typeface="Arial" pitchFamily="34" charset="0"/>
              </a:rPr>
              <a:t> it gives large quantity of gases and Tar ,which are used in many industries</a:t>
            </a:r>
            <a:r>
              <a:rPr lang="en-US" sz="2400" dirty="0" smtClean="0">
                <a:latin typeface="Arial" pitchFamily="34" charset="0"/>
                <a:cs typeface="Arial" pitchFamily="34" charset="0"/>
              </a:rPr>
              <a:t>. Its calorific value is about 8300Kcal/Kg and approximate composition is C=83.5%, H=5%, O=5% and ash =6.5% . The last stage of transformation is Anthracite coal which contain </a:t>
            </a:r>
            <a:r>
              <a:rPr lang="en-US" sz="2400" dirty="0" err="1" smtClean="0">
                <a:latin typeface="Arial" pitchFamily="34" charset="0"/>
                <a:cs typeface="Arial" pitchFamily="34" charset="0"/>
              </a:rPr>
              <a:t>upto</a:t>
            </a:r>
            <a:r>
              <a:rPr lang="en-US" sz="2400" dirty="0" smtClean="0">
                <a:latin typeface="Arial" pitchFamily="34" charset="0"/>
                <a:cs typeface="Arial" pitchFamily="34" charset="0"/>
              </a:rPr>
              <a:t> 90% carbon and least amount of volatile matter of all coals. It calorific value is about 8750 Kcal/Kg and composition is C=90% ,H=3% ,O=2%, Ash=5%.       </a:t>
            </a:r>
            <a:endParaRPr lang="en-US" sz="2400" dirty="0">
              <a:latin typeface="Arial" pitchFamily="34" charset="0"/>
              <a:cs typeface="Arial" pitchFamily="34" charset="0"/>
            </a:endParaRPr>
          </a:p>
          <a:p>
            <a:endParaRPr lang="en-US" dirty="0"/>
          </a:p>
        </p:txBody>
      </p:sp>
    </p:spTree>
    <p:extLst>
      <p:ext uri="{BB962C8B-B14F-4D97-AF65-F5344CB8AC3E}">
        <p14:creationId xmlns:p14="http://schemas.microsoft.com/office/powerpoint/2010/main" val="22039561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err="1" smtClean="0">
                <a:latin typeface="Algerian" pitchFamily="82" charset="0"/>
                <a:cs typeface="Arial" pitchFamily="34" charset="0"/>
              </a:rPr>
              <a:t>Pulverised</a:t>
            </a:r>
            <a:r>
              <a:rPr lang="en-US" sz="2400" dirty="0" smtClean="0">
                <a:latin typeface="Algerian" pitchFamily="82" charset="0"/>
                <a:cs typeface="Arial" pitchFamily="34" charset="0"/>
              </a:rPr>
              <a:t> Coal</a:t>
            </a:r>
            <a:endParaRPr lang="en-US" sz="2400" dirty="0">
              <a:latin typeface="Algerian" pitchFamily="82" charset="0"/>
              <a:cs typeface="Arial" pitchFamily="34" charset="0"/>
            </a:endParaRPr>
          </a:p>
        </p:txBody>
      </p:sp>
      <p:sp>
        <p:nvSpPr>
          <p:cNvPr id="3" name="Content Placeholder 2"/>
          <p:cNvSpPr>
            <a:spLocks noGrp="1"/>
          </p:cNvSpPr>
          <p:nvPr>
            <p:ph idx="1"/>
          </p:nvPr>
        </p:nvSpPr>
        <p:spPr/>
        <p:txBody>
          <a:bodyPr>
            <a:normAutofit lnSpcReduction="10000"/>
          </a:bodyPr>
          <a:lstStyle/>
          <a:p>
            <a:r>
              <a:rPr lang="en-US" sz="2400" dirty="0" err="1" smtClean="0">
                <a:latin typeface="Arial" pitchFamily="34" charset="0"/>
                <a:cs typeface="Arial" pitchFamily="34" charset="0"/>
              </a:rPr>
              <a:t>Pulverised</a:t>
            </a:r>
            <a:r>
              <a:rPr lang="en-US" sz="2400" dirty="0" smtClean="0">
                <a:latin typeface="Arial" pitchFamily="34" charset="0"/>
                <a:cs typeface="Arial" pitchFamily="34" charset="0"/>
              </a:rPr>
              <a:t> coal is obtained by grinding fossil coal . This is the principal kind of coal used in the cement industry. Combustion of fuel in the </a:t>
            </a:r>
            <a:r>
              <a:rPr lang="en-US" sz="2400" dirty="0" err="1" smtClean="0">
                <a:latin typeface="Arial" pitchFamily="34" charset="0"/>
                <a:cs typeface="Arial" pitchFamily="34" charset="0"/>
              </a:rPr>
              <a:t>pulverised</a:t>
            </a:r>
            <a:r>
              <a:rPr lang="en-US" sz="2400" dirty="0" smtClean="0">
                <a:latin typeface="Arial" pitchFamily="34" charset="0"/>
                <a:cs typeface="Arial" pitchFamily="34" charset="0"/>
              </a:rPr>
              <a:t> form offers the following advantages over the combustion of lumpy coal.</a:t>
            </a:r>
          </a:p>
          <a:p>
            <a:r>
              <a:rPr lang="en-US" sz="2400" dirty="0" smtClean="0">
                <a:latin typeface="Arial" pitchFamily="34" charset="0"/>
                <a:cs typeface="Arial" pitchFamily="34" charset="0"/>
              </a:rPr>
              <a:t>1. </a:t>
            </a:r>
            <a:r>
              <a:rPr lang="en-US" sz="2400" dirty="0" err="1" smtClean="0">
                <a:latin typeface="Arial" pitchFamily="34" charset="0"/>
                <a:cs typeface="Arial" pitchFamily="34" charset="0"/>
              </a:rPr>
              <a:t>Pulverised</a:t>
            </a:r>
            <a:r>
              <a:rPr lang="en-US" sz="2400" dirty="0" smtClean="0">
                <a:latin typeface="Arial" pitchFamily="34" charset="0"/>
                <a:cs typeface="Arial" pitchFamily="34" charset="0"/>
              </a:rPr>
              <a:t> coal burns quickly and completely owing to thorough mixing of </a:t>
            </a:r>
            <a:r>
              <a:rPr lang="en-US" sz="2400" dirty="0" err="1" smtClean="0">
                <a:latin typeface="Arial" pitchFamily="34" charset="0"/>
                <a:cs typeface="Arial" pitchFamily="34" charset="0"/>
              </a:rPr>
              <a:t>pulverised</a:t>
            </a:r>
            <a:r>
              <a:rPr lang="en-US" sz="2400" dirty="0" smtClean="0">
                <a:latin typeface="Arial" pitchFamily="34" charset="0"/>
                <a:cs typeface="Arial" pitchFamily="34" charset="0"/>
              </a:rPr>
              <a:t> coal with air necessary for combustion.</a:t>
            </a:r>
          </a:p>
          <a:p>
            <a:r>
              <a:rPr lang="en-US" sz="2400" dirty="0" smtClean="0">
                <a:latin typeface="Arial" pitchFamily="34" charset="0"/>
                <a:cs typeface="Arial" pitchFamily="34" charset="0"/>
              </a:rPr>
              <a:t>2. Easy maintenance of furnace due to simple control of combustion. The temperature of the furnace when </a:t>
            </a:r>
            <a:r>
              <a:rPr lang="en-US" sz="2400" dirty="0" err="1" smtClean="0">
                <a:latin typeface="Arial" pitchFamily="34" charset="0"/>
                <a:cs typeface="Arial" pitchFamily="34" charset="0"/>
              </a:rPr>
              <a:t>pulverised</a:t>
            </a:r>
            <a:r>
              <a:rPr lang="en-US" sz="2400" dirty="0" smtClean="0">
                <a:latin typeface="Arial" pitchFamily="34" charset="0"/>
                <a:cs typeface="Arial" pitchFamily="34" charset="0"/>
              </a:rPr>
              <a:t> coal is used can be easily increased or decreased by lowering or raising the rate of burning through a valve.  </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166197127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95400" y="1524000"/>
            <a:ext cx="6477000" cy="3785652"/>
          </a:xfrm>
          <a:prstGeom prst="rect">
            <a:avLst/>
          </a:prstGeom>
          <a:noFill/>
        </p:spPr>
        <p:txBody>
          <a:bodyPr wrap="square" rtlCol="0">
            <a:spAutoFit/>
          </a:bodyPr>
          <a:lstStyle/>
          <a:p>
            <a:r>
              <a:rPr lang="en-US" sz="2400" dirty="0" smtClean="0">
                <a:latin typeface="Arial" pitchFamily="34" charset="0"/>
                <a:cs typeface="Arial" pitchFamily="34" charset="0"/>
              </a:rPr>
              <a:t>3. There is a great possibility for more efficient utilization of low grades of fuel.</a:t>
            </a:r>
          </a:p>
          <a:p>
            <a:r>
              <a:rPr lang="en-US" sz="2400" dirty="0" smtClean="0">
                <a:latin typeface="Arial" pitchFamily="34" charset="0"/>
                <a:cs typeface="Arial" pitchFamily="34" charset="0"/>
              </a:rPr>
              <a:t>4. There is no formation of fuel bed as in the case of coal .Hence there is no clinker trouble as in the case of coal. Thus coal having high ash and clinker forming ash can be used fully burnt after </a:t>
            </a:r>
            <a:r>
              <a:rPr lang="en-US" sz="2400" dirty="0" err="1" smtClean="0">
                <a:latin typeface="Arial" pitchFamily="34" charset="0"/>
                <a:cs typeface="Arial" pitchFamily="34" charset="0"/>
              </a:rPr>
              <a:t>pulverising</a:t>
            </a:r>
            <a:r>
              <a:rPr lang="en-US" sz="2400" dirty="0" smtClean="0">
                <a:latin typeface="Arial" pitchFamily="34" charset="0"/>
                <a:cs typeface="Arial" pitchFamily="34" charset="0"/>
              </a:rPr>
              <a:t> it.</a:t>
            </a:r>
          </a:p>
          <a:p>
            <a:r>
              <a:rPr lang="en-US" sz="2400" dirty="0" smtClean="0">
                <a:latin typeface="Arial" pitchFamily="34" charset="0"/>
                <a:cs typeface="Arial" pitchFamily="34" charset="0"/>
              </a:rPr>
              <a:t>5. The </a:t>
            </a:r>
            <a:r>
              <a:rPr lang="en-US" sz="2400" dirty="0" err="1" smtClean="0">
                <a:latin typeface="Arial" pitchFamily="34" charset="0"/>
                <a:cs typeface="Arial" pitchFamily="34" charset="0"/>
              </a:rPr>
              <a:t>pulverised</a:t>
            </a:r>
            <a:r>
              <a:rPr lang="en-US" sz="2400" dirty="0" smtClean="0">
                <a:latin typeface="Arial" pitchFamily="34" charset="0"/>
                <a:cs typeface="Arial" pitchFamily="34" charset="0"/>
              </a:rPr>
              <a:t> coal can be handled easily like a liquid fuel and can be transferred through pipes.</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1423366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71600" y="1447800"/>
            <a:ext cx="6324600" cy="3785652"/>
          </a:xfrm>
          <a:prstGeom prst="rect">
            <a:avLst/>
          </a:prstGeom>
          <a:noFill/>
        </p:spPr>
        <p:txBody>
          <a:bodyPr wrap="square" rtlCol="0">
            <a:spAutoFit/>
          </a:bodyPr>
          <a:lstStyle/>
          <a:p>
            <a:r>
              <a:rPr lang="en-US" sz="2400" dirty="0" smtClean="0">
                <a:latin typeface="Arial" pitchFamily="34" charset="0"/>
                <a:cs typeface="Arial" pitchFamily="34" charset="0"/>
              </a:rPr>
              <a:t>6. The atmosphere of the furnace when </a:t>
            </a:r>
            <a:r>
              <a:rPr lang="en-US" sz="2400" dirty="0" err="1" smtClean="0">
                <a:latin typeface="Arial" pitchFamily="34" charset="0"/>
                <a:cs typeface="Arial" pitchFamily="34" charset="0"/>
              </a:rPr>
              <a:t>pulverised</a:t>
            </a:r>
            <a:r>
              <a:rPr lang="en-US" sz="2400" dirty="0" smtClean="0">
                <a:latin typeface="Arial" pitchFamily="34" charset="0"/>
                <a:cs typeface="Arial" pitchFamily="34" charset="0"/>
              </a:rPr>
              <a:t> coal is </a:t>
            </a:r>
            <a:r>
              <a:rPr lang="en-US" sz="2400" dirty="0" err="1" smtClean="0">
                <a:latin typeface="Arial" pitchFamily="34" charset="0"/>
                <a:cs typeface="Arial" pitchFamily="34" charset="0"/>
              </a:rPr>
              <a:t>used,can</a:t>
            </a:r>
            <a:r>
              <a:rPr lang="en-US" sz="2400" dirty="0" smtClean="0">
                <a:latin typeface="Arial" pitchFamily="34" charset="0"/>
                <a:cs typeface="Arial" pitchFamily="34" charset="0"/>
              </a:rPr>
              <a:t> be maintained as </a:t>
            </a:r>
            <a:r>
              <a:rPr lang="en-US" sz="2400" dirty="0" err="1" smtClean="0">
                <a:latin typeface="Arial" pitchFamily="34" charset="0"/>
                <a:cs typeface="Arial" pitchFamily="34" charset="0"/>
              </a:rPr>
              <a:t>oxidising</a:t>
            </a:r>
            <a:r>
              <a:rPr lang="en-US" sz="2400" dirty="0" smtClean="0">
                <a:latin typeface="Arial" pitchFamily="34" charset="0"/>
                <a:cs typeface="Arial" pitchFamily="34" charset="0"/>
              </a:rPr>
              <a:t> or reducing. So this advantage is of great importance in </a:t>
            </a:r>
            <a:r>
              <a:rPr lang="en-US" sz="2400" dirty="0" err="1" smtClean="0">
                <a:latin typeface="Arial" pitchFamily="34" charset="0"/>
                <a:cs typeface="Arial" pitchFamily="34" charset="0"/>
              </a:rPr>
              <a:t>metallurgucal</a:t>
            </a:r>
            <a:r>
              <a:rPr lang="en-US" sz="2400" dirty="0" smtClean="0">
                <a:latin typeface="Arial" pitchFamily="34" charset="0"/>
                <a:cs typeface="Arial" pitchFamily="34" charset="0"/>
              </a:rPr>
              <a:t> furnace.</a:t>
            </a:r>
          </a:p>
          <a:p>
            <a:r>
              <a:rPr lang="en-US" sz="2400" dirty="0">
                <a:latin typeface="Arial" pitchFamily="34" charset="0"/>
                <a:cs typeface="Arial" pitchFamily="34" charset="0"/>
              </a:rPr>
              <a:t> </a:t>
            </a:r>
            <a:r>
              <a:rPr lang="en-US" sz="2400" dirty="0" smtClean="0">
                <a:latin typeface="Arial" pitchFamily="34" charset="0"/>
                <a:cs typeface="Arial" pitchFamily="34" charset="0"/>
              </a:rPr>
              <a:t>     The fineness of </a:t>
            </a:r>
            <a:r>
              <a:rPr lang="en-US" sz="2400" dirty="0" err="1" smtClean="0">
                <a:latin typeface="Arial" pitchFamily="34" charset="0"/>
                <a:cs typeface="Arial" pitchFamily="34" charset="0"/>
              </a:rPr>
              <a:t>pulverised</a:t>
            </a:r>
            <a:r>
              <a:rPr lang="en-US" sz="2400" dirty="0" smtClean="0">
                <a:latin typeface="Arial" pitchFamily="34" charset="0"/>
                <a:cs typeface="Arial" pitchFamily="34" charset="0"/>
              </a:rPr>
              <a:t> coal depends upon concentration of combustible volatile and ash, </a:t>
            </a:r>
            <a:r>
              <a:rPr lang="en-US" sz="2400" dirty="0" err="1" smtClean="0">
                <a:latin typeface="Arial" pitchFamily="34" charset="0"/>
                <a:cs typeface="Arial" pitchFamily="34" charset="0"/>
              </a:rPr>
              <a:t>densityof</a:t>
            </a:r>
            <a:r>
              <a:rPr lang="en-US" sz="2400" dirty="0" smtClean="0">
                <a:latin typeface="Arial" pitchFamily="34" charset="0"/>
                <a:cs typeface="Arial" pitchFamily="34" charset="0"/>
              </a:rPr>
              <a:t> coal and the volume of combustion chamber available. Coal with a low concentration of volatiles should be ground more finely. </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341718332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1143000"/>
          </a:xfrm>
        </p:spPr>
        <p:txBody>
          <a:bodyPr>
            <a:normAutofit/>
          </a:bodyPr>
          <a:lstStyle/>
          <a:p>
            <a:r>
              <a:rPr lang="en-US" sz="2400" dirty="0" smtClean="0">
                <a:latin typeface="Algerian" pitchFamily="82" charset="0"/>
              </a:rPr>
              <a:t>The major disadvantages of </a:t>
            </a:r>
            <a:r>
              <a:rPr lang="en-US" sz="2400" dirty="0" err="1" smtClean="0">
                <a:latin typeface="Algerian" pitchFamily="82" charset="0"/>
              </a:rPr>
              <a:t>pulverised</a:t>
            </a:r>
            <a:r>
              <a:rPr lang="en-US" sz="2400" dirty="0" smtClean="0">
                <a:latin typeface="Algerian" pitchFamily="82" charset="0"/>
              </a:rPr>
              <a:t> coal</a:t>
            </a:r>
            <a:endParaRPr lang="en-US" sz="2400" dirty="0">
              <a:latin typeface="Algerian" pitchFamily="82" charset="0"/>
            </a:endParaRPr>
          </a:p>
        </p:txBody>
      </p:sp>
      <p:sp>
        <p:nvSpPr>
          <p:cNvPr id="3" name="Content Placeholder 2"/>
          <p:cNvSpPr>
            <a:spLocks noGrp="1"/>
          </p:cNvSpPr>
          <p:nvPr>
            <p:ph idx="1"/>
          </p:nvPr>
        </p:nvSpPr>
        <p:spPr>
          <a:xfrm>
            <a:off x="533400" y="1905000"/>
            <a:ext cx="8229600" cy="4525963"/>
          </a:xfrm>
        </p:spPr>
        <p:txBody>
          <a:bodyPr>
            <a:normAutofit/>
          </a:bodyPr>
          <a:lstStyle/>
          <a:p>
            <a:r>
              <a:rPr lang="en-US" sz="2400" dirty="0" smtClean="0">
                <a:latin typeface="Arial" pitchFamily="34" charset="0"/>
                <a:cs typeface="Arial" pitchFamily="34" charset="0"/>
              </a:rPr>
              <a:t>1.Considerable amount of ash carried over in the exhaust gases.</a:t>
            </a:r>
          </a:p>
          <a:p>
            <a:r>
              <a:rPr lang="en-US" sz="2400" dirty="0" smtClean="0">
                <a:latin typeface="Arial" pitchFamily="34" charset="0"/>
                <a:cs typeface="Arial" pitchFamily="34" charset="0"/>
              </a:rPr>
              <a:t>2. Deposit of molten ash on the boiler surface, creating hindrances to heat transfer. </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33048483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smtClean="0">
                <a:latin typeface="Algerian" pitchFamily="82" charset="0"/>
              </a:rPr>
              <a:t>Destructive distillation of coal or Carbonization of coal</a:t>
            </a:r>
            <a:endParaRPr lang="en-US" sz="2400" dirty="0">
              <a:latin typeface="Algerian" pitchFamily="82" charset="0"/>
            </a:endParaRPr>
          </a:p>
        </p:txBody>
      </p:sp>
      <p:sp>
        <p:nvSpPr>
          <p:cNvPr id="3" name="Content Placeholder 2"/>
          <p:cNvSpPr>
            <a:spLocks noGrp="1"/>
          </p:cNvSpPr>
          <p:nvPr>
            <p:ph idx="1"/>
          </p:nvPr>
        </p:nvSpPr>
        <p:spPr/>
        <p:txBody>
          <a:bodyPr>
            <a:normAutofit/>
          </a:bodyPr>
          <a:lstStyle/>
          <a:p>
            <a:r>
              <a:rPr lang="en-US" sz="2400" dirty="0" smtClean="0">
                <a:latin typeface="Arial" pitchFamily="34" charset="0"/>
                <a:cs typeface="Arial" pitchFamily="34" charset="0"/>
              </a:rPr>
              <a:t>Thermal decomposition of coal is known as destructive distillation of coal. </a:t>
            </a:r>
          </a:p>
          <a:p>
            <a:r>
              <a:rPr lang="en-US" sz="2400" dirty="0">
                <a:latin typeface="Arial" pitchFamily="34" charset="0"/>
                <a:cs typeface="Arial" pitchFamily="34" charset="0"/>
              </a:rPr>
              <a:t> </a:t>
            </a:r>
            <a:r>
              <a:rPr lang="en-US" sz="2400" dirty="0" smtClean="0">
                <a:latin typeface="Arial" pitchFamily="34" charset="0"/>
                <a:cs typeface="Arial" pitchFamily="34" charset="0"/>
              </a:rPr>
              <a:t>   When coarsely powdered coal is heated in a closed vessel or retort in absence of air, coal breaks down with the formation of ammonia, volatile matter and coke.</a:t>
            </a:r>
          </a:p>
          <a:p>
            <a:r>
              <a:rPr lang="en-US" sz="2400" dirty="0">
                <a:latin typeface="Arial" pitchFamily="34" charset="0"/>
                <a:cs typeface="Arial" pitchFamily="34" charset="0"/>
              </a:rPr>
              <a:t> </a:t>
            </a:r>
            <a:r>
              <a:rPr lang="en-US" sz="2400" dirty="0" smtClean="0">
                <a:latin typeface="Arial" pitchFamily="34" charset="0"/>
                <a:cs typeface="Arial" pitchFamily="34" charset="0"/>
              </a:rPr>
              <a:t>  Carbonization of coal is carried out either at high temperature or at low temperature.</a:t>
            </a:r>
          </a:p>
          <a:p>
            <a:r>
              <a:rPr lang="en-US" sz="2400" dirty="0" smtClean="0">
                <a:latin typeface="Arial" pitchFamily="34" charset="0"/>
                <a:cs typeface="Arial" pitchFamily="34" charset="0"/>
              </a:rPr>
              <a:t>Low temperature carbonization (500-750</a:t>
            </a:r>
            <a:r>
              <a:rPr lang="en-US" sz="2400" baseline="30000" dirty="0" smtClean="0">
                <a:latin typeface="Arial" pitchFamily="34" charset="0"/>
                <a:cs typeface="Arial" pitchFamily="34" charset="0"/>
              </a:rPr>
              <a:t>0</a:t>
            </a:r>
            <a:r>
              <a:rPr lang="en-US" sz="2400" dirty="0" smtClean="0">
                <a:latin typeface="Arial" pitchFamily="34" charset="0"/>
                <a:cs typeface="Arial" pitchFamily="34" charset="0"/>
              </a:rPr>
              <a:t>c)</a:t>
            </a:r>
          </a:p>
          <a:p>
            <a:r>
              <a:rPr lang="en-US" sz="2400" dirty="0" smtClean="0">
                <a:latin typeface="Arial" pitchFamily="34" charset="0"/>
                <a:cs typeface="Arial" pitchFamily="34" charset="0"/>
              </a:rPr>
              <a:t>High temperature carbonization (1100-1400</a:t>
            </a:r>
            <a:r>
              <a:rPr lang="en-US" sz="2400" baseline="30000" dirty="0" smtClean="0">
                <a:latin typeface="Arial" pitchFamily="34" charset="0"/>
                <a:cs typeface="Arial" pitchFamily="34" charset="0"/>
              </a:rPr>
              <a:t>0</a:t>
            </a:r>
            <a:r>
              <a:rPr lang="en-US" sz="2400" dirty="0" smtClean="0">
                <a:latin typeface="Arial" pitchFamily="34" charset="0"/>
                <a:cs typeface="Arial" pitchFamily="34" charset="0"/>
              </a:rPr>
              <a:t>c)</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8814501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smtClean="0">
                <a:latin typeface="Algerian" pitchFamily="82" charset="0"/>
              </a:rPr>
              <a:t>By products of carbonization of coal</a:t>
            </a:r>
            <a:endParaRPr lang="en-US" sz="2400" dirty="0">
              <a:latin typeface="Algerian" pitchFamily="82" charset="0"/>
            </a:endParaRPr>
          </a:p>
        </p:txBody>
      </p:sp>
      <p:sp>
        <p:nvSpPr>
          <p:cNvPr id="3" name="Content Placeholder 2"/>
          <p:cNvSpPr>
            <a:spLocks noGrp="1"/>
          </p:cNvSpPr>
          <p:nvPr>
            <p:ph idx="1"/>
          </p:nvPr>
        </p:nvSpPr>
        <p:spPr/>
        <p:txBody>
          <a:bodyPr>
            <a:normAutofit lnSpcReduction="10000"/>
          </a:bodyPr>
          <a:lstStyle/>
          <a:p>
            <a:r>
              <a:rPr lang="en-US" sz="2400" dirty="0" smtClean="0">
                <a:latin typeface="Arial" pitchFamily="34" charset="0"/>
                <a:cs typeface="Arial" pitchFamily="34" charset="0"/>
              </a:rPr>
              <a:t>The by-products from either process are of the same type, but they differ in quality. The main by products are coal tar, coal gas , coke and ammonia.</a:t>
            </a:r>
          </a:p>
          <a:p>
            <a:r>
              <a:rPr lang="en-US" sz="2400" b="1" dirty="0" smtClean="0">
                <a:latin typeface="Arial" pitchFamily="34" charset="0"/>
                <a:cs typeface="Arial" pitchFamily="34" charset="0"/>
              </a:rPr>
              <a:t>Coal Tar </a:t>
            </a:r>
            <a:r>
              <a:rPr lang="en-US" sz="2400" dirty="0" smtClean="0">
                <a:latin typeface="Arial" pitchFamily="34" charset="0"/>
                <a:cs typeface="Arial" pitchFamily="34" charset="0"/>
              </a:rPr>
              <a:t>: It is a black liquid. It is obtained in large amount from low temperature </a:t>
            </a:r>
            <a:r>
              <a:rPr lang="en-US" sz="2400" dirty="0" err="1" smtClean="0">
                <a:latin typeface="Arial" pitchFamily="34" charset="0"/>
                <a:cs typeface="Arial" pitchFamily="34" charset="0"/>
              </a:rPr>
              <a:t>carbonization,which</a:t>
            </a:r>
            <a:r>
              <a:rPr lang="en-US" sz="2400" dirty="0" smtClean="0">
                <a:latin typeface="Arial" pitchFamily="34" charset="0"/>
                <a:cs typeface="Arial" pitchFamily="34" charset="0"/>
              </a:rPr>
              <a:t> is an excellent source of phenol and nitrogen compounds. From high temperature </a:t>
            </a:r>
            <a:r>
              <a:rPr lang="en-US" sz="2400" dirty="0" err="1" smtClean="0">
                <a:latin typeface="Arial" pitchFamily="34" charset="0"/>
                <a:cs typeface="Arial" pitchFamily="34" charset="0"/>
              </a:rPr>
              <a:t>carbonisation</a:t>
            </a:r>
            <a:r>
              <a:rPr lang="en-US" sz="2400" dirty="0" smtClean="0">
                <a:latin typeface="Arial" pitchFamily="34" charset="0"/>
                <a:cs typeface="Arial" pitchFamily="34" charset="0"/>
              </a:rPr>
              <a:t> coal tar obtained in poor yield and it is the principal source of aromatic compounds such as   benzene ,toluene ,</a:t>
            </a:r>
            <a:r>
              <a:rPr lang="en-US" sz="2400" dirty="0" err="1" smtClean="0">
                <a:latin typeface="Arial" pitchFamily="34" charset="0"/>
                <a:cs typeface="Arial" pitchFamily="34" charset="0"/>
              </a:rPr>
              <a:t>naphthelene</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anthracene</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etc</a:t>
            </a:r>
            <a:r>
              <a:rPr lang="en-US" sz="2400" dirty="0" smtClean="0">
                <a:latin typeface="Arial" pitchFamily="34" charset="0"/>
                <a:cs typeface="Arial" pitchFamily="34" charset="0"/>
              </a:rPr>
              <a:t> .These are separated by fractional distillation of coal tar, which are starting material for different drugs ,perfumes ,explosives </a:t>
            </a:r>
            <a:r>
              <a:rPr lang="en-US" sz="2400" dirty="0" err="1" smtClean="0">
                <a:latin typeface="Arial" pitchFamily="34" charset="0"/>
                <a:cs typeface="Arial" pitchFamily="34" charset="0"/>
              </a:rPr>
              <a:t>etc.Coal</a:t>
            </a:r>
            <a:r>
              <a:rPr lang="en-US" sz="2400" dirty="0" smtClean="0">
                <a:latin typeface="Arial" pitchFamily="34" charset="0"/>
                <a:cs typeface="Arial" pitchFamily="34" charset="0"/>
              </a:rPr>
              <a:t> tar pitch is used for road making.   </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145597547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66800" y="1143000"/>
            <a:ext cx="7315200" cy="4154984"/>
          </a:xfrm>
          <a:prstGeom prst="rect">
            <a:avLst/>
          </a:prstGeom>
          <a:noFill/>
        </p:spPr>
        <p:txBody>
          <a:bodyPr wrap="square" rtlCol="0">
            <a:spAutoFit/>
          </a:bodyPr>
          <a:lstStyle/>
          <a:p>
            <a:r>
              <a:rPr lang="en-US" sz="2400" b="1" dirty="0" smtClean="0">
                <a:latin typeface="Arial" pitchFamily="34" charset="0"/>
                <a:cs typeface="Arial" pitchFamily="34" charset="0"/>
              </a:rPr>
              <a:t>Ammonia</a:t>
            </a:r>
            <a:r>
              <a:rPr lang="en-US" sz="2400" dirty="0" smtClean="0">
                <a:latin typeface="Arial" pitchFamily="34" charset="0"/>
                <a:cs typeface="Arial" pitchFamily="34" charset="0"/>
              </a:rPr>
              <a:t> : High temperature carbonization yields more ammonia as then low temperature carbonization . It is converted into the </a:t>
            </a:r>
            <a:r>
              <a:rPr lang="en-US" sz="2400" dirty="0" err="1" smtClean="0">
                <a:latin typeface="Arial" pitchFamily="34" charset="0"/>
                <a:cs typeface="Arial" pitchFamily="34" charset="0"/>
              </a:rPr>
              <a:t>fertiliser</a:t>
            </a:r>
            <a:r>
              <a:rPr lang="en-US" sz="2400" dirty="0" smtClean="0">
                <a:latin typeface="Arial" pitchFamily="34" charset="0"/>
                <a:cs typeface="Arial" pitchFamily="34" charset="0"/>
              </a:rPr>
              <a:t> ammonium </a:t>
            </a:r>
            <a:r>
              <a:rPr lang="en-US" sz="2400" dirty="0" err="1" smtClean="0">
                <a:latin typeface="Arial" pitchFamily="34" charset="0"/>
                <a:cs typeface="Arial" pitchFamily="34" charset="0"/>
              </a:rPr>
              <a:t>sulphate</a:t>
            </a:r>
            <a:r>
              <a:rPr lang="en-US" sz="2400" dirty="0" smtClean="0">
                <a:latin typeface="Arial" pitchFamily="34" charset="0"/>
                <a:cs typeface="Arial" pitchFamily="34" charset="0"/>
              </a:rPr>
              <a:t> by reaction with H</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SO</a:t>
            </a:r>
            <a:r>
              <a:rPr lang="en-US" sz="2400" baseline="-25000" dirty="0" smtClean="0">
                <a:latin typeface="Arial" pitchFamily="34" charset="0"/>
                <a:cs typeface="Arial" pitchFamily="34" charset="0"/>
              </a:rPr>
              <a:t>4 </a:t>
            </a:r>
            <a:r>
              <a:rPr lang="en-US" sz="2400" dirty="0" smtClean="0">
                <a:latin typeface="Arial" pitchFamily="34" charset="0"/>
                <a:cs typeface="Arial" pitchFamily="34" charset="0"/>
              </a:rPr>
              <a:t>.</a:t>
            </a:r>
          </a:p>
          <a:p>
            <a:r>
              <a:rPr lang="en-US" sz="2400" b="1" dirty="0" smtClean="0">
                <a:latin typeface="Arial" pitchFamily="34" charset="0"/>
                <a:cs typeface="Arial" pitchFamily="34" charset="0"/>
              </a:rPr>
              <a:t>Coke</a:t>
            </a:r>
            <a:r>
              <a:rPr lang="en-US" sz="2400" dirty="0" smtClean="0">
                <a:latin typeface="Arial" pitchFamily="34" charset="0"/>
                <a:cs typeface="Arial" pitchFamily="34" charset="0"/>
              </a:rPr>
              <a:t> : Low temperature carbonization coke is soft and contain 8-20% volatile matter. It burns without smoke and therefore is used as domestic fuel . The coke produced by high temperature carbonization process is hard and largely used for metallurgical purpose . It burns with smoke .</a:t>
            </a:r>
          </a:p>
          <a:p>
            <a:r>
              <a:rPr lang="en-US" sz="2400" dirty="0" smtClean="0">
                <a:latin typeface="Arial" pitchFamily="34" charset="0"/>
                <a:cs typeface="Arial" pitchFamily="34" charset="0"/>
              </a:rPr>
              <a:t> </a:t>
            </a:r>
          </a:p>
        </p:txBody>
      </p:sp>
    </p:spTree>
    <p:extLst>
      <p:ext uri="{BB962C8B-B14F-4D97-AF65-F5344CB8AC3E}">
        <p14:creationId xmlns:p14="http://schemas.microsoft.com/office/powerpoint/2010/main" val="21810394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19200" y="1219200"/>
            <a:ext cx="6477000" cy="1938992"/>
          </a:xfrm>
          <a:prstGeom prst="rect">
            <a:avLst/>
          </a:prstGeom>
          <a:noFill/>
        </p:spPr>
        <p:txBody>
          <a:bodyPr wrap="square" rtlCol="0">
            <a:spAutoFit/>
          </a:bodyPr>
          <a:lstStyle/>
          <a:p>
            <a:r>
              <a:rPr lang="en-US" sz="2400" b="1" dirty="0" smtClean="0">
                <a:latin typeface="Arial" pitchFamily="34" charset="0"/>
                <a:cs typeface="Arial" pitchFamily="34" charset="0"/>
              </a:rPr>
              <a:t>Coal gas </a:t>
            </a:r>
            <a:r>
              <a:rPr lang="en-US" sz="2400" dirty="0" smtClean="0">
                <a:latin typeface="Arial" pitchFamily="34" charset="0"/>
                <a:cs typeface="Arial" pitchFamily="34" charset="0"/>
              </a:rPr>
              <a:t>: In low temperature carbonization much less coal gas is obtained, though it is of high calorific value .Coal gas is used for both heating and lighting purposes. Calorific value of coal gas is 4800 kcal /kg  </a:t>
            </a:r>
            <a:endParaRPr lang="en-US" sz="2400" b="1" dirty="0">
              <a:latin typeface="Arial" pitchFamily="34" charset="0"/>
              <a:cs typeface="Arial" pitchFamily="34" charset="0"/>
            </a:endParaRPr>
          </a:p>
        </p:txBody>
      </p:sp>
    </p:spTree>
    <p:extLst>
      <p:ext uri="{BB962C8B-B14F-4D97-AF65-F5344CB8AC3E}">
        <p14:creationId xmlns:p14="http://schemas.microsoft.com/office/powerpoint/2010/main" val="25123121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71600" y="1143000"/>
            <a:ext cx="6553200" cy="8586966"/>
          </a:xfrm>
          <a:prstGeom prst="rect">
            <a:avLst/>
          </a:prstGeom>
          <a:noFill/>
        </p:spPr>
        <p:txBody>
          <a:bodyPr wrap="square" rtlCol="0">
            <a:spAutoFit/>
          </a:bodyPr>
          <a:lstStyle/>
          <a:p>
            <a:r>
              <a:rPr lang="en-US" sz="2400" u="sng" dirty="0">
                <a:latin typeface="Arial" pitchFamily="34" charset="0"/>
                <a:cs typeface="Arial" pitchFamily="34" charset="0"/>
              </a:rPr>
              <a:t>Solid </a:t>
            </a:r>
            <a:r>
              <a:rPr lang="en-US" sz="2400" u="sng" dirty="0" smtClean="0">
                <a:latin typeface="Arial" pitchFamily="34" charset="0"/>
                <a:cs typeface="Arial" pitchFamily="34" charset="0"/>
              </a:rPr>
              <a:t>Fuel </a:t>
            </a:r>
          </a:p>
          <a:p>
            <a:r>
              <a:rPr lang="en-US" sz="2400" dirty="0" smtClean="0">
                <a:latin typeface="Arial" pitchFamily="34" charset="0"/>
                <a:cs typeface="Arial" pitchFamily="34" charset="0"/>
              </a:rPr>
              <a:t>Natural    </a:t>
            </a:r>
            <a:r>
              <a:rPr lang="en-US" sz="2400" dirty="0">
                <a:latin typeface="Arial" pitchFamily="34" charset="0"/>
                <a:cs typeface="Arial" pitchFamily="34" charset="0"/>
              </a:rPr>
              <a:t>: Wood , Coal</a:t>
            </a:r>
          </a:p>
          <a:p>
            <a:r>
              <a:rPr lang="en-US" sz="2400" dirty="0">
                <a:latin typeface="Arial" pitchFamily="34" charset="0"/>
                <a:cs typeface="Arial" pitchFamily="34" charset="0"/>
              </a:rPr>
              <a:t>Prepared : Wood Charcoal , Coke</a:t>
            </a:r>
          </a:p>
          <a:p>
            <a:endParaRPr lang="en-US" sz="2400" dirty="0">
              <a:latin typeface="Arial" pitchFamily="34" charset="0"/>
              <a:cs typeface="Arial" pitchFamily="34" charset="0"/>
            </a:endParaRPr>
          </a:p>
          <a:p>
            <a:r>
              <a:rPr lang="en-US" sz="2400" u="sng" dirty="0" smtClean="0">
                <a:latin typeface="Arial" pitchFamily="34" charset="0"/>
                <a:cs typeface="Arial" pitchFamily="34" charset="0"/>
              </a:rPr>
              <a:t>Liquid Fuel</a:t>
            </a:r>
          </a:p>
          <a:p>
            <a:r>
              <a:rPr lang="en-US" sz="2400" dirty="0" smtClean="0">
                <a:latin typeface="Arial" pitchFamily="34" charset="0"/>
                <a:cs typeface="Arial" pitchFamily="34" charset="0"/>
              </a:rPr>
              <a:t>Natural    </a:t>
            </a:r>
            <a:r>
              <a:rPr lang="en-US" sz="2400" dirty="0">
                <a:latin typeface="Arial" pitchFamily="34" charset="0"/>
                <a:cs typeface="Arial" pitchFamily="34" charset="0"/>
              </a:rPr>
              <a:t>: </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Petrolium</a:t>
            </a:r>
            <a:endParaRPr lang="en-US" sz="2400" dirty="0">
              <a:latin typeface="Arial" pitchFamily="34" charset="0"/>
              <a:cs typeface="Arial" pitchFamily="34" charset="0"/>
            </a:endParaRPr>
          </a:p>
          <a:p>
            <a:r>
              <a:rPr lang="en-US" sz="2400" dirty="0" smtClean="0">
                <a:latin typeface="Arial" pitchFamily="34" charset="0"/>
                <a:cs typeface="Arial" pitchFamily="34" charset="0"/>
              </a:rPr>
              <a:t>Prepared : Various fractions of </a:t>
            </a:r>
            <a:r>
              <a:rPr lang="en-US" sz="2400" dirty="0" err="1" smtClean="0">
                <a:latin typeface="Arial" pitchFamily="34" charset="0"/>
                <a:cs typeface="Arial" pitchFamily="34" charset="0"/>
              </a:rPr>
              <a:t>petrolium</a:t>
            </a:r>
            <a:endParaRPr lang="en-US" sz="2400" dirty="0" smtClean="0">
              <a:latin typeface="Arial" pitchFamily="34" charset="0"/>
              <a:cs typeface="Arial" pitchFamily="34" charset="0"/>
            </a:endParaRPr>
          </a:p>
          <a:p>
            <a:endParaRPr lang="en-US" sz="2400" dirty="0">
              <a:latin typeface="Arial" pitchFamily="34" charset="0"/>
              <a:cs typeface="Arial" pitchFamily="34" charset="0"/>
            </a:endParaRPr>
          </a:p>
          <a:p>
            <a:r>
              <a:rPr lang="en-US" sz="2400" u="sng" dirty="0" smtClean="0">
                <a:latin typeface="Arial" pitchFamily="34" charset="0"/>
                <a:cs typeface="Arial" pitchFamily="34" charset="0"/>
              </a:rPr>
              <a:t>Gaseous Fuel</a:t>
            </a:r>
            <a:r>
              <a:rPr lang="en-US" sz="2400" dirty="0" smtClean="0">
                <a:latin typeface="Arial" pitchFamily="34" charset="0"/>
                <a:cs typeface="Arial" pitchFamily="34" charset="0"/>
              </a:rPr>
              <a:t> :</a:t>
            </a:r>
          </a:p>
          <a:p>
            <a:r>
              <a:rPr lang="en-US" sz="2400" dirty="0">
                <a:latin typeface="Arial" pitchFamily="34" charset="0"/>
                <a:cs typeface="Arial" pitchFamily="34" charset="0"/>
              </a:rPr>
              <a:t>Natural </a:t>
            </a:r>
            <a:r>
              <a:rPr lang="en-US" sz="2400" dirty="0" smtClean="0">
                <a:latin typeface="Arial" pitchFamily="34" charset="0"/>
                <a:cs typeface="Arial" pitchFamily="34" charset="0"/>
              </a:rPr>
              <a:t>   :  Natural gas</a:t>
            </a:r>
          </a:p>
          <a:p>
            <a:r>
              <a:rPr lang="en-US" sz="2400" dirty="0" smtClean="0">
                <a:latin typeface="Arial" pitchFamily="34" charset="0"/>
                <a:cs typeface="Arial" pitchFamily="34" charset="0"/>
              </a:rPr>
              <a:t>Prepared :  Producer gas ,Water gas, Coal    </a:t>
            </a:r>
          </a:p>
          <a:p>
            <a:r>
              <a:rPr lang="en-US" sz="2400" dirty="0">
                <a:latin typeface="Arial" pitchFamily="34" charset="0"/>
                <a:cs typeface="Arial" pitchFamily="34" charset="0"/>
              </a:rPr>
              <a:t> </a:t>
            </a:r>
            <a:r>
              <a:rPr lang="en-US" sz="2400" dirty="0" smtClean="0">
                <a:latin typeface="Arial" pitchFamily="34" charset="0"/>
                <a:cs typeface="Arial" pitchFamily="34" charset="0"/>
              </a:rPr>
              <a:t>                  gas etc.  </a:t>
            </a:r>
          </a:p>
          <a:p>
            <a:endParaRPr lang="en-US" sz="2400" dirty="0">
              <a:latin typeface="Arial" pitchFamily="34" charset="0"/>
              <a:cs typeface="Arial" pitchFamily="34" charset="0"/>
            </a:endParaRPr>
          </a:p>
          <a:p>
            <a:endParaRPr lang="en-US" sz="2400" dirty="0" smtClean="0">
              <a:latin typeface="Arial" pitchFamily="34" charset="0"/>
              <a:cs typeface="Arial" pitchFamily="34" charset="0"/>
            </a:endParaRPr>
          </a:p>
          <a:p>
            <a:endParaRPr lang="en-US" sz="2400" dirty="0">
              <a:latin typeface="Arial" pitchFamily="34" charset="0"/>
              <a:cs typeface="Arial" pitchFamily="34" charset="0"/>
            </a:endParaRPr>
          </a:p>
          <a:p>
            <a:endParaRPr lang="en-US" sz="2400" dirty="0" smtClean="0">
              <a:latin typeface="Arial" pitchFamily="34" charset="0"/>
              <a:cs typeface="Arial" pitchFamily="34" charset="0"/>
            </a:endParaRPr>
          </a:p>
          <a:p>
            <a:endParaRPr lang="en-US" sz="2400" dirty="0">
              <a:latin typeface="Arial" pitchFamily="34" charset="0"/>
              <a:cs typeface="Arial" pitchFamily="34" charset="0"/>
            </a:endParaRPr>
          </a:p>
          <a:p>
            <a:endParaRPr lang="en-US" sz="2400" dirty="0" smtClean="0">
              <a:latin typeface="Arial" pitchFamily="34" charset="0"/>
              <a:cs typeface="Arial" pitchFamily="34" charset="0"/>
            </a:endParaRPr>
          </a:p>
          <a:p>
            <a:endParaRPr lang="en-US" sz="2400" dirty="0">
              <a:latin typeface="Arial" pitchFamily="34" charset="0"/>
              <a:cs typeface="Arial" pitchFamily="34" charset="0"/>
            </a:endParaRPr>
          </a:p>
          <a:p>
            <a:endParaRPr lang="en-US" sz="2400" dirty="0" smtClean="0">
              <a:latin typeface="Arial" pitchFamily="34" charset="0"/>
              <a:cs typeface="Arial" pitchFamily="34" charset="0"/>
            </a:endParaRPr>
          </a:p>
          <a:p>
            <a:endParaRPr lang="en-US" sz="2400" dirty="0">
              <a:latin typeface="Arial" pitchFamily="34" charset="0"/>
              <a:cs typeface="Arial" pitchFamily="34" charset="0"/>
            </a:endParaRPr>
          </a:p>
          <a:p>
            <a:endParaRPr lang="en-US" sz="2400" dirty="0" smtClean="0">
              <a:latin typeface="Arial" pitchFamily="34" charset="0"/>
              <a:cs typeface="Arial" pitchFamily="34" charset="0"/>
            </a:endParaRPr>
          </a:p>
          <a:p>
            <a:endParaRPr lang="en-US" sz="2400" dirty="0">
              <a:latin typeface="Arial" pitchFamily="34" charset="0"/>
              <a:cs typeface="Arial" pitchFamily="34" charset="0"/>
            </a:endParaRPr>
          </a:p>
        </p:txBody>
      </p:sp>
    </p:spTree>
    <p:extLst>
      <p:ext uri="{BB962C8B-B14F-4D97-AF65-F5344CB8AC3E}">
        <p14:creationId xmlns:p14="http://schemas.microsoft.com/office/powerpoint/2010/main" val="30296084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smtClean="0">
                <a:latin typeface="Algerian" pitchFamily="82" charset="0"/>
              </a:rPr>
              <a:t>Liquid fuel</a:t>
            </a:r>
            <a:endParaRPr lang="en-US" sz="2400" dirty="0">
              <a:latin typeface="Algerian" pitchFamily="82" charset="0"/>
            </a:endParaRPr>
          </a:p>
        </p:txBody>
      </p:sp>
      <p:sp>
        <p:nvSpPr>
          <p:cNvPr id="3" name="Content Placeholder 2"/>
          <p:cNvSpPr>
            <a:spLocks noGrp="1"/>
          </p:cNvSpPr>
          <p:nvPr>
            <p:ph idx="1"/>
          </p:nvPr>
        </p:nvSpPr>
        <p:spPr/>
        <p:txBody>
          <a:bodyPr>
            <a:normAutofit fontScale="92500"/>
          </a:bodyPr>
          <a:lstStyle/>
          <a:p>
            <a:r>
              <a:rPr lang="en-US" sz="2400" dirty="0" smtClean="0">
                <a:latin typeface="Arial" pitchFamily="34" charset="0"/>
                <a:cs typeface="Arial" pitchFamily="34" charset="0"/>
              </a:rPr>
              <a:t>Petroleum : Crude petroleum is naturally </a:t>
            </a:r>
            <a:r>
              <a:rPr lang="en-US" sz="2400" dirty="0" err="1" smtClean="0">
                <a:latin typeface="Arial" pitchFamily="34" charset="0"/>
                <a:cs typeface="Arial" pitchFamily="34" charset="0"/>
              </a:rPr>
              <a:t>occuring</a:t>
            </a:r>
            <a:r>
              <a:rPr lang="en-US" sz="2400" dirty="0" smtClean="0">
                <a:latin typeface="Arial" pitchFamily="34" charset="0"/>
                <a:cs typeface="Arial" pitchFamily="34" charset="0"/>
              </a:rPr>
              <a:t> dark liquid found in the interior of the earth in widely separated regions of the world. It contains mixture of various hydrocarbons. The hydrocarbons are separated by distillation. The process of separation of various fractions is known as refining of petroleum.</a:t>
            </a:r>
          </a:p>
          <a:p>
            <a:r>
              <a:rPr lang="en-US" sz="2400" u="sng" dirty="0" smtClean="0">
                <a:latin typeface="Arial" pitchFamily="34" charset="0"/>
                <a:cs typeface="Arial" pitchFamily="34" charset="0"/>
              </a:rPr>
              <a:t>Distillation of crude petroleum </a:t>
            </a:r>
            <a:r>
              <a:rPr lang="en-US" sz="2400" dirty="0" smtClean="0">
                <a:latin typeface="Arial" pitchFamily="34" charset="0"/>
                <a:cs typeface="Arial" pitchFamily="34" charset="0"/>
              </a:rPr>
              <a:t>: Distillation of crude petroleum can be done in two methods-Gradual evaporation method and Flash evaporation </a:t>
            </a:r>
            <a:r>
              <a:rPr lang="en-US" sz="2400" dirty="0" err="1" smtClean="0">
                <a:latin typeface="Arial" pitchFamily="34" charset="0"/>
                <a:cs typeface="Arial" pitchFamily="34" charset="0"/>
              </a:rPr>
              <a:t>method.The</a:t>
            </a:r>
            <a:r>
              <a:rPr lang="en-US" sz="2400" dirty="0" smtClean="0">
                <a:latin typeface="Arial" pitchFamily="34" charset="0"/>
                <a:cs typeface="Arial" pitchFamily="34" charset="0"/>
              </a:rPr>
              <a:t> gradual evaporation method is obsolete now a days and flash evaporation method is widely implemented in modern plants. In flash evaporation method the crude oil is passed through heat exchanger (at 400</a:t>
            </a:r>
            <a:r>
              <a:rPr lang="en-US" sz="2400" baseline="30000" dirty="0" smtClean="0">
                <a:latin typeface="Arial" pitchFamily="34" charset="0"/>
                <a:cs typeface="Arial" pitchFamily="34" charset="0"/>
              </a:rPr>
              <a:t>0</a:t>
            </a:r>
            <a:r>
              <a:rPr lang="en-US" sz="2400" dirty="0" smtClean="0">
                <a:latin typeface="Arial" pitchFamily="34" charset="0"/>
                <a:cs typeface="Arial" pitchFamily="34" charset="0"/>
              </a:rPr>
              <a:t>c)and then fed to pipe furnace.  </a:t>
            </a:r>
            <a:endParaRPr lang="en-US" sz="2400" u="sng" dirty="0">
              <a:latin typeface="Arial" pitchFamily="34" charset="0"/>
              <a:cs typeface="Arial" pitchFamily="34" charset="0"/>
            </a:endParaRPr>
          </a:p>
        </p:txBody>
      </p:sp>
    </p:spTree>
    <p:extLst>
      <p:ext uri="{BB962C8B-B14F-4D97-AF65-F5344CB8AC3E}">
        <p14:creationId xmlns:p14="http://schemas.microsoft.com/office/powerpoint/2010/main" val="34352527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66800" y="1447800"/>
            <a:ext cx="7239000" cy="4893647"/>
          </a:xfrm>
          <a:prstGeom prst="rect">
            <a:avLst/>
          </a:prstGeom>
          <a:noFill/>
        </p:spPr>
        <p:txBody>
          <a:bodyPr wrap="square" rtlCol="0">
            <a:spAutoFit/>
          </a:bodyPr>
          <a:lstStyle/>
          <a:p>
            <a:r>
              <a:rPr lang="en-US" sz="2400" dirty="0" smtClean="0">
                <a:latin typeface="Arial" pitchFamily="34" charset="0"/>
                <a:cs typeface="Arial" pitchFamily="34" charset="0"/>
              </a:rPr>
              <a:t>The volatile components from oil starts evaporating and they are made to pass through a fractionalizing column. The </a:t>
            </a:r>
            <a:r>
              <a:rPr lang="en-US" sz="2400" dirty="0" err="1" smtClean="0">
                <a:latin typeface="Arial" pitchFamily="34" charset="0"/>
                <a:cs typeface="Arial" pitchFamily="34" charset="0"/>
              </a:rPr>
              <a:t>vapour</a:t>
            </a:r>
            <a:r>
              <a:rPr lang="en-US" sz="2400" dirty="0" smtClean="0">
                <a:latin typeface="Arial" pitchFamily="34" charset="0"/>
                <a:cs typeface="Arial" pitchFamily="34" charset="0"/>
              </a:rPr>
              <a:t> rises through the distillation column and cooled in different collecting funnels. The </a:t>
            </a:r>
            <a:r>
              <a:rPr lang="en-US" sz="2400" dirty="0" err="1" smtClean="0">
                <a:latin typeface="Arial" pitchFamily="34" charset="0"/>
                <a:cs typeface="Arial" pitchFamily="34" charset="0"/>
              </a:rPr>
              <a:t>vapours</a:t>
            </a:r>
            <a:r>
              <a:rPr lang="en-US" sz="2400" dirty="0" smtClean="0">
                <a:latin typeface="Arial" pitchFamily="34" charset="0"/>
                <a:cs typeface="Arial" pitchFamily="34" charset="0"/>
              </a:rPr>
              <a:t> with higher </a:t>
            </a:r>
            <a:r>
              <a:rPr lang="en-US" sz="2400" dirty="0" err="1" smtClean="0">
                <a:latin typeface="Arial" pitchFamily="34" charset="0"/>
                <a:cs typeface="Arial" pitchFamily="34" charset="0"/>
              </a:rPr>
              <a:t>boilling</a:t>
            </a:r>
            <a:r>
              <a:rPr lang="en-US" sz="2400" dirty="0" smtClean="0">
                <a:latin typeface="Arial" pitchFamily="34" charset="0"/>
                <a:cs typeface="Arial" pitchFamily="34" charset="0"/>
              </a:rPr>
              <a:t> points condense first . The </a:t>
            </a:r>
            <a:r>
              <a:rPr lang="en-US" sz="2400" dirty="0" err="1" smtClean="0">
                <a:latin typeface="Arial" pitchFamily="34" charset="0"/>
                <a:cs typeface="Arial" pitchFamily="34" charset="0"/>
              </a:rPr>
              <a:t>vapours</a:t>
            </a:r>
            <a:r>
              <a:rPr lang="en-US" sz="2400" dirty="0" smtClean="0">
                <a:latin typeface="Arial" pitchFamily="34" charset="0"/>
                <a:cs typeface="Arial" pitchFamily="34" charset="0"/>
              </a:rPr>
              <a:t> having lower </a:t>
            </a:r>
            <a:r>
              <a:rPr lang="en-US" sz="2400" dirty="0" err="1" smtClean="0">
                <a:latin typeface="Arial" pitchFamily="34" charset="0"/>
                <a:cs typeface="Arial" pitchFamily="34" charset="0"/>
              </a:rPr>
              <a:t>boilling</a:t>
            </a:r>
            <a:r>
              <a:rPr lang="en-US" sz="2400" dirty="0" smtClean="0">
                <a:latin typeface="Arial" pitchFamily="34" charset="0"/>
                <a:cs typeface="Arial" pitchFamily="34" charset="0"/>
              </a:rPr>
              <a:t> points are collected at higher levels in the tower. The gases which can be liquefied under this conditions are collected at the top of the fractionating column.  Bases on different temperature zones in the column, different products can be obtained. The various products with there boiling ranges and uses are listed in the table.  </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30370979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smtClean="0">
                <a:latin typeface="Algerian" pitchFamily="82" charset="0"/>
              </a:rPr>
              <a:t> products of fractional distillation </a:t>
            </a:r>
            <a:r>
              <a:rPr lang="en-US" sz="2400" smtClean="0">
                <a:latin typeface="Algerian" pitchFamily="82" charset="0"/>
              </a:rPr>
              <a:t>of petroleum</a:t>
            </a:r>
            <a:endParaRPr lang="en-US" sz="2400">
              <a:latin typeface="Algerian" pitchFamily="82" charset="0"/>
            </a:endParaRPr>
          </a:p>
        </p:txBody>
      </p:sp>
      <p:sp>
        <p:nvSpPr>
          <p:cNvPr id="3" name="Content Placeholder 2"/>
          <p:cNvSpPr>
            <a:spLocks noGrp="1"/>
          </p:cNvSpPr>
          <p:nvPr>
            <p:ph idx="1"/>
          </p:nvPr>
        </p:nvSpPr>
        <p:spPr/>
        <p:txBody>
          <a:bodyPr>
            <a:normAutofit/>
          </a:bodyPr>
          <a:lstStyle/>
          <a:p>
            <a:r>
              <a:rPr lang="en-US" sz="2400" u="sng" dirty="0" smtClean="0">
                <a:latin typeface="Arial" pitchFamily="34" charset="0"/>
                <a:cs typeface="Arial" pitchFamily="34" charset="0"/>
              </a:rPr>
              <a:t>Fraction</a:t>
            </a:r>
            <a:r>
              <a:rPr lang="en-US" sz="2400" dirty="0" smtClean="0">
                <a:latin typeface="Arial" pitchFamily="34" charset="0"/>
                <a:cs typeface="Arial" pitchFamily="34" charset="0"/>
              </a:rPr>
              <a:t>              </a:t>
            </a:r>
            <a:r>
              <a:rPr lang="en-US" sz="2400" u="sng" dirty="0" smtClean="0">
                <a:latin typeface="Arial" pitchFamily="34" charset="0"/>
                <a:cs typeface="Arial" pitchFamily="34" charset="0"/>
              </a:rPr>
              <a:t>Boiling range</a:t>
            </a:r>
            <a:r>
              <a:rPr lang="en-US" sz="2400" dirty="0" smtClean="0">
                <a:latin typeface="Arial" pitchFamily="34" charset="0"/>
                <a:cs typeface="Arial" pitchFamily="34" charset="0"/>
              </a:rPr>
              <a:t>                 </a:t>
            </a:r>
            <a:r>
              <a:rPr lang="en-US" sz="2400" u="sng" dirty="0" smtClean="0">
                <a:latin typeface="Arial" pitchFamily="34" charset="0"/>
                <a:cs typeface="Arial" pitchFamily="34" charset="0"/>
              </a:rPr>
              <a:t>Uses</a:t>
            </a:r>
          </a:p>
          <a:p>
            <a:pPr>
              <a:spcBef>
                <a:spcPts val="0"/>
              </a:spcBef>
            </a:pPr>
            <a:r>
              <a:rPr lang="en-US" sz="2400" dirty="0" smtClean="0">
                <a:latin typeface="Arial" pitchFamily="34" charset="0"/>
                <a:cs typeface="Arial" pitchFamily="34" charset="0"/>
              </a:rPr>
              <a:t>Petroleum           30</a:t>
            </a:r>
            <a:r>
              <a:rPr lang="en-US" sz="2400" baseline="30000" dirty="0" smtClean="0">
                <a:latin typeface="Arial" pitchFamily="34" charset="0"/>
                <a:cs typeface="Arial" pitchFamily="34" charset="0"/>
              </a:rPr>
              <a:t>0</a:t>
            </a:r>
            <a:r>
              <a:rPr lang="en-US" sz="2400" dirty="0" smtClean="0">
                <a:latin typeface="Arial" pitchFamily="34" charset="0"/>
                <a:cs typeface="Arial" pitchFamily="34" charset="0"/>
              </a:rPr>
              <a:t> -90</a:t>
            </a:r>
            <a:r>
              <a:rPr lang="en-US" sz="2400" baseline="30000" dirty="0" smtClean="0">
                <a:latin typeface="Arial" pitchFamily="34" charset="0"/>
                <a:cs typeface="Arial" pitchFamily="34" charset="0"/>
              </a:rPr>
              <a:t>0</a:t>
            </a:r>
            <a:r>
              <a:rPr lang="en-US" sz="2400" dirty="0" smtClean="0">
                <a:latin typeface="Arial" pitchFamily="34" charset="0"/>
                <a:cs typeface="Arial" pitchFamily="34" charset="0"/>
              </a:rPr>
              <a:t>c                      As solvent and </a:t>
            </a:r>
          </a:p>
          <a:p>
            <a:pPr marL="0" indent="0">
              <a:spcBef>
                <a:spcPts val="0"/>
              </a:spcBef>
              <a:buNone/>
            </a:pPr>
            <a:r>
              <a:rPr lang="en-US" sz="2400" dirty="0" smtClean="0">
                <a:latin typeface="Arial" pitchFamily="34" charset="0"/>
                <a:cs typeface="Arial" pitchFamily="34" charset="0"/>
              </a:rPr>
              <a:t>      ether                                                      dry cleaning</a:t>
            </a:r>
          </a:p>
          <a:p>
            <a:pPr marL="0" indent="0">
              <a:spcBef>
                <a:spcPts val="0"/>
              </a:spcBef>
              <a:buNone/>
            </a:pPr>
            <a:endParaRPr lang="en-US" sz="2400" dirty="0" smtClean="0">
              <a:latin typeface="Arial" pitchFamily="34" charset="0"/>
              <a:cs typeface="Arial" pitchFamily="34" charset="0"/>
            </a:endParaRPr>
          </a:p>
          <a:p>
            <a:pPr marL="0" indent="0">
              <a:spcBef>
                <a:spcPts val="0"/>
              </a:spcBef>
              <a:buNone/>
            </a:pPr>
            <a:r>
              <a:rPr lang="en-US" sz="2400" dirty="0">
                <a:latin typeface="Arial" pitchFamily="34" charset="0"/>
                <a:cs typeface="Arial" pitchFamily="34" charset="0"/>
              </a:rPr>
              <a:t> </a:t>
            </a:r>
            <a:r>
              <a:rPr lang="en-US" sz="2400" dirty="0" smtClean="0">
                <a:latin typeface="Arial" pitchFamily="34" charset="0"/>
                <a:cs typeface="Arial" pitchFamily="34" charset="0"/>
              </a:rPr>
              <a:t>  Gasoline              70</a:t>
            </a:r>
            <a:r>
              <a:rPr lang="en-US" sz="2400" baseline="30000" dirty="0" smtClean="0">
                <a:latin typeface="Arial" pitchFamily="34" charset="0"/>
                <a:cs typeface="Arial" pitchFamily="34" charset="0"/>
              </a:rPr>
              <a:t>0</a:t>
            </a:r>
            <a:r>
              <a:rPr lang="en-US" sz="2400" dirty="0" smtClean="0">
                <a:latin typeface="Arial" pitchFamily="34" charset="0"/>
                <a:cs typeface="Arial" pitchFamily="34" charset="0"/>
              </a:rPr>
              <a:t> – 200</a:t>
            </a:r>
            <a:r>
              <a:rPr lang="en-US" sz="2400" baseline="30000" dirty="0" smtClean="0">
                <a:latin typeface="Arial" pitchFamily="34" charset="0"/>
                <a:cs typeface="Arial" pitchFamily="34" charset="0"/>
              </a:rPr>
              <a:t>0</a:t>
            </a:r>
            <a:r>
              <a:rPr lang="en-US" sz="2400" dirty="0" smtClean="0">
                <a:latin typeface="Arial" pitchFamily="34" charset="0"/>
                <a:cs typeface="Arial" pitchFamily="34" charset="0"/>
              </a:rPr>
              <a:t>c                   As motor fuel, </a:t>
            </a:r>
          </a:p>
          <a:p>
            <a:pPr marL="0" indent="0">
              <a:spcBef>
                <a:spcPts val="0"/>
              </a:spcBef>
              <a:buNone/>
            </a:pPr>
            <a:r>
              <a:rPr lang="en-US" sz="2400" dirty="0">
                <a:latin typeface="Arial" pitchFamily="34" charset="0"/>
                <a:cs typeface="Arial" pitchFamily="34" charset="0"/>
              </a:rPr>
              <a:t> </a:t>
            </a:r>
            <a:r>
              <a:rPr lang="en-US" sz="2400" dirty="0" smtClean="0">
                <a:latin typeface="Arial" pitchFamily="34" charset="0"/>
                <a:cs typeface="Arial" pitchFamily="34" charset="0"/>
              </a:rPr>
              <a:t>      or                                                          dry cleaning </a:t>
            </a:r>
            <a:r>
              <a:rPr lang="en-US" sz="2400" dirty="0" err="1" smtClean="0">
                <a:latin typeface="Arial" pitchFamily="34" charset="0"/>
                <a:cs typeface="Arial" pitchFamily="34" charset="0"/>
              </a:rPr>
              <a:t>etc</a:t>
            </a:r>
            <a:endParaRPr lang="en-US" sz="2400" dirty="0" smtClean="0">
              <a:latin typeface="Arial" pitchFamily="34" charset="0"/>
              <a:cs typeface="Arial" pitchFamily="34" charset="0"/>
            </a:endParaRPr>
          </a:p>
          <a:p>
            <a:pPr marL="0" indent="0">
              <a:spcBef>
                <a:spcPts val="0"/>
              </a:spcBef>
              <a:buNone/>
            </a:pPr>
            <a:r>
              <a:rPr lang="en-US" sz="2400" dirty="0">
                <a:latin typeface="Arial" pitchFamily="34" charset="0"/>
                <a:cs typeface="Arial" pitchFamily="34" charset="0"/>
              </a:rPr>
              <a:t> </a:t>
            </a:r>
            <a:r>
              <a:rPr lang="en-US" sz="2400" dirty="0" smtClean="0">
                <a:latin typeface="Arial" pitchFamily="34" charset="0"/>
                <a:cs typeface="Arial" pitchFamily="34" charset="0"/>
              </a:rPr>
              <a:t>  Petrol</a:t>
            </a:r>
          </a:p>
          <a:p>
            <a:pPr marL="0" indent="0">
              <a:spcBef>
                <a:spcPts val="0"/>
              </a:spcBef>
              <a:buNone/>
            </a:pPr>
            <a:endParaRPr lang="en-US" sz="2400" dirty="0">
              <a:latin typeface="Arial" pitchFamily="34" charset="0"/>
              <a:cs typeface="Arial" pitchFamily="34" charset="0"/>
            </a:endParaRPr>
          </a:p>
          <a:p>
            <a:pPr marL="0" indent="0">
              <a:spcBef>
                <a:spcPts val="0"/>
              </a:spcBef>
              <a:buNone/>
            </a:pPr>
            <a:r>
              <a:rPr lang="en-US" sz="2400" dirty="0" smtClean="0">
                <a:latin typeface="Arial" pitchFamily="34" charset="0"/>
                <a:cs typeface="Arial" pitchFamily="34" charset="0"/>
              </a:rPr>
              <a:t>  Kerosene             175</a:t>
            </a:r>
            <a:r>
              <a:rPr lang="en-US" sz="2400" baseline="30000" dirty="0" smtClean="0">
                <a:latin typeface="Arial" pitchFamily="34" charset="0"/>
                <a:cs typeface="Arial" pitchFamily="34" charset="0"/>
              </a:rPr>
              <a:t>0</a:t>
            </a:r>
            <a:r>
              <a:rPr lang="en-US" sz="2400" dirty="0" smtClean="0">
                <a:latin typeface="Arial" pitchFamily="34" charset="0"/>
                <a:cs typeface="Arial" pitchFamily="34" charset="0"/>
              </a:rPr>
              <a:t> – 275</a:t>
            </a:r>
            <a:r>
              <a:rPr lang="en-US" sz="2400" baseline="30000" dirty="0" smtClean="0">
                <a:latin typeface="Arial" pitchFamily="34" charset="0"/>
                <a:cs typeface="Arial" pitchFamily="34" charset="0"/>
              </a:rPr>
              <a:t>0</a:t>
            </a:r>
            <a:r>
              <a:rPr lang="en-US" sz="2400" dirty="0" smtClean="0">
                <a:latin typeface="Arial" pitchFamily="34" charset="0"/>
                <a:cs typeface="Arial" pitchFamily="34" charset="0"/>
              </a:rPr>
              <a:t>c                 As fuel and </a:t>
            </a:r>
          </a:p>
          <a:p>
            <a:pPr marL="0" indent="0">
              <a:spcBef>
                <a:spcPts val="0"/>
              </a:spcBef>
              <a:buNone/>
            </a:pPr>
            <a:r>
              <a:rPr lang="en-US" sz="2400" dirty="0">
                <a:latin typeface="Arial" pitchFamily="34" charset="0"/>
                <a:cs typeface="Arial" pitchFamily="34" charset="0"/>
              </a:rPr>
              <a:t> </a:t>
            </a:r>
            <a:r>
              <a:rPr lang="en-US" sz="2400" dirty="0" smtClean="0">
                <a:latin typeface="Arial" pitchFamily="34" charset="0"/>
                <a:cs typeface="Arial" pitchFamily="34" charset="0"/>
              </a:rPr>
              <a:t>                                                                   illumination             </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37312100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90600" y="1219200"/>
            <a:ext cx="7010400" cy="4893647"/>
          </a:xfrm>
          <a:prstGeom prst="rect">
            <a:avLst/>
          </a:prstGeom>
          <a:noFill/>
        </p:spPr>
        <p:txBody>
          <a:bodyPr wrap="square" rtlCol="0">
            <a:spAutoFit/>
          </a:bodyPr>
          <a:lstStyle/>
          <a:p>
            <a:r>
              <a:rPr lang="en-US" sz="2400" dirty="0" smtClean="0">
                <a:latin typeface="Arial" pitchFamily="34" charset="0"/>
                <a:cs typeface="Arial" pitchFamily="34" charset="0"/>
              </a:rPr>
              <a:t>Fuel or                Above 275</a:t>
            </a:r>
            <a:r>
              <a:rPr lang="en-US" sz="2400" baseline="30000" dirty="0" smtClean="0">
                <a:latin typeface="Arial" pitchFamily="34" charset="0"/>
                <a:cs typeface="Arial" pitchFamily="34" charset="0"/>
              </a:rPr>
              <a:t>0</a:t>
            </a:r>
            <a:r>
              <a:rPr lang="en-US" sz="2400" dirty="0" smtClean="0">
                <a:latin typeface="Arial" pitchFamily="34" charset="0"/>
                <a:cs typeface="Arial" pitchFamily="34" charset="0"/>
              </a:rPr>
              <a:t>c          For diesel </a:t>
            </a:r>
          </a:p>
          <a:p>
            <a:r>
              <a:rPr lang="en-US" sz="2400" dirty="0" smtClean="0">
                <a:latin typeface="Arial" pitchFamily="34" charset="0"/>
                <a:cs typeface="Arial" pitchFamily="34" charset="0"/>
              </a:rPr>
              <a:t>Diesel oil                                           engines and</a:t>
            </a:r>
          </a:p>
          <a:p>
            <a:r>
              <a:rPr lang="en-US" sz="2400" dirty="0">
                <a:latin typeface="Arial" pitchFamily="34" charset="0"/>
                <a:cs typeface="Arial" pitchFamily="34" charset="0"/>
              </a:rPr>
              <a:t> </a:t>
            </a:r>
            <a:r>
              <a:rPr lang="en-US" sz="2400" dirty="0" smtClean="0">
                <a:latin typeface="Arial" pitchFamily="34" charset="0"/>
                <a:cs typeface="Arial" pitchFamily="34" charset="0"/>
              </a:rPr>
              <a:t>                                                         furnaces</a:t>
            </a:r>
          </a:p>
          <a:p>
            <a:r>
              <a:rPr lang="en-US" sz="2400" dirty="0" smtClean="0">
                <a:latin typeface="Arial" pitchFamily="34" charset="0"/>
                <a:cs typeface="Arial" pitchFamily="34" charset="0"/>
              </a:rPr>
              <a:t>Lubricating         Above 300</a:t>
            </a:r>
            <a:r>
              <a:rPr lang="en-US" sz="2400" baseline="30000" dirty="0" smtClean="0">
                <a:latin typeface="Arial" pitchFamily="34" charset="0"/>
                <a:cs typeface="Arial" pitchFamily="34" charset="0"/>
              </a:rPr>
              <a:t>0</a:t>
            </a:r>
            <a:r>
              <a:rPr lang="en-US" sz="2400" dirty="0" smtClean="0">
                <a:latin typeface="Arial" pitchFamily="34" charset="0"/>
                <a:cs typeface="Arial" pitchFamily="34" charset="0"/>
              </a:rPr>
              <a:t>c          As lubricants</a:t>
            </a:r>
          </a:p>
          <a:p>
            <a:r>
              <a:rPr lang="en-US" sz="2400" dirty="0">
                <a:latin typeface="Arial" pitchFamily="34" charset="0"/>
                <a:cs typeface="Arial" pitchFamily="34" charset="0"/>
              </a:rPr>
              <a:t> </a:t>
            </a:r>
            <a:r>
              <a:rPr lang="en-US" sz="2400" dirty="0" smtClean="0">
                <a:latin typeface="Arial" pitchFamily="34" charset="0"/>
                <a:cs typeface="Arial" pitchFamily="34" charset="0"/>
              </a:rPr>
              <a:t>oil</a:t>
            </a:r>
          </a:p>
          <a:p>
            <a:r>
              <a:rPr lang="en-US" sz="2400" dirty="0" err="1" smtClean="0">
                <a:latin typeface="Arial" pitchFamily="34" charset="0"/>
                <a:cs typeface="Arial" pitchFamily="34" charset="0"/>
              </a:rPr>
              <a:t>Residuel</a:t>
            </a:r>
            <a:r>
              <a:rPr lang="en-US" sz="2400" dirty="0" smtClean="0">
                <a:latin typeface="Arial" pitchFamily="34" charset="0"/>
                <a:cs typeface="Arial" pitchFamily="34" charset="0"/>
              </a:rPr>
              <a:t>             Above 350</a:t>
            </a:r>
            <a:r>
              <a:rPr lang="en-US" sz="2400" baseline="30000" dirty="0" smtClean="0">
                <a:latin typeface="Arial" pitchFamily="34" charset="0"/>
                <a:cs typeface="Arial" pitchFamily="34" charset="0"/>
              </a:rPr>
              <a:t>0</a:t>
            </a:r>
            <a:r>
              <a:rPr lang="en-US" sz="2400" dirty="0" smtClean="0">
                <a:latin typeface="Arial" pitchFamily="34" charset="0"/>
                <a:cs typeface="Arial" pitchFamily="34" charset="0"/>
              </a:rPr>
              <a:t>c         Source for  </a:t>
            </a:r>
          </a:p>
          <a:p>
            <a:r>
              <a:rPr lang="en-US" sz="2400" dirty="0">
                <a:latin typeface="Arial" pitchFamily="34" charset="0"/>
                <a:cs typeface="Arial" pitchFamily="34" charset="0"/>
              </a:rPr>
              <a:t> </a:t>
            </a:r>
            <a:r>
              <a:rPr lang="en-US" sz="2400" dirty="0" smtClean="0">
                <a:latin typeface="Arial" pitchFamily="34" charset="0"/>
                <a:cs typeface="Arial" pitchFamily="34" charset="0"/>
              </a:rPr>
              <a:t>oil                                                    paraffin wax, </a:t>
            </a:r>
          </a:p>
          <a:p>
            <a:r>
              <a:rPr lang="en-US" sz="2400" dirty="0">
                <a:latin typeface="Arial" pitchFamily="34" charset="0"/>
                <a:cs typeface="Arial" pitchFamily="34" charset="0"/>
              </a:rPr>
              <a:t> </a:t>
            </a:r>
            <a:r>
              <a:rPr lang="en-US" sz="2400" dirty="0" smtClean="0">
                <a:latin typeface="Arial" pitchFamily="34" charset="0"/>
                <a:cs typeface="Arial" pitchFamily="34" charset="0"/>
              </a:rPr>
              <a:t>                                                        asphalt etc. </a:t>
            </a:r>
            <a:endParaRPr lang="en-US" sz="2400" dirty="0">
              <a:latin typeface="Arial" pitchFamily="34" charset="0"/>
              <a:cs typeface="Arial" pitchFamily="34" charset="0"/>
            </a:endParaRPr>
          </a:p>
          <a:p>
            <a:r>
              <a:rPr lang="en-US" sz="2400" dirty="0" smtClean="0">
                <a:latin typeface="Arial" pitchFamily="34" charset="0"/>
                <a:cs typeface="Arial" pitchFamily="34" charset="0"/>
              </a:rPr>
              <a:t>                                                         and used for </a:t>
            </a:r>
          </a:p>
          <a:p>
            <a:r>
              <a:rPr lang="en-US" sz="2400" dirty="0">
                <a:latin typeface="Arial" pitchFamily="34" charset="0"/>
                <a:cs typeface="Arial" pitchFamily="34" charset="0"/>
              </a:rPr>
              <a:t> </a:t>
            </a:r>
            <a:r>
              <a:rPr lang="en-US" sz="2400" dirty="0" smtClean="0">
                <a:latin typeface="Arial" pitchFamily="34" charset="0"/>
                <a:cs typeface="Arial" pitchFamily="34" charset="0"/>
              </a:rPr>
              <a:t>                                                        candles,</a:t>
            </a:r>
          </a:p>
          <a:p>
            <a:r>
              <a:rPr lang="en-US" sz="2400" dirty="0">
                <a:latin typeface="Arial" pitchFamily="34" charset="0"/>
                <a:cs typeface="Arial" pitchFamily="34" charset="0"/>
              </a:rPr>
              <a:t> </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vaseline</a:t>
            </a:r>
            <a:r>
              <a:rPr lang="en-US" sz="2400" dirty="0" smtClean="0">
                <a:latin typeface="Arial" pitchFamily="34" charset="0"/>
                <a:cs typeface="Arial" pitchFamily="34" charset="0"/>
              </a:rPr>
              <a:t>,</a:t>
            </a:r>
          </a:p>
          <a:p>
            <a:r>
              <a:rPr lang="en-US" sz="2400" dirty="0">
                <a:latin typeface="Arial" pitchFamily="34" charset="0"/>
                <a:cs typeface="Arial" pitchFamily="34" charset="0"/>
              </a:rPr>
              <a:t> </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paints,road</a:t>
            </a:r>
            <a:endParaRPr lang="en-US" sz="2400" dirty="0" smtClean="0">
              <a:latin typeface="Arial" pitchFamily="34" charset="0"/>
              <a:cs typeface="Arial" pitchFamily="34" charset="0"/>
            </a:endParaRPr>
          </a:p>
          <a:p>
            <a:r>
              <a:rPr lang="en-US" sz="2400" dirty="0">
                <a:latin typeface="Arial" pitchFamily="34" charset="0"/>
                <a:cs typeface="Arial" pitchFamily="34" charset="0"/>
              </a:rPr>
              <a:t> </a:t>
            </a:r>
            <a:r>
              <a:rPr lang="en-US" sz="2400" dirty="0" smtClean="0">
                <a:latin typeface="Arial" pitchFamily="34" charset="0"/>
                <a:cs typeface="Arial" pitchFamily="34" charset="0"/>
              </a:rPr>
              <a:t>                                                        surfacing etc. </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18785746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a:off x="1903615" y="-227214"/>
            <a:ext cx="5336771" cy="6858000"/>
          </a:xfrm>
          <a:prstGeom prst="rect">
            <a:avLst/>
          </a:prstGeom>
        </p:spPr>
      </p:pic>
    </p:spTree>
    <p:extLst>
      <p:ext uri="{BB962C8B-B14F-4D97-AF65-F5344CB8AC3E}">
        <p14:creationId xmlns:p14="http://schemas.microsoft.com/office/powerpoint/2010/main" val="339237809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smtClean="0">
                <a:latin typeface="Algerian" pitchFamily="82" charset="0"/>
              </a:rPr>
              <a:t>Classification of Petroleum oil</a:t>
            </a:r>
            <a:endParaRPr lang="en-US" sz="2400" dirty="0">
              <a:latin typeface="Algerian" pitchFamily="82" charset="0"/>
            </a:endParaRPr>
          </a:p>
        </p:txBody>
      </p:sp>
      <p:sp>
        <p:nvSpPr>
          <p:cNvPr id="3" name="Content Placeholder 2"/>
          <p:cNvSpPr>
            <a:spLocks noGrp="1"/>
          </p:cNvSpPr>
          <p:nvPr>
            <p:ph idx="1"/>
          </p:nvPr>
        </p:nvSpPr>
        <p:spPr/>
        <p:txBody>
          <a:bodyPr>
            <a:normAutofit lnSpcReduction="10000"/>
          </a:bodyPr>
          <a:lstStyle/>
          <a:p>
            <a:r>
              <a:rPr lang="en-US" sz="2400" dirty="0" smtClean="0">
                <a:latin typeface="Arial" pitchFamily="34" charset="0"/>
                <a:cs typeface="Arial" pitchFamily="34" charset="0"/>
              </a:rPr>
              <a:t>The crude petroleum may be </a:t>
            </a:r>
            <a:r>
              <a:rPr lang="en-US" sz="2400" dirty="0" err="1" smtClean="0">
                <a:latin typeface="Arial" pitchFamily="34" charset="0"/>
                <a:cs typeface="Arial" pitchFamily="34" charset="0"/>
              </a:rPr>
              <a:t>devided</a:t>
            </a:r>
            <a:r>
              <a:rPr lang="en-US" sz="2400" dirty="0" smtClean="0">
                <a:latin typeface="Arial" pitchFamily="34" charset="0"/>
                <a:cs typeface="Arial" pitchFamily="34" charset="0"/>
              </a:rPr>
              <a:t> into the following three classes.</a:t>
            </a:r>
          </a:p>
          <a:p>
            <a:r>
              <a:rPr lang="en-US" sz="2400" dirty="0" smtClean="0">
                <a:latin typeface="Arial" pitchFamily="34" charset="0"/>
                <a:cs typeface="Arial" pitchFamily="34" charset="0"/>
              </a:rPr>
              <a:t>1</a:t>
            </a:r>
            <a:r>
              <a:rPr lang="en-US" sz="2400" u="sng" dirty="0" smtClean="0">
                <a:latin typeface="Arial" pitchFamily="34" charset="0"/>
                <a:cs typeface="Arial" pitchFamily="34" charset="0"/>
              </a:rPr>
              <a:t>. Paraffin Base</a:t>
            </a:r>
            <a:r>
              <a:rPr lang="en-US" sz="2400" dirty="0" smtClean="0">
                <a:latin typeface="Arial" pitchFamily="34" charset="0"/>
                <a:cs typeface="Arial" pitchFamily="34" charset="0"/>
              </a:rPr>
              <a:t> : If the residue obtained after removal of volatile compounds of crude oil is rich in paraffin wax, the petroleum is called paraffin base. These crudes consist </a:t>
            </a:r>
            <a:r>
              <a:rPr lang="en-US" sz="2400" dirty="0" err="1" smtClean="0">
                <a:latin typeface="Arial" pitchFamily="34" charset="0"/>
                <a:cs typeface="Arial" pitchFamily="34" charset="0"/>
              </a:rPr>
              <a:t>primerily</a:t>
            </a:r>
            <a:r>
              <a:rPr lang="en-US" sz="2400" dirty="0" smtClean="0">
                <a:latin typeface="Arial" pitchFamily="34" charset="0"/>
                <a:cs typeface="Arial" pitchFamily="34" charset="0"/>
              </a:rPr>
              <a:t> of open chain compounds and furnish low octane number gasoline.</a:t>
            </a:r>
          </a:p>
          <a:p>
            <a:r>
              <a:rPr lang="en-US" sz="2400" dirty="0" smtClean="0">
                <a:latin typeface="Arial" pitchFamily="34" charset="0"/>
                <a:cs typeface="Arial" pitchFamily="34" charset="0"/>
              </a:rPr>
              <a:t>2. </a:t>
            </a:r>
            <a:r>
              <a:rPr lang="en-US" sz="2400" u="sng" dirty="0" smtClean="0">
                <a:latin typeface="Arial" pitchFamily="34" charset="0"/>
                <a:cs typeface="Arial" pitchFamily="34" charset="0"/>
              </a:rPr>
              <a:t>Asphalt or </a:t>
            </a:r>
            <a:r>
              <a:rPr lang="en-US" sz="2400" u="sng" dirty="0" err="1" smtClean="0">
                <a:latin typeface="Arial" pitchFamily="34" charset="0"/>
                <a:cs typeface="Arial" pitchFamily="34" charset="0"/>
              </a:rPr>
              <a:t>Naphthene</a:t>
            </a:r>
            <a:r>
              <a:rPr lang="en-US" sz="2400" u="sng" dirty="0" smtClean="0">
                <a:latin typeface="Arial" pitchFamily="34" charset="0"/>
                <a:cs typeface="Arial" pitchFamily="34" charset="0"/>
              </a:rPr>
              <a:t> Base </a:t>
            </a:r>
            <a:r>
              <a:rPr lang="en-US" sz="2400" dirty="0" smtClean="0">
                <a:latin typeface="Arial" pitchFamily="34" charset="0"/>
                <a:cs typeface="Arial" pitchFamily="34" charset="0"/>
              </a:rPr>
              <a:t>: If the residue obtained after removal of volatile compounds of crude oil is rich in </a:t>
            </a:r>
            <a:r>
              <a:rPr lang="en-US" sz="2400" dirty="0" err="1" smtClean="0">
                <a:latin typeface="Arial" pitchFamily="34" charset="0"/>
                <a:cs typeface="Arial" pitchFamily="34" charset="0"/>
              </a:rPr>
              <a:t>naphthenes</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cycloparaffins</a:t>
            </a:r>
            <a:r>
              <a:rPr lang="en-US" sz="2400" dirty="0" smtClean="0">
                <a:latin typeface="Arial" pitchFamily="34" charset="0"/>
                <a:cs typeface="Arial" pitchFamily="34" charset="0"/>
              </a:rPr>
              <a:t>) it is classified as asphalt or </a:t>
            </a:r>
            <a:r>
              <a:rPr lang="en-US" sz="2400" dirty="0" err="1" smtClean="0">
                <a:latin typeface="Arial" pitchFamily="34" charset="0"/>
                <a:cs typeface="Arial" pitchFamily="34" charset="0"/>
              </a:rPr>
              <a:t>napthene</a:t>
            </a:r>
            <a:r>
              <a:rPr lang="en-US" sz="2400" dirty="0" smtClean="0">
                <a:latin typeface="Arial" pitchFamily="34" charset="0"/>
                <a:cs typeface="Arial" pitchFamily="34" charset="0"/>
              </a:rPr>
              <a:t> base. These crudes contain high percentage of cyclic compounds and furnish relatively high octane number gasoline. </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38957589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19200" y="1524000"/>
            <a:ext cx="6553200" cy="4893647"/>
          </a:xfrm>
          <a:prstGeom prst="rect">
            <a:avLst/>
          </a:prstGeom>
          <a:noFill/>
        </p:spPr>
        <p:txBody>
          <a:bodyPr wrap="square" rtlCol="0">
            <a:spAutoFit/>
          </a:bodyPr>
          <a:lstStyle/>
          <a:p>
            <a:r>
              <a:rPr lang="en-US" sz="2400" dirty="0" smtClean="0">
                <a:latin typeface="Arial" pitchFamily="34" charset="0"/>
                <a:cs typeface="Arial" pitchFamily="34" charset="0"/>
              </a:rPr>
              <a:t>3. </a:t>
            </a:r>
            <a:r>
              <a:rPr lang="en-US" sz="2400" u="sng" dirty="0" smtClean="0">
                <a:latin typeface="Arial" pitchFamily="34" charset="0"/>
                <a:cs typeface="Arial" pitchFamily="34" charset="0"/>
              </a:rPr>
              <a:t>Intermediate Base</a:t>
            </a:r>
            <a:r>
              <a:rPr lang="en-US" sz="2400" dirty="0" smtClean="0">
                <a:latin typeface="Arial" pitchFamily="34" charset="0"/>
                <a:cs typeface="Arial" pitchFamily="34" charset="0"/>
              </a:rPr>
              <a:t> : If the residue left after removing volatile compound of crude oil contains </a:t>
            </a:r>
            <a:r>
              <a:rPr lang="en-US" sz="2400" dirty="0" err="1" smtClean="0">
                <a:latin typeface="Arial" pitchFamily="34" charset="0"/>
                <a:cs typeface="Arial" pitchFamily="34" charset="0"/>
              </a:rPr>
              <a:t>parafins</a:t>
            </a:r>
            <a:r>
              <a:rPr lang="en-US" sz="2400" dirty="0" smtClean="0">
                <a:latin typeface="Arial" pitchFamily="34" charset="0"/>
                <a:cs typeface="Arial" pitchFamily="34" charset="0"/>
              </a:rPr>
              <a:t> and </a:t>
            </a:r>
            <a:r>
              <a:rPr lang="en-US" sz="2400" dirty="0" err="1" smtClean="0">
                <a:latin typeface="Arial" pitchFamily="34" charset="0"/>
                <a:cs typeface="Arial" pitchFamily="34" charset="0"/>
              </a:rPr>
              <a:t>naphthenes</a:t>
            </a:r>
            <a:r>
              <a:rPr lang="en-US" sz="2400" dirty="0" smtClean="0">
                <a:latin typeface="Arial" pitchFamily="34" charset="0"/>
                <a:cs typeface="Arial" pitchFamily="34" charset="0"/>
              </a:rPr>
              <a:t> both, the petroleum is called intermediate base. Hence these crudes contain large quantities of both </a:t>
            </a:r>
            <a:r>
              <a:rPr lang="en-US" sz="2400" dirty="0" err="1" smtClean="0">
                <a:latin typeface="Arial" pitchFamily="34" charset="0"/>
                <a:cs typeface="Arial" pitchFamily="34" charset="0"/>
              </a:rPr>
              <a:t>paraffins</a:t>
            </a:r>
            <a:r>
              <a:rPr lang="en-US" sz="2400" dirty="0" smtClean="0">
                <a:latin typeface="Arial" pitchFamily="34" charset="0"/>
                <a:cs typeface="Arial" pitchFamily="34" charset="0"/>
              </a:rPr>
              <a:t> and naphthenic compounds and furnish medium grade gasoline. </a:t>
            </a:r>
          </a:p>
          <a:p>
            <a:r>
              <a:rPr lang="en-US" sz="2400" dirty="0">
                <a:latin typeface="Arial" pitchFamily="34" charset="0"/>
                <a:cs typeface="Arial" pitchFamily="34" charset="0"/>
              </a:rPr>
              <a:t> </a:t>
            </a:r>
            <a:r>
              <a:rPr lang="en-US" sz="2400" dirty="0" smtClean="0">
                <a:latin typeface="Arial" pitchFamily="34" charset="0"/>
                <a:cs typeface="Arial" pitchFamily="34" charset="0"/>
              </a:rPr>
              <a:t>    Crude oil from </a:t>
            </a:r>
            <a:r>
              <a:rPr lang="en-US" sz="2400" dirty="0" err="1" smtClean="0">
                <a:latin typeface="Arial" pitchFamily="34" charset="0"/>
                <a:cs typeface="Arial" pitchFamily="34" charset="0"/>
              </a:rPr>
              <a:t>pensylvania,Iran,Iraq</a:t>
            </a:r>
            <a:r>
              <a:rPr lang="en-US" sz="2400" dirty="0">
                <a:latin typeface="Arial" pitchFamily="34" charset="0"/>
                <a:cs typeface="Arial" pitchFamily="34" charset="0"/>
              </a:rPr>
              <a:t> </a:t>
            </a:r>
            <a:r>
              <a:rPr lang="en-US" sz="2400" dirty="0" smtClean="0">
                <a:latin typeface="Arial" pitchFamily="34" charset="0"/>
                <a:cs typeface="Arial" pitchFamily="34" charset="0"/>
              </a:rPr>
              <a:t>and Rumania has been found to be paraffinic and that obtained from Baku (Russia) and </a:t>
            </a:r>
            <a:r>
              <a:rPr lang="en-US" sz="2400" dirty="0" err="1" smtClean="0">
                <a:latin typeface="Arial" pitchFamily="34" charset="0"/>
                <a:cs typeface="Arial" pitchFamily="34" charset="0"/>
              </a:rPr>
              <a:t>venezuela</a:t>
            </a:r>
            <a:r>
              <a:rPr lang="en-US" sz="2400" dirty="0" smtClean="0">
                <a:latin typeface="Arial" pitchFamily="34" charset="0"/>
                <a:cs typeface="Arial" pitchFamily="34" charset="0"/>
              </a:rPr>
              <a:t> is asphaltic. Crude oil from Texas and Mexico has been found to be both paraffinic as well as asphaltic.  </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21969429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smtClean="0">
                <a:latin typeface="Algerian" pitchFamily="82" charset="0"/>
              </a:rPr>
              <a:t>Properties of liquid fuel</a:t>
            </a:r>
            <a:endParaRPr lang="en-US" sz="2400" dirty="0">
              <a:latin typeface="Algerian" pitchFamily="82" charset="0"/>
            </a:endParaRPr>
          </a:p>
        </p:txBody>
      </p:sp>
      <p:sp>
        <p:nvSpPr>
          <p:cNvPr id="3" name="Content Placeholder 2"/>
          <p:cNvSpPr>
            <a:spLocks noGrp="1"/>
          </p:cNvSpPr>
          <p:nvPr>
            <p:ph idx="1"/>
          </p:nvPr>
        </p:nvSpPr>
        <p:spPr>
          <a:xfrm>
            <a:off x="381000" y="1447800"/>
            <a:ext cx="8305800" cy="4495800"/>
          </a:xfrm>
        </p:spPr>
        <p:txBody>
          <a:bodyPr>
            <a:normAutofit lnSpcReduction="10000"/>
          </a:bodyPr>
          <a:lstStyle/>
          <a:p>
            <a:r>
              <a:rPr lang="en-US" sz="2400" dirty="0" smtClean="0">
                <a:latin typeface="Arial" pitchFamily="34" charset="0"/>
                <a:cs typeface="Arial" pitchFamily="34" charset="0"/>
              </a:rPr>
              <a:t>Properties that are taken into consideration are 1.Viscosity 2. Specific gravity 3. Flash point 4. Octane number.</a:t>
            </a:r>
          </a:p>
          <a:p>
            <a:r>
              <a:rPr lang="en-US" sz="2400" u="sng" dirty="0" smtClean="0">
                <a:latin typeface="Arial" pitchFamily="34" charset="0"/>
                <a:cs typeface="Arial" pitchFamily="34" charset="0"/>
              </a:rPr>
              <a:t>Viscosity</a:t>
            </a:r>
            <a:r>
              <a:rPr lang="en-US" sz="2400" dirty="0" smtClean="0">
                <a:latin typeface="Arial" pitchFamily="34" charset="0"/>
                <a:cs typeface="Arial" pitchFamily="34" charset="0"/>
              </a:rPr>
              <a:t> : It is the number of dynes required to move per sq.cm. of the liquid over a layer of 1sq.cm. area and one cm distance with a velocity 1 cm/sec.</a:t>
            </a:r>
          </a:p>
          <a:p>
            <a:r>
              <a:rPr lang="en-US" sz="2400" u="sng" dirty="0" smtClean="0">
                <a:latin typeface="Arial" pitchFamily="34" charset="0"/>
                <a:cs typeface="Arial" pitchFamily="34" charset="0"/>
              </a:rPr>
              <a:t>Specific gravity </a:t>
            </a:r>
            <a:r>
              <a:rPr lang="en-US" sz="2400" dirty="0" smtClean="0">
                <a:latin typeface="Arial" pitchFamily="34" charset="0"/>
                <a:cs typeface="Arial" pitchFamily="34" charset="0"/>
              </a:rPr>
              <a:t>: Specific gravity is the ratio of the weight of any volume of the substance to the weight of an equal volume of water at 4</a:t>
            </a:r>
            <a:r>
              <a:rPr lang="en-US" sz="2400" baseline="30000" dirty="0" smtClean="0">
                <a:latin typeface="Arial" pitchFamily="34" charset="0"/>
                <a:cs typeface="Arial" pitchFamily="34" charset="0"/>
              </a:rPr>
              <a:t>0</a:t>
            </a:r>
            <a:r>
              <a:rPr lang="en-US" sz="2400" dirty="0" smtClean="0">
                <a:latin typeface="Arial" pitchFamily="34" charset="0"/>
                <a:cs typeface="Arial" pitchFamily="34" charset="0"/>
              </a:rPr>
              <a:t>c .</a:t>
            </a:r>
          </a:p>
          <a:p>
            <a:endParaRPr lang="en-US" sz="2400" dirty="0" smtClean="0">
              <a:latin typeface="Arial" pitchFamily="34" charset="0"/>
              <a:cs typeface="Arial" pitchFamily="34" charset="0"/>
            </a:endParaRPr>
          </a:p>
          <a:p>
            <a:r>
              <a:rPr lang="en-US" sz="2400" dirty="0" err="1" smtClean="0">
                <a:latin typeface="Arial" pitchFamily="34" charset="0"/>
                <a:cs typeface="Arial" pitchFamily="34" charset="0"/>
              </a:rPr>
              <a:t>Sp.gravity</a:t>
            </a:r>
            <a:r>
              <a:rPr lang="en-US" sz="2400" dirty="0" smtClean="0">
                <a:latin typeface="Arial" pitchFamily="34" charset="0"/>
                <a:cs typeface="Arial" pitchFamily="34" charset="0"/>
              </a:rPr>
              <a:t> = ---------------------------------------- </a:t>
            </a:r>
          </a:p>
          <a:p>
            <a:pPr marL="0" indent="0">
              <a:buNone/>
            </a:pPr>
            <a:r>
              <a:rPr lang="en-US" sz="2400" dirty="0" smtClean="0">
                <a:latin typeface="Arial" pitchFamily="34" charset="0"/>
                <a:cs typeface="Arial" pitchFamily="34" charset="0"/>
              </a:rPr>
              <a:t>  </a:t>
            </a:r>
            <a:endParaRPr lang="en-US" sz="2400" dirty="0">
              <a:latin typeface="Arial" pitchFamily="34" charset="0"/>
              <a:cs typeface="Arial" pitchFamily="34" charset="0"/>
            </a:endParaRPr>
          </a:p>
        </p:txBody>
      </p:sp>
      <p:sp>
        <p:nvSpPr>
          <p:cNvPr id="4" name="TextBox 3"/>
          <p:cNvSpPr txBox="1"/>
          <p:nvPr/>
        </p:nvSpPr>
        <p:spPr>
          <a:xfrm>
            <a:off x="2590800" y="5219820"/>
            <a:ext cx="4495800" cy="400110"/>
          </a:xfrm>
          <a:prstGeom prst="rect">
            <a:avLst/>
          </a:prstGeom>
          <a:noFill/>
        </p:spPr>
        <p:txBody>
          <a:bodyPr wrap="square" rtlCol="0">
            <a:spAutoFit/>
          </a:bodyPr>
          <a:lstStyle/>
          <a:p>
            <a:r>
              <a:rPr lang="en-US" sz="2000" dirty="0" smtClean="0">
                <a:latin typeface="Arial" pitchFamily="34" charset="0"/>
                <a:cs typeface="Arial" pitchFamily="34" charset="0"/>
              </a:rPr>
              <a:t>Wt. of same volume of water at 4</a:t>
            </a:r>
            <a:r>
              <a:rPr lang="en-US" sz="2000" baseline="30000" dirty="0" smtClean="0">
                <a:latin typeface="Arial" pitchFamily="34" charset="0"/>
                <a:cs typeface="Arial" pitchFamily="34" charset="0"/>
              </a:rPr>
              <a:t>0</a:t>
            </a:r>
            <a:r>
              <a:rPr lang="en-US" sz="2000" dirty="0" smtClean="0">
                <a:latin typeface="Arial" pitchFamily="34" charset="0"/>
                <a:cs typeface="Arial" pitchFamily="34" charset="0"/>
              </a:rPr>
              <a:t>c</a:t>
            </a:r>
            <a:endParaRPr lang="en-US" sz="2000" dirty="0">
              <a:latin typeface="Arial" pitchFamily="34" charset="0"/>
              <a:cs typeface="Arial" pitchFamily="34" charset="0"/>
            </a:endParaRPr>
          </a:p>
        </p:txBody>
      </p:sp>
      <p:sp>
        <p:nvSpPr>
          <p:cNvPr id="5" name="TextBox 4"/>
          <p:cNvSpPr txBox="1"/>
          <p:nvPr/>
        </p:nvSpPr>
        <p:spPr>
          <a:xfrm>
            <a:off x="2590800" y="4819710"/>
            <a:ext cx="5257800" cy="400110"/>
          </a:xfrm>
          <a:prstGeom prst="rect">
            <a:avLst/>
          </a:prstGeom>
          <a:noFill/>
        </p:spPr>
        <p:txBody>
          <a:bodyPr wrap="square" rtlCol="0">
            <a:spAutoFit/>
          </a:bodyPr>
          <a:lstStyle/>
          <a:p>
            <a:r>
              <a:rPr lang="en-US" sz="2000" dirty="0" smtClean="0">
                <a:latin typeface="Arial" pitchFamily="34" charset="0"/>
                <a:cs typeface="Arial" pitchFamily="34" charset="0"/>
              </a:rPr>
              <a:t>Wt. of any volume of the substance</a:t>
            </a:r>
            <a:endParaRPr lang="en-US" sz="2000" dirty="0">
              <a:latin typeface="Arial" pitchFamily="34" charset="0"/>
              <a:cs typeface="Arial" pitchFamily="34" charset="0"/>
            </a:endParaRPr>
          </a:p>
        </p:txBody>
      </p:sp>
    </p:spTree>
    <p:extLst>
      <p:ext uri="{BB962C8B-B14F-4D97-AF65-F5344CB8AC3E}">
        <p14:creationId xmlns:p14="http://schemas.microsoft.com/office/powerpoint/2010/main" val="34884144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371600" y="914400"/>
            <a:ext cx="6553200" cy="5262979"/>
          </a:xfrm>
          <a:prstGeom prst="rect">
            <a:avLst/>
          </a:prstGeom>
          <a:noFill/>
        </p:spPr>
        <p:txBody>
          <a:bodyPr wrap="square" rtlCol="0">
            <a:spAutoFit/>
          </a:bodyPr>
          <a:lstStyle/>
          <a:p>
            <a:r>
              <a:rPr lang="en-US" sz="2400" dirty="0" smtClean="0">
                <a:latin typeface="Arial" pitchFamily="34" charset="0"/>
                <a:cs typeface="Arial" pitchFamily="34" charset="0"/>
              </a:rPr>
              <a:t>Octane number : Octane number of a fuel is a measure of its tendency to knock . Knocking is sharp metallic sound produced in the internal combustion engine owing to immature ignition of the air –gasoline mixture. The hydrocarbon “isooctane” (2,2,4 </a:t>
            </a:r>
            <a:r>
              <a:rPr lang="en-US" sz="2400" dirty="0" err="1" smtClean="0">
                <a:latin typeface="Arial" pitchFamily="34" charset="0"/>
                <a:cs typeface="Arial" pitchFamily="34" charset="0"/>
              </a:rPr>
              <a:t>trimethyl</a:t>
            </a:r>
            <a:r>
              <a:rPr lang="en-US" sz="2400" dirty="0" smtClean="0">
                <a:latin typeface="Arial" pitchFamily="34" charset="0"/>
                <a:cs typeface="Arial" pitchFamily="34" charset="0"/>
              </a:rPr>
              <a:t> pentane)</a:t>
            </a:r>
          </a:p>
          <a:p>
            <a:r>
              <a:rPr lang="en-US" sz="2400" dirty="0">
                <a:latin typeface="Arial" pitchFamily="34" charset="0"/>
                <a:cs typeface="Arial" pitchFamily="34" charset="0"/>
              </a:rPr>
              <a:t> </a:t>
            </a:r>
            <a:r>
              <a:rPr lang="en-US" sz="2400" dirty="0" smtClean="0">
                <a:latin typeface="Arial" pitchFamily="34" charset="0"/>
                <a:cs typeface="Arial" pitchFamily="34" charset="0"/>
              </a:rPr>
              <a:t>            CH</a:t>
            </a:r>
            <a:r>
              <a:rPr lang="en-US" sz="2400" baseline="-25000" dirty="0" smtClean="0">
                <a:latin typeface="Arial" pitchFamily="34" charset="0"/>
                <a:cs typeface="Arial" pitchFamily="34" charset="0"/>
              </a:rPr>
              <a:t>3           </a:t>
            </a:r>
            <a:r>
              <a:rPr lang="en-US" sz="2400" dirty="0" smtClean="0">
                <a:latin typeface="Arial" pitchFamily="34" charset="0"/>
                <a:cs typeface="Arial" pitchFamily="34" charset="0"/>
              </a:rPr>
              <a:t>CH</a:t>
            </a:r>
            <a:r>
              <a:rPr lang="en-US" sz="2400" baseline="-25000" dirty="0" smtClean="0">
                <a:latin typeface="Arial" pitchFamily="34" charset="0"/>
                <a:cs typeface="Arial" pitchFamily="34" charset="0"/>
              </a:rPr>
              <a:t>3</a:t>
            </a:r>
            <a:endParaRPr lang="en-US" sz="2400" dirty="0" smtClean="0">
              <a:latin typeface="Arial" pitchFamily="34" charset="0"/>
              <a:cs typeface="Arial" pitchFamily="34" charset="0"/>
            </a:endParaRPr>
          </a:p>
          <a:p>
            <a:r>
              <a:rPr lang="en-US" sz="2400" dirty="0">
                <a:latin typeface="Arial" pitchFamily="34" charset="0"/>
                <a:cs typeface="Arial" pitchFamily="34" charset="0"/>
              </a:rPr>
              <a:t> </a:t>
            </a:r>
            <a:r>
              <a:rPr lang="en-US" sz="2400" dirty="0" smtClean="0">
                <a:latin typeface="Arial" pitchFamily="34" charset="0"/>
                <a:cs typeface="Arial" pitchFamily="34" charset="0"/>
              </a:rPr>
              <a:t>    CH</a:t>
            </a:r>
            <a:r>
              <a:rPr lang="en-US" sz="2400" baseline="-25000" dirty="0" smtClean="0">
                <a:latin typeface="Arial" pitchFamily="34" charset="0"/>
                <a:cs typeface="Arial" pitchFamily="34" charset="0"/>
              </a:rPr>
              <a:t>3</a:t>
            </a:r>
            <a:r>
              <a:rPr lang="en-US" sz="2400" dirty="0" smtClean="0">
                <a:latin typeface="Arial" pitchFamily="34" charset="0"/>
                <a:cs typeface="Arial" pitchFamily="34" charset="0"/>
              </a:rPr>
              <a:t>-C –CH</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 CH-CH</a:t>
            </a:r>
            <a:r>
              <a:rPr lang="en-US" sz="2400" baseline="-25000" dirty="0" smtClean="0">
                <a:latin typeface="Arial" pitchFamily="34" charset="0"/>
                <a:cs typeface="Arial" pitchFamily="34" charset="0"/>
              </a:rPr>
              <a:t>3</a:t>
            </a:r>
          </a:p>
          <a:p>
            <a:r>
              <a:rPr lang="en-US" sz="2400" baseline="-25000" dirty="0">
                <a:latin typeface="Arial" pitchFamily="34" charset="0"/>
                <a:cs typeface="Arial" pitchFamily="34" charset="0"/>
              </a:rPr>
              <a:t> </a:t>
            </a:r>
            <a:r>
              <a:rPr lang="en-US" sz="2400" baseline="-25000" dirty="0" smtClean="0">
                <a:latin typeface="Arial" pitchFamily="34" charset="0"/>
                <a:cs typeface="Arial" pitchFamily="34" charset="0"/>
              </a:rPr>
              <a:t>                  </a:t>
            </a:r>
            <a:r>
              <a:rPr lang="en-US" sz="2400" dirty="0" smtClean="0">
                <a:latin typeface="Arial" pitchFamily="34" charset="0"/>
                <a:cs typeface="Arial" pitchFamily="34" charset="0"/>
              </a:rPr>
              <a:t>CH</a:t>
            </a:r>
            <a:r>
              <a:rPr lang="en-US" sz="2400" baseline="-25000" dirty="0" smtClean="0">
                <a:latin typeface="Arial" pitchFamily="34" charset="0"/>
                <a:cs typeface="Arial" pitchFamily="34" charset="0"/>
              </a:rPr>
              <a:t>3</a:t>
            </a:r>
          </a:p>
          <a:p>
            <a:r>
              <a:rPr lang="en-US" sz="2400" dirty="0" smtClean="0">
                <a:latin typeface="Arial" pitchFamily="34" charset="0"/>
                <a:cs typeface="Arial" pitchFamily="34" charset="0"/>
              </a:rPr>
              <a:t>which was found to be free from knocks  was arbitrarily given an octane number 100,whereas  n-heptane </a:t>
            </a:r>
          </a:p>
          <a:p>
            <a:r>
              <a:rPr lang="en-US" sz="2400" dirty="0">
                <a:latin typeface="Arial" pitchFamily="34" charset="0"/>
                <a:cs typeface="Arial" pitchFamily="34" charset="0"/>
              </a:rPr>
              <a:t> </a:t>
            </a:r>
            <a:r>
              <a:rPr lang="en-US" sz="2400" dirty="0" smtClean="0">
                <a:latin typeface="Arial" pitchFamily="34" charset="0"/>
                <a:cs typeface="Arial" pitchFamily="34" charset="0"/>
              </a:rPr>
              <a:t>(CH</a:t>
            </a:r>
            <a:r>
              <a:rPr lang="en-US" sz="2400" baseline="-25000" dirty="0" smtClean="0">
                <a:latin typeface="Arial" pitchFamily="34" charset="0"/>
                <a:cs typeface="Arial" pitchFamily="34" charset="0"/>
              </a:rPr>
              <a:t>3</a:t>
            </a:r>
            <a:r>
              <a:rPr lang="en-US" sz="2400" dirty="0" smtClean="0">
                <a:latin typeface="Arial" pitchFamily="34" charset="0"/>
                <a:cs typeface="Arial" pitchFamily="34" charset="0"/>
              </a:rPr>
              <a:t>-CH</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-CH</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-CH</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-CH</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-CH</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-CH</a:t>
            </a:r>
            <a:r>
              <a:rPr lang="en-US" sz="2400" baseline="-25000" dirty="0" smtClean="0">
                <a:latin typeface="Arial" pitchFamily="34" charset="0"/>
                <a:cs typeface="Arial" pitchFamily="34" charset="0"/>
              </a:rPr>
              <a:t>3</a:t>
            </a:r>
            <a:r>
              <a:rPr lang="en-US" sz="2400" dirty="0" smtClean="0">
                <a:latin typeface="Arial" pitchFamily="34" charset="0"/>
                <a:cs typeface="Arial" pitchFamily="34" charset="0"/>
              </a:rPr>
              <a:t>) which nock badly was rated at 0.   </a:t>
            </a:r>
            <a:endParaRPr lang="en-US" sz="2400" dirty="0">
              <a:latin typeface="Arial" pitchFamily="34" charset="0"/>
              <a:cs typeface="Arial" pitchFamily="34" charset="0"/>
            </a:endParaRPr>
          </a:p>
        </p:txBody>
      </p:sp>
      <p:cxnSp>
        <p:nvCxnSpPr>
          <p:cNvPr id="6" name="Straight Connector 5"/>
          <p:cNvCxnSpPr/>
          <p:nvPr/>
        </p:nvCxnSpPr>
        <p:spPr>
          <a:xfrm>
            <a:off x="2667000" y="3429000"/>
            <a:ext cx="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2667000" y="3886200"/>
            <a:ext cx="0" cy="762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2667000" y="3810000"/>
            <a:ext cx="0" cy="762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3810000" y="3505200"/>
            <a:ext cx="0" cy="762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7519608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43000" y="1295400"/>
            <a:ext cx="7239000" cy="4893647"/>
          </a:xfrm>
          <a:prstGeom prst="rect">
            <a:avLst/>
          </a:prstGeom>
          <a:noFill/>
        </p:spPr>
        <p:txBody>
          <a:bodyPr wrap="square" rtlCol="0">
            <a:spAutoFit/>
          </a:bodyPr>
          <a:lstStyle/>
          <a:p>
            <a:r>
              <a:rPr lang="en-US" sz="2400" dirty="0" smtClean="0">
                <a:latin typeface="Arial" pitchFamily="34" charset="0"/>
                <a:cs typeface="Arial" pitchFamily="34" charset="0"/>
              </a:rPr>
              <a:t>Now if the two hydrocarbon </a:t>
            </a:r>
            <a:r>
              <a:rPr lang="en-US" sz="2400" dirty="0" err="1" smtClean="0">
                <a:latin typeface="Arial" pitchFamily="34" charset="0"/>
                <a:cs typeface="Arial" pitchFamily="34" charset="0"/>
              </a:rPr>
              <a:t>viz</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iso</a:t>
            </a:r>
            <a:r>
              <a:rPr lang="en-US" sz="2400" dirty="0" smtClean="0">
                <a:latin typeface="Arial" pitchFamily="34" charset="0"/>
                <a:cs typeface="Arial" pitchFamily="34" charset="0"/>
              </a:rPr>
              <a:t>-octane  and n-heptane are mixed in all proportions , a series of fuels having octane number from 0 to 100 are obtained . Such mixtures of isooctane and n-heptane are taken as </a:t>
            </a:r>
            <a:r>
              <a:rPr lang="en-US" sz="2400" dirty="0" err="1" smtClean="0">
                <a:latin typeface="Arial" pitchFamily="34" charset="0"/>
                <a:cs typeface="Arial" pitchFamily="34" charset="0"/>
              </a:rPr>
              <a:t>standared</a:t>
            </a:r>
            <a:r>
              <a:rPr lang="en-US" sz="2400" dirty="0" smtClean="0">
                <a:latin typeface="Arial" pitchFamily="34" charset="0"/>
                <a:cs typeface="Arial" pitchFamily="34" charset="0"/>
              </a:rPr>
              <a:t> and the knocking property of other fuel is compared to them. The percentage of isooctane in the mixture is known as the octane number.</a:t>
            </a:r>
          </a:p>
          <a:p>
            <a:r>
              <a:rPr lang="en-US" sz="2400" dirty="0">
                <a:latin typeface="Arial" pitchFamily="34" charset="0"/>
                <a:cs typeface="Arial" pitchFamily="34" charset="0"/>
              </a:rPr>
              <a:t> </a:t>
            </a:r>
            <a:r>
              <a:rPr lang="en-US" sz="2400" dirty="0" smtClean="0">
                <a:latin typeface="Arial" pitchFamily="34" charset="0"/>
                <a:cs typeface="Arial" pitchFamily="34" charset="0"/>
              </a:rPr>
              <a:t>    Thus octane number of fuel is defined as the percentage of isooctane present in a mixture of isooctane and n-heptane when the mixture has the same knocking performance in the experimental engine as the fuel under examination.</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2951494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b="1" dirty="0" smtClean="0">
                <a:solidFill>
                  <a:srgbClr val="00B0F0"/>
                </a:solidFill>
                <a:latin typeface="Arial" pitchFamily="34" charset="0"/>
                <a:cs typeface="Arial" pitchFamily="34" charset="0"/>
              </a:rPr>
              <a:t>Properties</a:t>
            </a:r>
            <a:endParaRPr lang="en-US" sz="2400" b="1" dirty="0">
              <a:solidFill>
                <a:srgbClr val="00B0F0"/>
              </a:solidFill>
              <a:latin typeface="Arial" pitchFamily="34" charset="0"/>
              <a:cs typeface="Arial" pitchFamily="34" charset="0"/>
            </a:endParaRPr>
          </a:p>
        </p:txBody>
      </p:sp>
      <p:sp>
        <p:nvSpPr>
          <p:cNvPr id="3" name="Content Placeholder 2"/>
          <p:cNvSpPr>
            <a:spLocks noGrp="1"/>
          </p:cNvSpPr>
          <p:nvPr>
            <p:ph idx="1"/>
          </p:nvPr>
        </p:nvSpPr>
        <p:spPr/>
        <p:txBody>
          <a:bodyPr>
            <a:normAutofit fontScale="92500"/>
          </a:bodyPr>
          <a:lstStyle/>
          <a:p>
            <a:r>
              <a:rPr lang="en-US" sz="2400" u="sng" dirty="0" smtClean="0">
                <a:latin typeface="Arial" pitchFamily="34" charset="0"/>
                <a:cs typeface="Arial" pitchFamily="34" charset="0"/>
              </a:rPr>
              <a:t>Ignition temperature </a:t>
            </a:r>
            <a:r>
              <a:rPr lang="en-US" sz="2400" dirty="0" smtClean="0">
                <a:latin typeface="Arial" pitchFamily="34" charset="0"/>
                <a:cs typeface="Arial" pitchFamily="34" charset="0"/>
              </a:rPr>
              <a:t>: When a fuel is burnt , the evolution of heat takes place due to chemical reaction of it with oxygen of air and such process is called combustion. Thus heat energy is liberated from fuel by the process of combustion. In order to start active combustion, the fuel should  be heated to a sufficient temperature. The minimum temperature at which active combustion of fuel takes place when the </a:t>
            </a:r>
            <a:r>
              <a:rPr lang="en-US" sz="2400" dirty="0" err="1" smtClean="0">
                <a:latin typeface="Arial" pitchFamily="34" charset="0"/>
                <a:cs typeface="Arial" pitchFamily="34" charset="0"/>
              </a:rPr>
              <a:t>firring</a:t>
            </a:r>
            <a:r>
              <a:rPr lang="en-US" sz="2400" dirty="0" smtClean="0">
                <a:latin typeface="Arial" pitchFamily="34" charset="0"/>
                <a:cs typeface="Arial" pitchFamily="34" charset="0"/>
              </a:rPr>
              <a:t> is once started is called as ignition temperature .</a:t>
            </a:r>
          </a:p>
          <a:p>
            <a:r>
              <a:rPr lang="en-US" sz="2400" u="sng" dirty="0" smtClean="0">
                <a:latin typeface="Arial" pitchFamily="34" charset="0"/>
                <a:cs typeface="Arial" pitchFamily="34" charset="0"/>
              </a:rPr>
              <a:t>Flash point </a:t>
            </a:r>
            <a:r>
              <a:rPr lang="en-US" sz="2400" dirty="0" smtClean="0">
                <a:latin typeface="Arial" pitchFamily="34" charset="0"/>
                <a:cs typeface="Arial" pitchFamily="34" charset="0"/>
              </a:rPr>
              <a:t>: Flash point in case of Liquid fuel is defined as the lowest temperature at which the fuel gives sufficient amount of </a:t>
            </a:r>
            <a:r>
              <a:rPr lang="en-US" sz="2400" dirty="0" err="1" smtClean="0">
                <a:latin typeface="Arial" pitchFamily="34" charset="0"/>
                <a:cs typeface="Arial" pitchFamily="34" charset="0"/>
              </a:rPr>
              <a:t>vapour</a:t>
            </a:r>
            <a:r>
              <a:rPr lang="en-US" sz="2400" dirty="0" smtClean="0">
                <a:latin typeface="Arial" pitchFamily="34" charset="0"/>
                <a:cs typeface="Arial" pitchFamily="34" charset="0"/>
              </a:rPr>
              <a:t> to form  an explosive mixture with air. The higher the volatility ,the smaller the flash point.      </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5630277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38200" y="1828800"/>
            <a:ext cx="7772400" cy="5262979"/>
          </a:xfrm>
          <a:prstGeom prst="rect">
            <a:avLst/>
          </a:prstGeom>
          <a:noFill/>
        </p:spPr>
        <p:txBody>
          <a:bodyPr wrap="square" rtlCol="0">
            <a:spAutoFit/>
          </a:bodyPr>
          <a:lstStyle/>
          <a:p>
            <a:r>
              <a:rPr lang="en-US" sz="2400" dirty="0" smtClean="0">
                <a:latin typeface="Arial" pitchFamily="34" charset="0"/>
                <a:cs typeface="Arial" pitchFamily="34" charset="0"/>
              </a:rPr>
              <a:t>        A fuel is said to have octane number 70 if its tendency to knock in the test engine is same as that of a mixture of 70 percent isooctane and 30 percent n-heptane . Higher  the octane number of a fuel less will be its knocking tendency. So high octane number is recommended for good fuel.</a:t>
            </a:r>
          </a:p>
          <a:p>
            <a:r>
              <a:rPr lang="en-US" sz="2400" dirty="0">
                <a:latin typeface="Arial" pitchFamily="34" charset="0"/>
                <a:cs typeface="Arial" pitchFamily="34" charset="0"/>
              </a:rPr>
              <a:t> </a:t>
            </a:r>
            <a:r>
              <a:rPr lang="en-US" sz="2400" dirty="0" smtClean="0">
                <a:latin typeface="Arial" pitchFamily="34" charset="0"/>
                <a:cs typeface="Arial" pitchFamily="34" charset="0"/>
              </a:rPr>
              <a:t>     The straight chain alkanes are very poor fuels and cause the engine to knock. While the use of branched chain hydrocarbon and alkanes eliminates the knocking considerably. The addition of tetraethyl  lead also improves the </a:t>
            </a:r>
            <a:r>
              <a:rPr lang="en-US" sz="2400" dirty="0" err="1" smtClean="0">
                <a:latin typeface="Arial" pitchFamily="34" charset="0"/>
                <a:cs typeface="Arial" pitchFamily="34" charset="0"/>
              </a:rPr>
              <a:t>antiknocking</a:t>
            </a:r>
            <a:r>
              <a:rPr lang="en-US" sz="2400" dirty="0" smtClean="0">
                <a:latin typeface="Arial" pitchFamily="34" charset="0"/>
                <a:cs typeface="Arial" pitchFamily="34" charset="0"/>
              </a:rPr>
              <a:t> character of </a:t>
            </a:r>
            <a:r>
              <a:rPr lang="en-US" sz="2400" dirty="0" err="1" smtClean="0">
                <a:latin typeface="Arial" pitchFamily="34" charset="0"/>
                <a:cs typeface="Arial" pitchFamily="34" charset="0"/>
              </a:rPr>
              <a:t>fuel.Antinocking</a:t>
            </a:r>
            <a:r>
              <a:rPr lang="en-US" sz="2400" dirty="0" smtClean="0">
                <a:latin typeface="Arial" pitchFamily="34" charset="0"/>
                <a:cs typeface="Arial" pitchFamily="34" charset="0"/>
              </a:rPr>
              <a:t> compounds are- TEL, </a:t>
            </a:r>
            <a:r>
              <a:rPr lang="en-US" sz="2400" dirty="0" err="1" smtClean="0">
                <a:latin typeface="Arial" pitchFamily="34" charset="0"/>
                <a:cs typeface="Arial" pitchFamily="34" charset="0"/>
              </a:rPr>
              <a:t>MMT,Methyl</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cyclopentadienyl</a:t>
            </a:r>
            <a:r>
              <a:rPr lang="en-US" sz="2400" dirty="0" smtClean="0">
                <a:latin typeface="Arial" pitchFamily="34" charset="0"/>
                <a:cs typeface="Arial" pitchFamily="34" charset="0"/>
              </a:rPr>
              <a:t> , </a:t>
            </a:r>
            <a:r>
              <a:rPr lang="en-US" sz="2400" dirty="0" err="1" smtClean="0">
                <a:latin typeface="Arial" pitchFamily="34" charset="0"/>
                <a:cs typeface="Arial" pitchFamily="34" charset="0"/>
              </a:rPr>
              <a:t>Ferrocene</a:t>
            </a:r>
            <a:r>
              <a:rPr lang="en-US" sz="2400" dirty="0" smtClean="0">
                <a:latin typeface="Arial" pitchFamily="34" charset="0"/>
                <a:cs typeface="Arial" pitchFamily="34" charset="0"/>
              </a:rPr>
              <a:t>, Iron </a:t>
            </a:r>
            <a:r>
              <a:rPr lang="en-US" sz="2400" dirty="0" err="1" smtClean="0">
                <a:latin typeface="Arial" pitchFamily="34" charset="0"/>
                <a:cs typeface="Arial" pitchFamily="34" charset="0"/>
              </a:rPr>
              <a:t>carbonyl,Isooctane</a:t>
            </a:r>
            <a:r>
              <a:rPr lang="en-US" sz="2400" dirty="0" smtClean="0">
                <a:latin typeface="Arial" pitchFamily="34" charset="0"/>
                <a:cs typeface="Arial" pitchFamily="34" charset="0"/>
              </a:rPr>
              <a:t> etc.</a:t>
            </a:r>
          </a:p>
          <a:p>
            <a:r>
              <a:rPr lang="en-US" sz="2400" dirty="0">
                <a:latin typeface="Arial" pitchFamily="34" charset="0"/>
                <a:cs typeface="Arial" pitchFamily="34" charset="0"/>
              </a:rPr>
              <a:t> </a:t>
            </a:r>
            <a:r>
              <a:rPr lang="en-US" sz="2400" dirty="0" smtClean="0">
                <a:latin typeface="Arial" pitchFamily="34" charset="0"/>
                <a:cs typeface="Arial" pitchFamily="34" charset="0"/>
              </a:rPr>
              <a:t>   </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6882576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smtClean="0">
                <a:latin typeface="Algerian" pitchFamily="82" charset="0"/>
              </a:rPr>
              <a:t>Gaseous fuel</a:t>
            </a:r>
            <a:endParaRPr lang="en-US" sz="2400" dirty="0">
              <a:latin typeface="Algerian" pitchFamily="82" charset="0"/>
            </a:endParaRPr>
          </a:p>
        </p:txBody>
      </p:sp>
      <p:sp>
        <p:nvSpPr>
          <p:cNvPr id="3" name="Content Placeholder 2"/>
          <p:cNvSpPr>
            <a:spLocks noGrp="1"/>
          </p:cNvSpPr>
          <p:nvPr>
            <p:ph idx="1"/>
          </p:nvPr>
        </p:nvSpPr>
        <p:spPr>
          <a:xfrm>
            <a:off x="381000" y="1143000"/>
            <a:ext cx="8229600" cy="4525963"/>
          </a:xfrm>
        </p:spPr>
        <p:txBody>
          <a:bodyPr>
            <a:normAutofit fontScale="92500" lnSpcReduction="10000"/>
          </a:bodyPr>
          <a:lstStyle/>
          <a:p>
            <a:r>
              <a:rPr lang="en-US" sz="2400" dirty="0" smtClean="0">
                <a:latin typeface="Arial" pitchFamily="34" charset="0"/>
                <a:cs typeface="Arial" pitchFamily="34" charset="0"/>
              </a:rPr>
              <a:t>Name, Composition and uses of some commercial gaseous fuel </a:t>
            </a:r>
          </a:p>
          <a:p>
            <a:r>
              <a:rPr lang="en-US" sz="2400" dirty="0" smtClean="0">
                <a:latin typeface="Arial" pitchFamily="34" charset="0"/>
                <a:cs typeface="Arial" pitchFamily="34" charset="0"/>
              </a:rPr>
              <a:t>1. </a:t>
            </a:r>
            <a:r>
              <a:rPr lang="en-US" sz="2400" u="sng" dirty="0" smtClean="0">
                <a:latin typeface="Arial" pitchFamily="34" charset="0"/>
                <a:cs typeface="Arial" pitchFamily="34" charset="0"/>
              </a:rPr>
              <a:t>Natural gas </a:t>
            </a:r>
          </a:p>
          <a:p>
            <a:r>
              <a:rPr lang="en-US" sz="2400" dirty="0" smtClean="0">
                <a:latin typeface="Arial" pitchFamily="34" charset="0"/>
                <a:cs typeface="Arial" pitchFamily="34" charset="0"/>
              </a:rPr>
              <a:t> Composition  : 85% Methane (CH</a:t>
            </a:r>
            <a:r>
              <a:rPr lang="en-US" sz="2400" baseline="-25000" dirty="0" smtClean="0">
                <a:latin typeface="Arial" pitchFamily="34" charset="0"/>
                <a:cs typeface="Arial" pitchFamily="34" charset="0"/>
              </a:rPr>
              <a:t>4</a:t>
            </a:r>
            <a:r>
              <a:rPr lang="en-US" sz="2400" dirty="0" smtClean="0">
                <a:latin typeface="Arial" pitchFamily="34" charset="0"/>
                <a:cs typeface="Arial" pitchFamily="34" charset="0"/>
              </a:rPr>
              <a:t>) </a:t>
            </a:r>
          </a:p>
          <a:p>
            <a:pPr marL="0" indent="0">
              <a:buNone/>
            </a:pPr>
            <a:r>
              <a:rPr lang="en-US" sz="2400" dirty="0" smtClean="0">
                <a:latin typeface="Arial" pitchFamily="34" charset="0"/>
                <a:cs typeface="Arial" pitchFamily="34" charset="0"/>
              </a:rPr>
              <a:t>                             10% Ethane (C</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H</a:t>
            </a:r>
            <a:r>
              <a:rPr lang="en-US" sz="2400" baseline="-25000" dirty="0" smtClean="0">
                <a:latin typeface="Arial" pitchFamily="34" charset="0"/>
                <a:cs typeface="Arial" pitchFamily="34" charset="0"/>
              </a:rPr>
              <a:t>6</a:t>
            </a:r>
            <a:r>
              <a:rPr lang="en-US" sz="2400" dirty="0" smtClean="0">
                <a:latin typeface="Arial" pitchFamily="34" charset="0"/>
                <a:cs typeface="Arial" pitchFamily="34" charset="0"/>
              </a:rPr>
              <a:t>)</a:t>
            </a:r>
          </a:p>
          <a:p>
            <a:pPr marL="0" indent="0">
              <a:buNone/>
            </a:pPr>
            <a:r>
              <a:rPr lang="en-US" sz="2400" dirty="0">
                <a:latin typeface="Arial" pitchFamily="34" charset="0"/>
                <a:cs typeface="Arial" pitchFamily="34" charset="0"/>
              </a:rPr>
              <a:t> </a:t>
            </a:r>
            <a:r>
              <a:rPr lang="en-US" sz="2400" dirty="0" smtClean="0">
                <a:latin typeface="Arial" pitchFamily="34" charset="0"/>
                <a:cs typeface="Arial" pitchFamily="34" charset="0"/>
              </a:rPr>
              <a:t>                              5% other hydrocarbons</a:t>
            </a:r>
          </a:p>
          <a:p>
            <a:pPr marL="0" indent="0">
              <a:buNone/>
            </a:pPr>
            <a:r>
              <a:rPr lang="en-US" sz="2400" dirty="0">
                <a:latin typeface="Arial" pitchFamily="34" charset="0"/>
                <a:cs typeface="Arial" pitchFamily="34" charset="0"/>
              </a:rPr>
              <a:t> </a:t>
            </a:r>
            <a:r>
              <a:rPr lang="en-US" sz="2400" dirty="0" smtClean="0">
                <a:latin typeface="Arial" pitchFamily="34" charset="0"/>
                <a:cs typeface="Arial" pitchFamily="34" charset="0"/>
              </a:rPr>
              <a:t>   Calorific value : 1200 to 1400 kcal /m</a:t>
            </a:r>
            <a:r>
              <a:rPr lang="en-US" sz="2400" baseline="30000" dirty="0" smtClean="0">
                <a:latin typeface="Arial" pitchFamily="34" charset="0"/>
                <a:cs typeface="Arial" pitchFamily="34" charset="0"/>
              </a:rPr>
              <a:t>3</a:t>
            </a:r>
            <a:r>
              <a:rPr lang="en-US" sz="2400" dirty="0" smtClean="0">
                <a:latin typeface="Arial" pitchFamily="34" charset="0"/>
                <a:cs typeface="Arial" pitchFamily="34" charset="0"/>
              </a:rPr>
              <a:t> </a:t>
            </a:r>
          </a:p>
          <a:p>
            <a:pPr marL="0" indent="0">
              <a:buNone/>
            </a:pPr>
            <a:r>
              <a:rPr lang="en-US" sz="2400" dirty="0">
                <a:latin typeface="Arial" pitchFamily="34" charset="0"/>
                <a:cs typeface="Arial" pitchFamily="34" charset="0"/>
              </a:rPr>
              <a:t> </a:t>
            </a:r>
            <a:r>
              <a:rPr lang="en-US" sz="2400" dirty="0" smtClean="0">
                <a:latin typeface="Arial" pitchFamily="34" charset="0"/>
                <a:cs typeface="Arial" pitchFamily="34" charset="0"/>
              </a:rPr>
              <a:t>   use : Used in industry as well as in domestic    </a:t>
            </a:r>
          </a:p>
          <a:p>
            <a:pPr marL="0" indent="0">
              <a:buNone/>
            </a:pPr>
            <a:r>
              <a:rPr lang="en-US" sz="2400" dirty="0">
                <a:latin typeface="Arial" pitchFamily="34" charset="0"/>
                <a:cs typeface="Arial" pitchFamily="34" charset="0"/>
              </a:rPr>
              <a:t> </a:t>
            </a:r>
            <a:r>
              <a:rPr lang="en-US" sz="2400" dirty="0" smtClean="0">
                <a:latin typeface="Arial" pitchFamily="34" charset="0"/>
                <a:cs typeface="Arial" pitchFamily="34" charset="0"/>
              </a:rPr>
              <a:t>            purposes. Various  by products from Natural gas  </a:t>
            </a:r>
          </a:p>
          <a:p>
            <a:pPr marL="0" indent="0">
              <a:buNone/>
            </a:pPr>
            <a:r>
              <a:rPr lang="en-US" sz="2400" dirty="0">
                <a:latin typeface="Arial" pitchFamily="34" charset="0"/>
                <a:cs typeface="Arial" pitchFamily="34" charset="0"/>
              </a:rPr>
              <a:t> </a:t>
            </a:r>
            <a:r>
              <a:rPr lang="en-US" sz="2400" dirty="0" smtClean="0">
                <a:latin typeface="Arial" pitchFamily="34" charset="0"/>
                <a:cs typeface="Arial" pitchFamily="34" charset="0"/>
              </a:rPr>
              <a:t>            are of great industrial </a:t>
            </a:r>
            <a:r>
              <a:rPr lang="en-US" sz="2400" dirty="0" err="1" smtClean="0">
                <a:latin typeface="Arial" pitchFamily="34" charset="0"/>
                <a:cs typeface="Arial" pitchFamily="34" charset="0"/>
              </a:rPr>
              <a:t>importance.These</a:t>
            </a:r>
            <a:r>
              <a:rPr lang="en-US" sz="2400" dirty="0" smtClean="0">
                <a:latin typeface="Arial" pitchFamily="34" charset="0"/>
                <a:cs typeface="Arial" pitchFamily="34" charset="0"/>
              </a:rPr>
              <a:t> are methane,  </a:t>
            </a:r>
          </a:p>
          <a:p>
            <a:pPr marL="0" indent="0">
              <a:buNone/>
            </a:pPr>
            <a:r>
              <a:rPr lang="en-US" sz="2400" dirty="0">
                <a:latin typeface="Arial" pitchFamily="34" charset="0"/>
                <a:cs typeface="Arial" pitchFamily="34" charset="0"/>
              </a:rPr>
              <a:t> </a:t>
            </a:r>
            <a:r>
              <a:rPr lang="en-US" sz="2400" dirty="0" smtClean="0">
                <a:latin typeface="Arial" pitchFamily="34" charset="0"/>
                <a:cs typeface="Arial" pitchFamily="34" charset="0"/>
              </a:rPr>
              <a:t>            ethane, propane, butane, natural gasoline and LPG etc.  </a:t>
            </a:r>
          </a:p>
          <a:p>
            <a:pPr marL="0" indent="0">
              <a:buNone/>
            </a:pPr>
            <a:r>
              <a:rPr lang="en-US" sz="2400" dirty="0">
                <a:latin typeface="Arial" pitchFamily="34" charset="0"/>
                <a:cs typeface="Arial" pitchFamily="34" charset="0"/>
              </a:rPr>
              <a:t> </a:t>
            </a:r>
            <a:r>
              <a:rPr lang="en-US" sz="2400" dirty="0" smtClean="0">
                <a:latin typeface="Arial" pitchFamily="34" charset="0"/>
                <a:cs typeface="Arial" pitchFamily="34" charset="0"/>
              </a:rPr>
              <a:t> </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1258726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19200" y="1143000"/>
            <a:ext cx="6705600" cy="4154984"/>
          </a:xfrm>
          <a:prstGeom prst="rect">
            <a:avLst/>
          </a:prstGeom>
          <a:noFill/>
        </p:spPr>
        <p:txBody>
          <a:bodyPr wrap="square" rtlCol="0">
            <a:spAutoFit/>
          </a:bodyPr>
          <a:lstStyle/>
          <a:p>
            <a:r>
              <a:rPr lang="en-US" sz="2400" u="sng" dirty="0" smtClean="0">
                <a:latin typeface="Arial" pitchFamily="34" charset="0"/>
                <a:cs typeface="Arial" pitchFamily="34" charset="0"/>
              </a:rPr>
              <a:t>2.Producer gas</a:t>
            </a:r>
            <a:r>
              <a:rPr lang="en-US" sz="2400" dirty="0" smtClean="0">
                <a:latin typeface="Arial" pitchFamily="34" charset="0"/>
                <a:cs typeface="Arial" pitchFamily="34" charset="0"/>
              </a:rPr>
              <a:t>  </a:t>
            </a:r>
          </a:p>
          <a:p>
            <a:r>
              <a:rPr lang="en-US" sz="2400" dirty="0">
                <a:latin typeface="Arial" pitchFamily="34" charset="0"/>
                <a:cs typeface="Arial" pitchFamily="34" charset="0"/>
              </a:rPr>
              <a:t> </a:t>
            </a:r>
            <a:r>
              <a:rPr lang="en-US" sz="2400" dirty="0" smtClean="0">
                <a:latin typeface="Arial" pitchFamily="34" charset="0"/>
                <a:cs typeface="Arial" pitchFamily="34" charset="0"/>
              </a:rPr>
              <a:t>Composition :  30% CO</a:t>
            </a:r>
          </a:p>
          <a:p>
            <a:r>
              <a:rPr lang="en-US" sz="2400" dirty="0">
                <a:latin typeface="Arial" pitchFamily="34" charset="0"/>
                <a:cs typeface="Arial" pitchFamily="34" charset="0"/>
              </a:rPr>
              <a:t> </a:t>
            </a:r>
            <a:r>
              <a:rPr lang="en-US" sz="2400" dirty="0" smtClean="0">
                <a:latin typeface="Arial" pitchFamily="34" charset="0"/>
                <a:cs typeface="Arial" pitchFamily="34" charset="0"/>
              </a:rPr>
              <a:t>                        52% N</a:t>
            </a:r>
            <a:r>
              <a:rPr lang="en-US" sz="2400" baseline="-25000" dirty="0" smtClean="0">
                <a:latin typeface="Arial" pitchFamily="34" charset="0"/>
                <a:cs typeface="Arial" pitchFamily="34" charset="0"/>
              </a:rPr>
              <a:t>2</a:t>
            </a:r>
            <a:endParaRPr lang="en-US" sz="2400" dirty="0" smtClean="0">
              <a:latin typeface="Arial" pitchFamily="34" charset="0"/>
              <a:cs typeface="Arial" pitchFamily="34" charset="0"/>
            </a:endParaRPr>
          </a:p>
          <a:p>
            <a:r>
              <a:rPr lang="en-US" sz="2400" dirty="0">
                <a:latin typeface="Arial" pitchFamily="34" charset="0"/>
                <a:cs typeface="Arial" pitchFamily="34" charset="0"/>
              </a:rPr>
              <a:t> </a:t>
            </a:r>
            <a:r>
              <a:rPr lang="en-US" sz="2400" dirty="0" smtClean="0">
                <a:latin typeface="Arial" pitchFamily="34" charset="0"/>
                <a:cs typeface="Arial" pitchFamily="34" charset="0"/>
              </a:rPr>
              <a:t>                        13% H</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 </a:t>
            </a:r>
          </a:p>
          <a:p>
            <a:r>
              <a:rPr lang="en-US" sz="2400" dirty="0">
                <a:latin typeface="Arial" pitchFamily="34" charset="0"/>
                <a:cs typeface="Arial" pitchFamily="34" charset="0"/>
              </a:rPr>
              <a:t> </a:t>
            </a:r>
            <a:r>
              <a:rPr lang="en-US" sz="2400" dirty="0" smtClean="0">
                <a:latin typeface="Arial" pitchFamily="34" charset="0"/>
                <a:cs typeface="Arial" pitchFamily="34" charset="0"/>
              </a:rPr>
              <a:t>                          3% CH</a:t>
            </a:r>
            <a:r>
              <a:rPr lang="en-US" sz="2400" baseline="-25000" dirty="0" smtClean="0">
                <a:latin typeface="Arial" pitchFamily="34" charset="0"/>
                <a:cs typeface="Arial" pitchFamily="34" charset="0"/>
              </a:rPr>
              <a:t>4</a:t>
            </a:r>
            <a:r>
              <a:rPr lang="en-US" sz="2400" dirty="0" smtClean="0">
                <a:latin typeface="Arial" pitchFamily="34" charset="0"/>
                <a:cs typeface="Arial" pitchFamily="34" charset="0"/>
              </a:rPr>
              <a:t> </a:t>
            </a:r>
          </a:p>
          <a:p>
            <a:r>
              <a:rPr lang="en-US" sz="2400" dirty="0">
                <a:latin typeface="Arial" pitchFamily="34" charset="0"/>
                <a:cs typeface="Arial" pitchFamily="34" charset="0"/>
              </a:rPr>
              <a:t> </a:t>
            </a:r>
            <a:r>
              <a:rPr lang="en-US" sz="2400" dirty="0" smtClean="0">
                <a:latin typeface="Arial" pitchFamily="34" charset="0"/>
                <a:cs typeface="Arial" pitchFamily="34" charset="0"/>
              </a:rPr>
              <a:t>                          2% CO</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 </a:t>
            </a:r>
          </a:p>
          <a:p>
            <a:r>
              <a:rPr lang="en-US" sz="2400" dirty="0" smtClean="0">
                <a:latin typeface="Arial" pitchFamily="34" charset="0"/>
                <a:cs typeface="Arial" pitchFamily="34" charset="0"/>
              </a:rPr>
              <a:t>Calorific value: 1000 to 1300 kcal</a:t>
            </a:r>
          </a:p>
          <a:p>
            <a:r>
              <a:rPr lang="en-US" sz="2400" dirty="0">
                <a:latin typeface="Arial" pitchFamily="34" charset="0"/>
                <a:cs typeface="Arial" pitchFamily="34" charset="0"/>
              </a:rPr>
              <a:t> </a:t>
            </a:r>
            <a:r>
              <a:rPr lang="en-US" sz="2400" dirty="0" smtClean="0">
                <a:latin typeface="Arial" pitchFamily="34" charset="0"/>
                <a:cs typeface="Arial" pitchFamily="34" charset="0"/>
              </a:rPr>
              <a:t>Use : It is the cheapest fuel gas in terms of heat per unit. It is largely used in various furnaces and for running gas engines.</a:t>
            </a:r>
          </a:p>
          <a:p>
            <a:endParaRPr lang="en-US" sz="2400" u="sng" dirty="0">
              <a:latin typeface="Arial" pitchFamily="34" charset="0"/>
              <a:cs typeface="Arial" pitchFamily="34" charset="0"/>
            </a:endParaRPr>
          </a:p>
        </p:txBody>
      </p:sp>
    </p:spTree>
    <p:extLst>
      <p:ext uri="{BB962C8B-B14F-4D97-AF65-F5344CB8AC3E}">
        <p14:creationId xmlns:p14="http://schemas.microsoft.com/office/powerpoint/2010/main" val="237945267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47800" y="1219200"/>
            <a:ext cx="6248400" cy="3416320"/>
          </a:xfrm>
          <a:prstGeom prst="rect">
            <a:avLst/>
          </a:prstGeom>
          <a:noFill/>
        </p:spPr>
        <p:txBody>
          <a:bodyPr wrap="square" rtlCol="0">
            <a:spAutoFit/>
          </a:bodyPr>
          <a:lstStyle/>
          <a:p>
            <a:r>
              <a:rPr lang="en-US" sz="2400" dirty="0" smtClean="0">
                <a:latin typeface="Arial" pitchFamily="34" charset="0"/>
                <a:cs typeface="Arial" pitchFamily="34" charset="0"/>
              </a:rPr>
              <a:t>3</a:t>
            </a:r>
            <a:r>
              <a:rPr lang="en-US" sz="2400" u="sng" dirty="0" smtClean="0">
                <a:latin typeface="Arial" pitchFamily="34" charset="0"/>
                <a:cs typeface="Arial" pitchFamily="34" charset="0"/>
              </a:rPr>
              <a:t>. Water gas </a:t>
            </a:r>
            <a:r>
              <a:rPr lang="en-US" sz="2400" dirty="0" smtClean="0">
                <a:latin typeface="Arial" pitchFamily="34" charset="0"/>
                <a:cs typeface="Arial" pitchFamily="34" charset="0"/>
              </a:rPr>
              <a:t>: </a:t>
            </a:r>
          </a:p>
          <a:p>
            <a:r>
              <a:rPr lang="en-US" sz="2400" dirty="0">
                <a:latin typeface="Arial" pitchFamily="34" charset="0"/>
                <a:cs typeface="Arial" pitchFamily="34" charset="0"/>
              </a:rPr>
              <a:t> </a:t>
            </a:r>
            <a:r>
              <a:rPr lang="en-US" sz="2400" dirty="0" smtClean="0">
                <a:latin typeface="Arial" pitchFamily="34" charset="0"/>
                <a:cs typeface="Arial" pitchFamily="34" charset="0"/>
              </a:rPr>
              <a:t> Composition : 51 % H</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 </a:t>
            </a:r>
          </a:p>
          <a:p>
            <a:r>
              <a:rPr lang="en-US" sz="2400" dirty="0">
                <a:latin typeface="Arial" pitchFamily="34" charset="0"/>
                <a:cs typeface="Arial" pitchFamily="34" charset="0"/>
              </a:rPr>
              <a:t> </a:t>
            </a:r>
            <a:r>
              <a:rPr lang="en-US" sz="2400" dirty="0" smtClean="0">
                <a:latin typeface="Arial" pitchFamily="34" charset="0"/>
                <a:cs typeface="Arial" pitchFamily="34" charset="0"/>
              </a:rPr>
              <a:t>                        41% CO</a:t>
            </a:r>
          </a:p>
          <a:p>
            <a:r>
              <a:rPr lang="en-US" sz="2400" dirty="0">
                <a:latin typeface="Arial" pitchFamily="34" charset="0"/>
                <a:cs typeface="Arial" pitchFamily="34" charset="0"/>
              </a:rPr>
              <a:t> </a:t>
            </a:r>
            <a:r>
              <a:rPr lang="en-US" sz="2400" dirty="0" smtClean="0">
                <a:latin typeface="Arial" pitchFamily="34" charset="0"/>
                <a:cs typeface="Arial" pitchFamily="34" charset="0"/>
              </a:rPr>
              <a:t>                          4% N</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 </a:t>
            </a:r>
          </a:p>
          <a:p>
            <a:r>
              <a:rPr lang="en-US" sz="2400" dirty="0">
                <a:latin typeface="Arial" pitchFamily="34" charset="0"/>
                <a:cs typeface="Arial" pitchFamily="34" charset="0"/>
              </a:rPr>
              <a:t> </a:t>
            </a:r>
            <a:r>
              <a:rPr lang="en-US" sz="2400" dirty="0" smtClean="0">
                <a:latin typeface="Arial" pitchFamily="34" charset="0"/>
                <a:cs typeface="Arial" pitchFamily="34" charset="0"/>
              </a:rPr>
              <a:t>                          4% CO</a:t>
            </a:r>
            <a:r>
              <a:rPr lang="en-US" sz="2400" baseline="-25000" dirty="0" smtClean="0">
                <a:latin typeface="Arial" pitchFamily="34" charset="0"/>
                <a:cs typeface="Arial" pitchFamily="34" charset="0"/>
              </a:rPr>
              <a:t>2</a:t>
            </a:r>
            <a:endParaRPr lang="en-US" sz="2400" dirty="0" smtClean="0">
              <a:latin typeface="Arial" pitchFamily="34" charset="0"/>
              <a:cs typeface="Arial" pitchFamily="34" charset="0"/>
            </a:endParaRPr>
          </a:p>
          <a:p>
            <a:r>
              <a:rPr lang="en-US" sz="2400" dirty="0" smtClean="0">
                <a:latin typeface="Arial" pitchFamily="34" charset="0"/>
                <a:cs typeface="Arial" pitchFamily="34" charset="0"/>
              </a:rPr>
              <a:t>Calorific value :  2800 kcal/m</a:t>
            </a:r>
            <a:r>
              <a:rPr lang="en-US" sz="2400" baseline="30000" dirty="0" smtClean="0">
                <a:latin typeface="Arial" pitchFamily="34" charset="0"/>
                <a:cs typeface="Arial" pitchFamily="34" charset="0"/>
              </a:rPr>
              <a:t>3</a:t>
            </a:r>
            <a:r>
              <a:rPr lang="en-US" sz="2400" dirty="0" smtClean="0">
                <a:latin typeface="Arial" pitchFamily="34" charset="0"/>
                <a:cs typeface="Arial" pitchFamily="34" charset="0"/>
              </a:rPr>
              <a:t> </a:t>
            </a:r>
          </a:p>
          <a:p>
            <a:r>
              <a:rPr lang="en-US" sz="2400" dirty="0" smtClean="0">
                <a:latin typeface="Arial" pitchFamily="34" charset="0"/>
                <a:cs typeface="Arial" pitchFamily="34" charset="0"/>
              </a:rPr>
              <a:t>Use : Water gas mixed with hydrocarbon gases is called </a:t>
            </a:r>
            <a:r>
              <a:rPr lang="en-US" sz="2400" dirty="0" err="1" smtClean="0">
                <a:latin typeface="Arial" pitchFamily="34" charset="0"/>
                <a:cs typeface="Arial" pitchFamily="34" charset="0"/>
              </a:rPr>
              <a:t>carburatted</a:t>
            </a:r>
            <a:r>
              <a:rPr lang="en-US" sz="2400" dirty="0" smtClean="0">
                <a:latin typeface="Arial" pitchFamily="34" charset="0"/>
                <a:cs typeface="Arial" pitchFamily="34" charset="0"/>
              </a:rPr>
              <a:t> or enriched gas, which is used as fuel and as an illuminant.</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20837457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71600" y="990600"/>
            <a:ext cx="6781800" cy="3416320"/>
          </a:xfrm>
          <a:prstGeom prst="rect">
            <a:avLst/>
          </a:prstGeom>
          <a:noFill/>
        </p:spPr>
        <p:txBody>
          <a:bodyPr wrap="square" rtlCol="0">
            <a:spAutoFit/>
          </a:bodyPr>
          <a:lstStyle/>
          <a:p>
            <a:r>
              <a:rPr lang="en-US" sz="2400" dirty="0" smtClean="0">
                <a:latin typeface="Arial" pitchFamily="34" charset="0"/>
                <a:cs typeface="Arial" pitchFamily="34" charset="0"/>
              </a:rPr>
              <a:t>4. </a:t>
            </a:r>
            <a:r>
              <a:rPr lang="en-US" sz="2400" u="sng" dirty="0" smtClean="0">
                <a:latin typeface="Arial" pitchFamily="34" charset="0"/>
                <a:cs typeface="Arial" pitchFamily="34" charset="0"/>
              </a:rPr>
              <a:t>Coal gas </a:t>
            </a:r>
            <a:r>
              <a:rPr lang="en-US" sz="2400" dirty="0" smtClean="0">
                <a:latin typeface="Arial" pitchFamily="34" charset="0"/>
                <a:cs typeface="Arial" pitchFamily="34" charset="0"/>
              </a:rPr>
              <a:t>: </a:t>
            </a:r>
          </a:p>
          <a:p>
            <a:r>
              <a:rPr lang="en-US" sz="2400" dirty="0">
                <a:latin typeface="Arial" pitchFamily="34" charset="0"/>
                <a:cs typeface="Arial" pitchFamily="34" charset="0"/>
              </a:rPr>
              <a:t> </a:t>
            </a:r>
            <a:r>
              <a:rPr lang="en-US" sz="2400" dirty="0" smtClean="0">
                <a:latin typeface="Arial" pitchFamily="34" charset="0"/>
                <a:cs typeface="Arial" pitchFamily="34" charset="0"/>
              </a:rPr>
              <a:t>   Composition :  45% H</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 </a:t>
            </a:r>
          </a:p>
          <a:p>
            <a:r>
              <a:rPr lang="en-US" sz="2400" dirty="0">
                <a:latin typeface="Arial" pitchFamily="34" charset="0"/>
                <a:cs typeface="Arial" pitchFamily="34" charset="0"/>
              </a:rPr>
              <a:t> </a:t>
            </a:r>
            <a:r>
              <a:rPr lang="en-US" sz="2400" dirty="0" smtClean="0">
                <a:latin typeface="Arial" pitchFamily="34" charset="0"/>
                <a:cs typeface="Arial" pitchFamily="34" charset="0"/>
              </a:rPr>
              <a:t>                           35% CH</a:t>
            </a:r>
            <a:r>
              <a:rPr lang="en-US" sz="2400" baseline="-25000" dirty="0" smtClean="0">
                <a:latin typeface="Arial" pitchFamily="34" charset="0"/>
                <a:cs typeface="Arial" pitchFamily="34" charset="0"/>
              </a:rPr>
              <a:t>4 </a:t>
            </a:r>
            <a:endParaRPr lang="en-US" sz="2400" dirty="0" smtClean="0">
              <a:latin typeface="Arial" pitchFamily="34" charset="0"/>
              <a:cs typeface="Arial" pitchFamily="34" charset="0"/>
            </a:endParaRPr>
          </a:p>
          <a:p>
            <a:r>
              <a:rPr lang="en-US" sz="2400" dirty="0">
                <a:latin typeface="Arial" pitchFamily="34" charset="0"/>
                <a:cs typeface="Arial" pitchFamily="34" charset="0"/>
              </a:rPr>
              <a:t> </a:t>
            </a:r>
            <a:r>
              <a:rPr lang="en-US" sz="2400" dirty="0" smtClean="0">
                <a:latin typeface="Arial" pitchFamily="34" charset="0"/>
                <a:cs typeface="Arial" pitchFamily="34" charset="0"/>
              </a:rPr>
              <a:t>                             8 %CO</a:t>
            </a:r>
          </a:p>
          <a:p>
            <a:r>
              <a:rPr lang="en-US" sz="2400" dirty="0">
                <a:latin typeface="Arial" pitchFamily="34" charset="0"/>
                <a:cs typeface="Arial" pitchFamily="34" charset="0"/>
              </a:rPr>
              <a:t> </a:t>
            </a:r>
            <a:r>
              <a:rPr lang="en-US" sz="2400" dirty="0" smtClean="0">
                <a:latin typeface="Arial" pitchFamily="34" charset="0"/>
                <a:cs typeface="Arial" pitchFamily="34" charset="0"/>
              </a:rPr>
              <a:t>                             6% N</a:t>
            </a:r>
            <a:r>
              <a:rPr lang="en-US" sz="2400" baseline="-25000" dirty="0" smtClean="0">
                <a:latin typeface="Arial" pitchFamily="34" charset="0"/>
                <a:cs typeface="Arial" pitchFamily="34" charset="0"/>
              </a:rPr>
              <a:t>2</a:t>
            </a:r>
          </a:p>
          <a:p>
            <a:r>
              <a:rPr lang="en-US" sz="2400" baseline="-25000" dirty="0">
                <a:latin typeface="Arial" pitchFamily="34" charset="0"/>
                <a:cs typeface="Arial" pitchFamily="34" charset="0"/>
              </a:rPr>
              <a:t> </a:t>
            </a:r>
            <a:r>
              <a:rPr lang="en-US" sz="2400" dirty="0" smtClean="0">
                <a:latin typeface="Arial" pitchFamily="34" charset="0"/>
                <a:cs typeface="Arial" pitchFamily="34" charset="0"/>
              </a:rPr>
              <a:t>                             2% CO</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 </a:t>
            </a:r>
          </a:p>
          <a:p>
            <a:r>
              <a:rPr lang="en-US" sz="2400" dirty="0">
                <a:latin typeface="Arial" pitchFamily="34" charset="0"/>
                <a:cs typeface="Arial" pitchFamily="34" charset="0"/>
              </a:rPr>
              <a:t> </a:t>
            </a:r>
            <a:r>
              <a:rPr lang="en-US" sz="2400" dirty="0" smtClean="0">
                <a:latin typeface="Arial" pitchFamily="34" charset="0"/>
                <a:cs typeface="Arial" pitchFamily="34" charset="0"/>
              </a:rPr>
              <a:t>                             4% other </a:t>
            </a:r>
            <a:r>
              <a:rPr lang="en-US" sz="2400" dirty="0" err="1" smtClean="0">
                <a:latin typeface="Arial" pitchFamily="34" charset="0"/>
                <a:cs typeface="Arial" pitchFamily="34" charset="0"/>
              </a:rPr>
              <a:t>hydrcarbons</a:t>
            </a:r>
            <a:endParaRPr lang="en-US" sz="2400" dirty="0" smtClean="0">
              <a:latin typeface="Arial" pitchFamily="34" charset="0"/>
              <a:cs typeface="Arial" pitchFamily="34" charset="0"/>
            </a:endParaRPr>
          </a:p>
          <a:p>
            <a:r>
              <a:rPr lang="en-US" sz="2400" dirty="0" smtClean="0">
                <a:latin typeface="Arial" pitchFamily="34" charset="0"/>
                <a:cs typeface="Arial" pitchFamily="34" charset="0"/>
              </a:rPr>
              <a:t>Calorific value : 4800 kcal/m</a:t>
            </a:r>
            <a:r>
              <a:rPr lang="en-US" sz="2400" baseline="30000" dirty="0" smtClean="0">
                <a:latin typeface="Arial" pitchFamily="34" charset="0"/>
                <a:cs typeface="Arial" pitchFamily="34" charset="0"/>
              </a:rPr>
              <a:t>3</a:t>
            </a:r>
          </a:p>
          <a:p>
            <a:r>
              <a:rPr lang="en-US" sz="2400" dirty="0" smtClean="0">
                <a:latin typeface="Arial" pitchFamily="34" charset="0"/>
                <a:cs typeface="Arial" pitchFamily="34" charset="0"/>
              </a:rPr>
              <a:t>Use : Used as fuel and as an illuminant . </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355927953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smtClean="0">
                <a:latin typeface="Algerian" pitchFamily="82" charset="0"/>
              </a:rPr>
              <a:t>Manufacture of Producer  gas</a:t>
            </a:r>
            <a:endParaRPr lang="en-US" sz="2400" dirty="0">
              <a:latin typeface="Algerian" pitchFamily="82" charset="0"/>
            </a:endParaRPr>
          </a:p>
        </p:txBody>
      </p:sp>
      <p:sp>
        <p:nvSpPr>
          <p:cNvPr id="3" name="Content Placeholder 2"/>
          <p:cNvSpPr>
            <a:spLocks noGrp="1"/>
          </p:cNvSpPr>
          <p:nvPr>
            <p:ph idx="1"/>
          </p:nvPr>
        </p:nvSpPr>
        <p:spPr/>
        <p:txBody>
          <a:bodyPr>
            <a:normAutofit fontScale="92500"/>
          </a:bodyPr>
          <a:lstStyle/>
          <a:p>
            <a:r>
              <a:rPr lang="en-US" sz="2400" dirty="0" smtClean="0">
                <a:latin typeface="Arial" pitchFamily="34" charset="0"/>
                <a:cs typeface="Arial" pitchFamily="34" charset="0"/>
              </a:rPr>
              <a:t>  It is formed by blowing controlled amount of air through a deep bed of red hot coke or coal. Instead of passing only a blast of air a mixture of air and steam is generally preferred.</a:t>
            </a:r>
          </a:p>
          <a:p>
            <a:r>
              <a:rPr lang="en-US" sz="2400" dirty="0">
                <a:latin typeface="Arial" pitchFamily="34" charset="0"/>
                <a:cs typeface="Arial" pitchFamily="34" charset="0"/>
              </a:rPr>
              <a:t> </a:t>
            </a:r>
            <a:r>
              <a:rPr lang="en-US" sz="2400" dirty="0" smtClean="0">
                <a:latin typeface="Arial" pitchFamily="34" charset="0"/>
                <a:cs typeface="Arial" pitchFamily="34" charset="0"/>
              </a:rPr>
              <a:t>   The apparatus in which the gas is made called producer. It consists of a large air tight cylindrical furnace made of sheet-iron lined with fire bricks. It is provided with an inlet at the bottom through which a mixture of air and steam can be blown and an outlet for the escape of producer gas at the top. From the top ,there is a device of adding fresh coke and at the bottom there is an arrangement of removing the ash. The producer is filled with coke and mixture of air and steam is passed from the bottom.   </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402060553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44706" y="0"/>
            <a:ext cx="6454588" cy="6858000"/>
          </a:xfrm>
          <a:prstGeom prst="rect">
            <a:avLst/>
          </a:prstGeom>
        </p:spPr>
      </p:pic>
    </p:spTree>
    <p:extLst>
      <p:ext uri="{BB962C8B-B14F-4D97-AF65-F5344CB8AC3E}">
        <p14:creationId xmlns:p14="http://schemas.microsoft.com/office/powerpoint/2010/main" val="233617058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90600" y="1828800"/>
            <a:ext cx="7467600" cy="4154984"/>
          </a:xfrm>
          <a:prstGeom prst="rect">
            <a:avLst/>
          </a:prstGeom>
          <a:noFill/>
        </p:spPr>
        <p:txBody>
          <a:bodyPr wrap="square" rtlCol="0">
            <a:spAutoFit/>
          </a:bodyPr>
          <a:lstStyle/>
          <a:p>
            <a:r>
              <a:rPr lang="en-US" sz="2400" dirty="0" smtClean="0">
                <a:latin typeface="Arial" pitchFamily="34" charset="0"/>
                <a:cs typeface="Arial" pitchFamily="34" charset="0"/>
              </a:rPr>
              <a:t>O</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 in air reacts with hot carbon and produces CO</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a:t>
            </a:r>
          </a:p>
          <a:p>
            <a:r>
              <a:rPr lang="en-US" sz="2400" dirty="0">
                <a:latin typeface="Arial" pitchFamily="34" charset="0"/>
                <a:cs typeface="Arial" pitchFamily="34" charset="0"/>
              </a:rPr>
              <a:t> </a:t>
            </a:r>
            <a:r>
              <a:rPr lang="en-US" sz="2400" dirty="0" smtClean="0">
                <a:latin typeface="Arial" pitchFamily="34" charset="0"/>
                <a:cs typeface="Arial" pitchFamily="34" charset="0"/>
              </a:rPr>
              <a:t> C + O         CO</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 + 97 kcal</a:t>
            </a:r>
          </a:p>
          <a:p>
            <a:r>
              <a:rPr lang="en-US" sz="2400" dirty="0">
                <a:latin typeface="Arial" pitchFamily="34" charset="0"/>
                <a:cs typeface="Arial" pitchFamily="34" charset="0"/>
              </a:rPr>
              <a:t> </a:t>
            </a:r>
            <a:r>
              <a:rPr lang="en-US" sz="2400" dirty="0" smtClean="0">
                <a:latin typeface="Arial" pitchFamily="34" charset="0"/>
                <a:cs typeface="Arial" pitchFamily="34" charset="0"/>
              </a:rPr>
              <a:t> When CO</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 moves up through the upper layers of hot coke , CO</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 is reduced to CO , by red hot coke .</a:t>
            </a:r>
          </a:p>
          <a:p>
            <a:r>
              <a:rPr lang="en-US" sz="2400" dirty="0">
                <a:latin typeface="Arial" pitchFamily="34" charset="0"/>
                <a:cs typeface="Arial" pitchFamily="34" charset="0"/>
              </a:rPr>
              <a:t> </a:t>
            </a:r>
            <a:r>
              <a:rPr lang="en-US" sz="2400" dirty="0" smtClean="0">
                <a:latin typeface="Arial" pitchFamily="34" charset="0"/>
                <a:cs typeface="Arial" pitchFamily="34" charset="0"/>
              </a:rPr>
              <a:t>CO</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 + C           CO + 39kcal</a:t>
            </a:r>
          </a:p>
          <a:p>
            <a:r>
              <a:rPr lang="en-US" sz="2400" dirty="0">
                <a:latin typeface="Arial" pitchFamily="34" charset="0"/>
                <a:cs typeface="Arial" pitchFamily="34" charset="0"/>
              </a:rPr>
              <a:t> </a:t>
            </a:r>
            <a:r>
              <a:rPr lang="en-US" sz="2400" dirty="0" smtClean="0">
                <a:latin typeface="Arial" pitchFamily="34" charset="0"/>
                <a:cs typeface="Arial" pitchFamily="34" charset="0"/>
              </a:rPr>
              <a:t>  Here steam also reacts with hot coke producing CO and H</a:t>
            </a:r>
            <a:r>
              <a:rPr lang="en-US" sz="2400" baseline="-25000" dirty="0" smtClean="0">
                <a:latin typeface="Arial" pitchFamily="34" charset="0"/>
                <a:cs typeface="Arial" pitchFamily="34" charset="0"/>
              </a:rPr>
              <a:t>2 .</a:t>
            </a:r>
          </a:p>
          <a:p>
            <a:r>
              <a:rPr lang="en-US" sz="2400" baseline="-25000" dirty="0">
                <a:latin typeface="Arial" pitchFamily="34" charset="0"/>
                <a:cs typeface="Arial" pitchFamily="34" charset="0"/>
              </a:rPr>
              <a:t> </a:t>
            </a:r>
            <a:r>
              <a:rPr lang="en-US" sz="2400" dirty="0">
                <a:latin typeface="Arial" pitchFamily="34" charset="0"/>
                <a:cs typeface="Arial" pitchFamily="34" charset="0"/>
              </a:rPr>
              <a:t> </a:t>
            </a:r>
            <a:r>
              <a:rPr lang="en-US" sz="2400" dirty="0" smtClean="0">
                <a:latin typeface="Arial" pitchFamily="34" charset="0"/>
                <a:cs typeface="Arial" pitchFamily="34" charset="0"/>
              </a:rPr>
              <a:t>C + H</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O         CO + H</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 -  29 kcal</a:t>
            </a:r>
          </a:p>
          <a:p>
            <a:r>
              <a:rPr lang="en-US" sz="2400" dirty="0">
                <a:latin typeface="Arial" pitchFamily="34" charset="0"/>
                <a:cs typeface="Arial" pitchFamily="34" charset="0"/>
              </a:rPr>
              <a:t> </a:t>
            </a:r>
            <a:r>
              <a:rPr lang="en-US" sz="2400" dirty="0" smtClean="0">
                <a:latin typeface="Arial" pitchFamily="34" charset="0"/>
                <a:cs typeface="Arial" pitchFamily="34" charset="0"/>
              </a:rPr>
              <a:t>  The gas thus escaping out through the outlet, consist of mixture of CO, H</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,CO</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 and large amount of N</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 (from air).</a:t>
            </a:r>
            <a:endParaRPr lang="en-US" sz="2400" dirty="0">
              <a:latin typeface="Arial" pitchFamily="34" charset="0"/>
              <a:cs typeface="Arial" pitchFamily="34" charset="0"/>
            </a:endParaRPr>
          </a:p>
        </p:txBody>
      </p:sp>
      <p:cxnSp>
        <p:nvCxnSpPr>
          <p:cNvPr id="4" name="Straight Arrow Connector 3"/>
          <p:cNvCxnSpPr/>
          <p:nvPr/>
        </p:nvCxnSpPr>
        <p:spPr>
          <a:xfrm>
            <a:off x="2209800" y="2438400"/>
            <a:ext cx="4572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a:off x="2438400" y="3505200"/>
            <a:ext cx="6096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2438400" y="4648200"/>
            <a:ext cx="6096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9607301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smtClean="0">
                <a:latin typeface="Algerian" pitchFamily="82" charset="0"/>
              </a:rPr>
              <a:t>Manufacture of water gas</a:t>
            </a:r>
            <a:endParaRPr lang="en-US" sz="2400" dirty="0">
              <a:latin typeface="Algerian" pitchFamily="82" charset="0"/>
            </a:endParaRPr>
          </a:p>
        </p:txBody>
      </p:sp>
      <p:sp>
        <p:nvSpPr>
          <p:cNvPr id="3" name="Content Placeholder 2"/>
          <p:cNvSpPr>
            <a:spLocks noGrp="1"/>
          </p:cNvSpPr>
          <p:nvPr>
            <p:ph idx="1"/>
          </p:nvPr>
        </p:nvSpPr>
        <p:spPr/>
        <p:txBody>
          <a:bodyPr>
            <a:normAutofit/>
          </a:bodyPr>
          <a:lstStyle/>
          <a:p>
            <a:r>
              <a:rPr lang="en-US" sz="2400" dirty="0" smtClean="0">
                <a:latin typeface="Arial" pitchFamily="34" charset="0"/>
                <a:cs typeface="Arial" pitchFamily="34" charset="0"/>
              </a:rPr>
              <a:t>This gas is prepared by passing a blast of steam through a deep bed of red hot coke in a chamber , called producer. Here steam react with coke to produce CO and H</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 </a:t>
            </a:r>
          </a:p>
          <a:p>
            <a:r>
              <a:rPr lang="en-US" sz="2400" dirty="0">
                <a:latin typeface="Arial" pitchFamily="34" charset="0"/>
                <a:cs typeface="Arial" pitchFamily="34" charset="0"/>
              </a:rPr>
              <a:t> </a:t>
            </a:r>
            <a:r>
              <a:rPr lang="en-US" sz="2400" dirty="0" smtClean="0">
                <a:latin typeface="Arial" pitchFamily="34" charset="0"/>
                <a:cs typeface="Arial" pitchFamily="34" charset="0"/>
              </a:rPr>
              <a:t>        C + H</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O        CO +  H</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  - 29 Kcal.</a:t>
            </a:r>
          </a:p>
          <a:p>
            <a:r>
              <a:rPr lang="en-US" sz="2400" dirty="0">
                <a:latin typeface="Arial" pitchFamily="34" charset="0"/>
                <a:cs typeface="Arial" pitchFamily="34" charset="0"/>
              </a:rPr>
              <a:t> </a:t>
            </a:r>
            <a:r>
              <a:rPr lang="en-US" sz="2400" dirty="0" smtClean="0">
                <a:latin typeface="Arial" pitchFamily="34" charset="0"/>
                <a:cs typeface="Arial" pitchFamily="34" charset="0"/>
              </a:rPr>
              <a:t>   This reaction takes place at 1000</a:t>
            </a:r>
            <a:r>
              <a:rPr lang="en-US" sz="2400" baseline="30000" dirty="0" smtClean="0">
                <a:latin typeface="Arial" pitchFamily="34" charset="0"/>
                <a:cs typeface="Arial" pitchFamily="34" charset="0"/>
              </a:rPr>
              <a:t>0</a:t>
            </a:r>
            <a:r>
              <a:rPr lang="en-US" sz="2400" dirty="0" smtClean="0">
                <a:latin typeface="Arial" pitchFamily="34" charset="0"/>
                <a:cs typeface="Arial" pitchFamily="34" charset="0"/>
              </a:rPr>
              <a:t>c and it is endothermic . Thus heat is absorbed and </a:t>
            </a:r>
            <a:r>
              <a:rPr lang="en-US" sz="2400" dirty="0" err="1" smtClean="0">
                <a:latin typeface="Arial" pitchFamily="34" charset="0"/>
                <a:cs typeface="Arial" pitchFamily="34" charset="0"/>
              </a:rPr>
              <a:t>therefpore</a:t>
            </a:r>
            <a:r>
              <a:rPr lang="en-US" sz="2400" dirty="0" smtClean="0">
                <a:latin typeface="Arial" pitchFamily="34" charset="0"/>
                <a:cs typeface="Arial" pitchFamily="34" charset="0"/>
              </a:rPr>
              <a:t> after some time temperature of coke begins to fall below 1000</a:t>
            </a:r>
            <a:r>
              <a:rPr lang="en-US" sz="2400" baseline="30000" dirty="0" smtClean="0">
                <a:latin typeface="Arial" pitchFamily="34" charset="0"/>
                <a:cs typeface="Arial" pitchFamily="34" charset="0"/>
              </a:rPr>
              <a:t>0</a:t>
            </a:r>
            <a:r>
              <a:rPr lang="en-US" sz="2400" dirty="0" smtClean="0">
                <a:latin typeface="Arial" pitchFamily="34" charset="0"/>
                <a:cs typeface="Arial" pitchFamily="34" charset="0"/>
              </a:rPr>
              <a:t>c . At this lower temperature again steam react with coke to give CO</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 and H</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 </a:t>
            </a:r>
          </a:p>
          <a:p>
            <a:r>
              <a:rPr lang="en-US" sz="2400" dirty="0">
                <a:latin typeface="Arial" pitchFamily="34" charset="0"/>
                <a:cs typeface="Arial" pitchFamily="34" charset="0"/>
              </a:rPr>
              <a:t> </a:t>
            </a:r>
            <a:r>
              <a:rPr lang="en-US" sz="2400" dirty="0" smtClean="0">
                <a:latin typeface="Arial" pitchFamily="34" charset="0"/>
                <a:cs typeface="Arial" pitchFamily="34" charset="0"/>
              </a:rPr>
              <a:t>      C + H</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O         CO</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 + H</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  - 19 Kcal.</a:t>
            </a:r>
            <a:endParaRPr lang="en-US" sz="2400" dirty="0">
              <a:latin typeface="Arial" pitchFamily="34" charset="0"/>
              <a:cs typeface="Arial" pitchFamily="34" charset="0"/>
            </a:endParaRPr>
          </a:p>
        </p:txBody>
      </p:sp>
      <p:cxnSp>
        <p:nvCxnSpPr>
          <p:cNvPr id="5" name="Straight Arrow Connector 4"/>
          <p:cNvCxnSpPr/>
          <p:nvPr/>
        </p:nvCxnSpPr>
        <p:spPr>
          <a:xfrm>
            <a:off x="2895600" y="3352800"/>
            <a:ext cx="3810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2743200" y="5715000"/>
            <a:ext cx="5334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2342629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66800" y="914400"/>
            <a:ext cx="7391400" cy="4524315"/>
          </a:xfrm>
          <a:prstGeom prst="rect">
            <a:avLst/>
          </a:prstGeom>
          <a:noFill/>
        </p:spPr>
        <p:txBody>
          <a:bodyPr wrap="square" rtlCol="0">
            <a:spAutoFit/>
          </a:bodyPr>
          <a:lstStyle/>
          <a:p>
            <a:r>
              <a:rPr lang="en-US" sz="2400" dirty="0" smtClean="0">
                <a:latin typeface="Arial" pitchFamily="34" charset="0"/>
                <a:cs typeface="Arial" pitchFamily="34" charset="0"/>
              </a:rPr>
              <a:t>Then supply of steam is stopped and a blast air is blown to heat the coke to the required temperature. Carbon reacts with O</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 to form CO and CO</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 and the reactions are exothermic .</a:t>
            </a:r>
          </a:p>
          <a:p>
            <a:r>
              <a:rPr lang="en-US" sz="2400" dirty="0">
                <a:latin typeface="Arial" pitchFamily="34" charset="0"/>
                <a:cs typeface="Arial" pitchFamily="34" charset="0"/>
              </a:rPr>
              <a:t> </a:t>
            </a:r>
            <a:r>
              <a:rPr lang="en-US" sz="2400" dirty="0" smtClean="0">
                <a:latin typeface="Arial" pitchFamily="34" charset="0"/>
                <a:cs typeface="Arial" pitchFamily="34" charset="0"/>
              </a:rPr>
              <a:t>     C + O</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         CO + 59 Kcal.</a:t>
            </a:r>
          </a:p>
          <a:p>
            <a:r>
              <a:rPr lang="en-US" sz="2400" dirty="0">
                <a:latin typeface="Arial" pitchFamily="34" charset="0"/>
                <a:cs typeface="Arial" pitchFamily="34" charset="0"/>
              </a:rPr>
              <a:t> </a:t>
            </a:r>
            <a:r>
              <a:rPr lang="en-US" sz="2400" dirty="0" smtClean="0">
                <a:latin typeface="Arial" pitchFamily="34" charset="0"/>
                <a:cs typeface="Arial" pitchFamily="34" charset="0"/>
              </a:rPr>
              <a:t>     C + O</a:t>
            </a:r>
            <a:r>
              <a:rPr lang="en-US" sz="2400" baseline="-25000" dirty="0" smtClean="0">
                <a:latin typeface="Arial" pitchFamily="34" charset="0"/>
                <a:cs typeface="Arial" pitchFamily="34" charset="0"/>
              </a:rPr>
              <a:t>2             </a:t>
            </a:r>
            <a:r>
              <a:rPr lang="en-US" sz="2400" dirty="0" smtClean="0">
                <a:latin typeface="Arial" pitchFamily="34" charset="0"/>
                <a:cs typeface="Arial" pitchFamily="34" charset="0"/>
              </a:rPr>
              <a:t>CO</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+ 97 Kcal.</a:t>
            </a:r>
          </a:p>
          <a:p>
            <a:r>
              <a:rPr lang="en-US" sz="2400" dirty="0">
                <a:latin typeface="Arial" pitchFamily="34" charset="0"/>
                <a:cs typeface="Arial" pitchFamily="34" charset="0"/>
              </a:rPr>
              <a:t> </a:t>
            </a:r>
            <a:r>
              <a:rPr lang="en-US" sz="2400" dirty="0" smtClean="0">
                <a:latin typeface="Arial" pitchFamily="34" charset="0"/>
                <a:cs typeface="Arial" pitchFamily="34" charset="0"/>
              </a:rPr>
              <a:t> When the temperature of the coke is increased to the desired level , steam is again blown until the temperature falls sufficiently. The air is blown throw again to increase the temperature .The blowing of air is continued for about 2 minutes. Such period is called  blow period .  </a:t>
            </a:r>
            <a:endParaRPr lang="en-US" sz="2400" dirty="0">
              <a:latin typeface="Arial" pitchFamily="34" charset="0"/>
              <a:cs typeface="Arial" pitchFamily="34" charset="0"/>
            </a:endParaRPr>
          </a:p>
        </p:txBody>
      </p:sp>
      <p:cxnSp>
        <p:nvCxnSpPr>
          <p:cNvPr id="4" name="Straight Arrow Connector 3"/>
          <p:cNvCxnSpPr/>
          <p:nvPr/>
        </p:nvCxnSpPr>
        <p:spPr>
          <a:xfrm>
            <a:off x="2590800" y="2590800"/>
            <a:ext cx="6096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a:off x="2590800" y="2971800"/>
            <a:ext cx="6096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308083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143000" y="1371600"/>
            <a:ext cx="6781800" cy="4154984"/>
          </a:xfrm>
          <a:prstGeom prst="rect">
            <a:avLst/>
          </a:prstGeom>
          <a:noFill/>
        </p:spPr>
        <p:txBody>
          <a:bodyPr wrap="square" rtlCol="0">
            <a:spAutoFit/>
          </a:bodyPr>
          <a:lstStyle/>
          <a:p>
            <a:r>
              <a:rPr lang="en-US" sz="2400" u="sng" dirty="0" smtClean="0">
                <a:latin typeface="Arial" pitchFamily="34" charset="0"/>
                <a:cs typeface="Arial" pitchFamily="34" charset="0"/>
              </a:rPr>
              <a:t>Fire point </a:t>
            </a:r>
            <a:r>
              <a:rPr lang="en-US" sz="2400" dirty="0" smtClean="0">
                <a:latin typeface="Arial" pitchFamily="34" charset="0"/>
                <a:cs typeface="Arial" pitchFamily="34" charset="0"/>
              </a:rPr>
              <a:t>: The temperature at which the oil </a:t>
            </a:r>
            <a:r>
              <a:rPr lang="en-US" sz="2400" dirty="0" err="1" smtClean="0">
                <a:latin typeface="Arial" pitchFamily="34" charset="0"/>
                <a:cs typeface="Arial" pitchFamily="34" charset="0"/>
              </a:rPr>
              <a:t>vapours</a:t>
            </a:r>
            <a:r>
              <a:rPr lang="en-US" sz="2400" dirty="0" smtClean="0">
                <a:latin typeface="Arial" pitchFamily="34" charset="0"/>
                <a:cs typeface="Arial" pitchFamily="34" charset="0"/>
              </a:rPr>
              <a:t> will catch fire and continue to burn is called fire point.</a:t>
            </a:r>
          </a:p>
          <a:p>
            <a:r>
              <a:rPr lang="en-US" sz="2400" u="sng" dirty="0" smtClean="0">
                <a:latin typeface="Arial" pitchFamily="34" charset="0"/>
                <a:cs typeface="Arial" pitchFamily="34" charset="0"/>
              </a:rPr>
              <a:t>Calorific value </a:t>
            </a:r>
            <a:r>
              <a:rPr lang="en-US" sz="2400" dirty="0" smtClean="0">
                <a:latin typeface="Arial" pitchFamily="34" charset="0"/>
                <a:cs typeface="Arial" pitchFamily="34" charset="0"/>
              </a:rPr>
              <a:t>: The quantity of heat liberated is in proportion to the weight of the fuel. But the amount of heat produced by burning unit weight is the same for all kinds of fuels. The calorific value of any fuel is a measure of heat obtained by burning it and may be defined as the number of units of heat produced by the complete combustion of unit quantity of fuel.</a:t>
            </a:r>
          </a:p>
        </p:txBody>
      </p:sp>
    </p:spTree>
    <p:extLst>
      <p:ext uri="{BB962C8B-B14F-4D97-AF65-F5344CB8AC3E}">
        <p14:creationId xmlns:p14="http://schemas.microsoft.com/office/powerpoint/2010/main" val="40138117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95400" y="914400"/>
            <a:ext cx="6172200" cy="2677656"/>
          </a:xfrm>
          <a:prstGeom prst="rect">
            <a:avLst/>
          </a:prstGeom>
          <a:noFill/>
        </p:spPr>
        <p:txBody>
          <a:bodyPr wrap="square" rtlCol="0">
            <a:spAutoFit/>
          </a:bodyPr>
          <a:lstStyle/>
          <a:p>
            <a:r>
              <a:rPr lang="en-US" sz="2400" dirty="0" smtClean="0">
                <a:latin typeface="Arial" pitchFamily="34" charset="0"/>
                <a:cs typeface="Arial" pitchFamily="34" charset="0"/>
              </a:rPr>
              <a:t> During this period the gas coming out is not water gas but a mixture of CO,CO</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 and N</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 This period is followed by steam blast which is called the run period and is continued for about </a:t>
            </a:r>
            <a:r>
              <a:rPr lang="en-US" sz="2400" dirty="0">
                <a:latin typeface="Arial" pitchFamily="34" charset="0"/>
                <a:cs typeface="Arial" pitchFamily="34" charset="0"/>
              </a:rPr>
              <a:t>4</a:t>
            </a:r>
            <a:r>
              <a:rPr lang="en-US" sz="2400" dirty="0" smtClean="0">
                <a:latin typeface="Arial" pitchFamily="34" charset="0"/>
                <a:cs typeface="Arial" pitchFamily="34" charset="0"/>
              </a:rPr>
              <a:t> minutes .During this period water gas is produced which contain H</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,CO,CO</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 and N</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  </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105380204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smtClean="0">
                <a:latin typeface="Algerian" pitchFamily="82" charset="0"/>
              </a:rPr>
              <a:t>Bio gas</a:t>
            </a:r>
            <a:endParaRPr lang="en-US" sz="2400" dirty="0">
              <a:latin typeface="Algerian" pitchFamily="82" charset="0"/>
            </a:endParaRPr>
          </a:p>
        </p:txBody>
      </p:sp>
      <p:sp>
        <p:nvSpPr>
          <p:cNvPr id="3" name="Content Placeholder 2"/>
          <p:cNvSpPr>
            <a:spLocks noGrp="1"/>
          </p:cNvSpPr>
          <p:nvPr>
            <p:ph idx="1"/>
          </p:nvPr>
        </p:nvSpPr>
        <p:spPr/>
        <p:txBody>
          <a:bodyPr>
            <a:normAutofit lnSpcReduction="10000"/>
          </a:bodyPr>
          <a:lstStyle/>
          <a:p>
            <a:r>
              <a:rPr lang="en-US" sz="2400" dirty="0" smtClean="0">
                <a:latin typeface="Arial" pitchFamily="34" charset="0"/>
                <a:cs typeface="Arial" pitchFamily="34" charset="0"/>
              </a:rPr>
              <a:t>Bio gas is produced by decomposition organic matter in the absence of oxygen (anaerobic digestion).</a:t>
            </a:r>
            <a:r>
              <a:rPr lang="en-US" sz="2400" dirty="0" err="1" smtClean="0">
                <a:latin typeface="Arial" pitchFamily="34" charset="0"/>
                <a:cs typeface="Arial" pitchFamily="34" charset="0"/>
              </a:rPr>
              <a:t>Oranic</a:t>
            </a:r>
            <a:r>
              <a:rPr lang="en-US" sz="2400" dirty="0" smtClean="0">
                <a:latin typeface="Arial" pitchFamily="34" charset="0"/>
                <a:cs typeface="Arial" pitchFamily="34" charset="0"/>
              </a:rPr>
              <a:t> matter includes dead plants and animal </a:t>
            </a:r>
            <a:r>
              <a:rPr lang="en-US" sz="2400" dirty="0" err="1" smtClean="0">
                <a:latin typeface="Arial" pitchFamily="34" charset="0"/>
                <a:cs typeface="Arial" pitchFamily="34" charset="0"/>
              </a:rPr>
              <a:t>material,animal</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excretaandkitchen</a:t>
            </a:r>
            <a:r>
              <a:rPr lang="en-US" sz="2400" dirty="0" smtClean="0">
                <a:latin typeface="Arial" pitchFamily="34" charset="0"/>
                <a:cs typeface="Arial" pitchFamily="34" charset="0"/>
              </a:rPr>
              <a:t> waste </a:t>
            </a:r>
            <a:r>
              <a:rPr lang="en-US" sz="2400" dirty="0" err="1" smtClean="0">
                <a:latin typeface="Arial" pitchFamily="34" charset="0"/>
                <a:cs typeface="Arial" pitchFamily="34" charset="0"/>
              </a:rPr>
              <a:t>etc.When</a:t>
            </a:r>
            <a:r>
              <a:rPr lang="en-US" sz="2400" dirty="0" smtClean="0">
                <a:latin typeface="Arial" pitchFamily="34" charset="0"/>
                <a:cs typeface="Arial" pitchFamily="34" charset="0"/>
              </a:rPr>
              <a:t> cattle dung is used as primary material in the production of biogas then the generated gas is termed as </a:t>
            </a:r>
            <a:r>
              <a:rPr lang="en-US" sz="2400" dirty="0" err="1" smtClean="0">
                <a:latin typeface="Arial" pitchFamily="34" charset="0"/>
                <a:cs typeface="Arial" pitchFamily="34" charset="0"/>
              </a:rPr>
              <a:t>gobar</a:t>
            </a:r>
            <a:r>
              <a:rPr lang="en-US" sz="2400" dirty="0" smtClean="0">
                <a:latin typeface="Arial" pitchFamily="34" charset="0"/>
                <a:cs typeface="Arial" pitchFamily="34" charset="0"/>
              </a:rPr>
              <a:t> gas.</a:t>
            </a:r>
          </a:p>
          <a:p>
            <a:r>
              <a:rPr lang="en-US" sz="2400" dirty="0">
                <a:latin typeface="Arial" pitchFamily="34" charset="0"/>
                <a:cs typeface="Arial" pitchFamily="34" charset="0"/>
              </a:rPr>
              <a:t> </a:t>
            </a:r>
            <a:r>
              <a:rPr lang="en-US" sz="2400" dirty="0" smtClean="0">
                <a:latin typeface="Arial" pitchFamily="34" charset="0"/>
                <a:cs typeface="Arial" pitchFamily="34" charset="0"/>
              </a:rPr>
              <a:t> Cow dung when subjected to the action of a kind of microorganism  in closed tank(called digester) undergoes a type of fermentation and converted into </a:t>
            </a:r>
            <a:r>
              <a:rPr lang="en-US" sz="2400" dirty="0" err="1" smtClean="0">
                <a:latin typeface="Arial" pitchFamily="34" charset="0"/>
                <a:cs typeface="Arial" pitchFamily="34" charset="0"/>
              </a:rPr>
              <a:t>gobar</a:t>
            </a:r>
            <a:r>
              <a:rPr lang="en-US" sz="2400" dirty="0" smtClean="0">
                <a:latin typeface="Arial" pitchFamily="34" charset="0"/>
                <a:cs typeface="Arial" pitchFamily="34" charset="0"/>
              </a:rPr>
              <a:t> gas which is a mixture of CH</a:t>
            </a:r>
            <a:r>
              <a:rPr lang="en-US" sz="2400" baseline="-25000" dirty="0" smtClean="0">
                <a:latin typeface="Arial" pitchFamily="34" charset="0"/>
                <a:cs typeface="Arial" pitchFamily="34" charset="0"/>
              </a:rPr>
              <a:t>4</a:t>
            </a:r>
            <a:r>
              <a:rPr lang="en-US" sz="2400" dirty="0" smtClean="0">
                <a:latin typeface="Arial" pitchFamily="34" charset="0"/>
                <a:cs typeface="Arial" pitchFamily="34" charset="0"/>
              </a:rPr>
              <a:t> ,CO</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 and minute quantities of other gases. In addition , a slurry rich in N</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 is also obtained which is used as a manure for the fertility of agricultural lands. </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369298131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14400" y="1447800"/>
            <a:ext cx="7239000" cy="5262979"/>
          </a:xfrm>
          <a:prstGeom prst="rect">
            <a:avLst/>
          </a:prstGeom>
          <a:noFill/>
        </p:spPr>
        <p:txBody>
          <a:bodyPr wrap="square" rtlCol="0">
            <a:spAutoFit/>
          </a:bodyPr>
          <a:lstStyle/>
          <a:p>
            <a:r>
              <a:rPr lang="en-US" sz="2400" dirty="0" smtClean="0">
                <a:latin typeface="Arial" pitchFamily="34" charset="0"/>
                <a:cs typeface="Arial" pitchFamily="34" charset="0"/>
              </a:rPr>
              <a:t> the biogas generator consists of steel </a:t>
            </a:r>
            <a:r>
              <a:rPr lang="en-US" sz="2400" dirty="0" err="1" smtClean="0">
                <a:latin typeface="Arial" pitchFamily="34" charset="0"/>
                <a:cs typeface="Arial" pitchFamily="34" charset="0"/>
              </a:rPr>
              <a:t>diester</a:t>
            </a:r>
            <a:r>
              <a:rPr lang="en-US" sz="2400" dirty="0" smtClean="0">
                <a:latin typeface="Arial" pitchFamily="34" charset="0"/>
                <a:cs typeface="Arial" pitchFamily="34" charset="0"/>
              </a:rPr>
              <a:t>, set under ground by a cement concrete work. The tank is closed one receiving the charge of bacteria and cow dung. The charge consists of cow dung and water in the form of a slurry. The slurry is kept in the tank for about 4 weeks, at temperature in between 35</a:t>
            </a:r>
            <a:r>
              <a:rPr lang="en-US" sz="2400" baseline="30000" dirty="0" smtClean="0">
                <a:latin typeface="Arial" pitchFamily="34" charset="0"/>
                <a:cs typeface="Arial" pitchFamily="34" charset="0"/>
              </a:rPr>
              <a:t>0</a:t>
            </a:r>
            <a:r>
              <a:rPr lang="en-US" sz="2400" dirty="0" smtClean="0">
                <a:latin typeface="Arial" pitchFamily="34" charset="0"/>
                <a:cs typeface="Arial" pitchFamily="34" charset="0"/>
              </a:rPr>
              <a:t> – 50</a:t>
            </a:r>
            <a:r>
              <a:rPr lang="en-US" sz="2400" baseline="30000" dirty="0" smtClean="0">
                <a:latin typeface="Arial" pitchFamily="34" charset="0"/>
                <a:cs typeface="Arial" pitchFamily="34" charset="0"/>
              </a:rPr>
              <a:t>0</a:t>
            </a:r>
            <a:r>
              <a:rPr lang="en-US" sz="2400" dirty="0" smtClean="0">
                <a:latin typeface="Arial" pitchFamily="34" charset="0"/>
                <a:cs typeface="Arial" pitchFamily="34" charset="0"/>
              </a:rPr>
              <a:t>c. About 160 </a:t>
            </a:r>
            <a:r>
              <a:rPr lang="en-US" sz="2400" dirty="0" err="1" smtClean="0">
                <a:latin typeface="Arial" pitchFamily="34" charset="0"/>
                <a:cs typeface="Arial" pitchFamily="34" charset="0"/>
              </a:rPr>
              <a:t>litres</a:t>
            </a:r>
            <a:r>
              <a:rPr lang="en-US" sz="2400" dirty="0" smtClean="0">
                <a:latin typeface="Arial" pitchFamily="34" charset="0"/>
                <a:cs typeface="Arial" pitchFamily="34" charset="0"/>
              </a:rPr>
              <a:t> of </a:t>
            </a:r>
            <a:r>
              <a:rPr lang="en-US" sz="2400" dirty="0" err="1" smtClean="0">
                <a:latin typeface="Arial" pitchFamily="34" charset="0"/>
                <a:cs typeface="Arial" pitchFamily="34" charset="0"/>
              </a:rPr>
              <a:t>gobar</a:t>
            </a:r>
            <a:r>
              <a:rPr lang="en-US" sz="2400" dirty="0" smtClean="0">
                <a:latin typeface="Arial" pitchFamily="34" charset="0"/>
                <a:cs typeface="Arial" pitchFamily="34" charset="0"/>
              </a:rPr>
              <a:t> gas is produced per kg of cow dung. The average composition of bio gas is </a:t>
            </a:r>
          </a:p>
          <a:p>
            <a:r>
              <a:rPr lang="en-US" sz="2400" dirty="0">
                <a:latin typeface="Arial" pitchFamily="34" charset="0"/>
                <a:cs typeface="Arial" pitchFamily="34" charset="0"/>
              </a:rPr>
              <a:t> </a:t>
            </a:r>
            <a:r>
              <a:rPr lang="en-US" sz="2400" dirty="0" smtClean="0">
                <a:latin typeface="Arial" pitchFamily="34" charset="0"/>
                <a:cs typeface="Arial" pitchFamily="34" charset="0"/>
              </a:rPr>
              <a:t>     CH</a:t>
            </a:r>
            <a:r>
              <a:rPr lang="en-US" sz="2400" baseline="-25000" dirty="0" smtClean="0">
                <a:latin typeface="Arial" pitchFamily="34" charset="0"/>
                <a:cs typeface="Arial" pitchFamily="34" charset="0"/>
              </a:rPr>
              <a:t>4</a:t>
            </a:r>
            <a:r>
              <a:rPr lang="en-US" sz="2400" dirty="0" smtClean="0">
                <a:latin typeface="Arial" pitchFamily="34" charset="0"/>
                <a:cs typeface="Arial" pitchFamily="34" charset="0"/>
              </a:rPr>
              <a:t>  = 55% </a:t>
            </a:r>
          </a:p>
          <a:p>
            <a:r>
              <a:rPr lang="en-US" sz="2400" dirty="0">
                <a:latin typeface="Arial" pitchFamily="34" charset="0"/>
                <a:cs typeface="Arial" pitchFamily="34" charset="0"/>
              </a:rPr>
              <a:t> </a:t>
            </a:r>
            <a:r>
              <a:rPr lang="en-US" sz="2400" dirty="0" smtClean="0">
                <a:latin typeface="Arial" pitchFamily="34" charset="0"/>
                <a:cs typeface="Arial" pitchFamily="34" charset="0"/>
              </a:rPr>
              <a:t>     CO</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  = 35%</a:t>
            </a:r>
          </a:p>
          <a:p>
            <a:r>
              <a:rPr lang="en-US" sz="2400" dirty="0">
                <a:latin typeface="Arial" pitchFamily="34" charset="0"/>
                <a:cs typeface="Arial" pitchFamily="34" charset="0"/>
              </a:rPr>
              <a:t> </a:t>
            </a:r>
            <a:r>
              <a:rPr lang="en-US" sz="2400" dirty="0" smtClean="0">
                <a:latin typeface="Arial" pitchFamily="34" charset="0"/>
                <a:cs typeface="Arial" pitchFamily="34" charset="0"/>
              </a:rPr>
              <a:t>      H</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    = 7.4%</a:t>
            </a:r>
          </a:p>
          <a:p>
            <a:r>
              <a:rPr lang="en-US" sz="2400" dirty="0">
                <a:latin typeface="Arial" pitchFamily="34" charset="0"/>
                <a:cs typeface="Arial" pitchFamily="34" charset="0"/>
              </a:rPr>
              <a:t> </a:t>
            </a:r>
            <a:r>
              <a:rPr lang="en-US" sz="2400" dirty="0" smtClean="0">
                <a:latin typeface="Arial" pitchFamily="34" charset="0"/>
                <a:cs typeface="Arial" pitchFamily="34" charset="0"/>
              </a:rPr>
              <a:t>      N</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    = 2.6%</a:t>
            </a:r>
          </a:p>
          <a:p>
            <a:r>
              <a:rPr lang="en-US" sz="2400" dirty="0">
                <a:latin typeface="Arial" pitchFamily="34" charset="0"/>
                <a:cs typeface="Arial" pitchFamily="34" charset="0"/>
              </a:rPr>
              <a:t> </a:t>
            </a:r>
            <a:r>
              <a:rPr lang="en-US" sz="2400" dirty="0" smtClean="0">
                <a:latin typeface="Arial" pitchFamily="34" charset="0"/>
                <a:cs typeface="Arial" pitchFamily="34" charset="0"/>
              </a:rPr>
              <a:t>     H</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O  = traces </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305045330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3400" y="0"/>
            <a:ext cx="8175279" cy="6858000"/>
          </a:xfrm>
          <a:prstGeom prst="rect">
            <a:avLst/>
          </a:prstGeom>
        </p:spPr>
      </p:pic>
    </p:spTree>
    <p:extLst>
      <p:ext uri="{BB962C8B-B14F-4D97-AF65-F5344CB8AC3E}">
        <p14:creationId xmlns:p14="http://schemas.microsoft.com/office/powerpoint/2010/main" val="259292469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43000" y="1600200"/>
            <a:ext cx="7239000" cy="3416320"/>
          </a:xfrm>
          <a:prstGeom prst="rect">
            <a:avLst/>
          </a:prstGeom>
          <a:noFill/>
        </p:spPr>
        <p:txBody>
          <a:bodyPr wrap="square" rtlCol="0">
            <a:spAutoFit/>
          </a:bodyPr>
          <a:lstStyle/>
          <a:p>
            <a:r>
              <a:rPr lang="en-US" sz="2400" dirty="0" smtClean="0">
                <a:latin typeface="Arial" pitchFamily="34" charset="0"/>
                <a:cs typeface="Arial" pitchFamily="34" charset="0"/>
              </a:rPr>
              <a:t>Calorific value of this gas is 5300 Kcal/m</a:t>
            </a:r>
            <a:r>
              <a:rPr lang="en-US" sz="2400" baseline="30000" dirty="0" smtClean="0">
                <a:latin typeface="Arial" pitchFamily="34" charset="0"/>
                <a:cs typeface="Arial" pitchFamily="34" charset="0"/>
              </a:rPr>
              <a:t>3</a:t>
            </a:r>
            <a:r>
              <a:rPr lang="en-US" sz="2400" dirty="0" smtClean="0">
                <a:latin typeface="Arial" pitchFamily="34" charset="0"/>
                <a:cs typeface="Arial" pitchFamily="34" charset="0"/>
              </a:rPr>
              <a:t> .</a:t>
            </a:r>
          </a:p>
          <a:p>
            <a:r>
              <a:rPr lang="en-US" sz="2400" dirty="0">
                <a:latin typeface="Arial" pitchFamily="34" charset="0"/>
                <a:cs typeface="Arial" pitchFamily="34" charset="0"/>
              </a:rPr>
              <a:t> </a:t>
            </a:r>
            <a:r>
              <a:rPr lang="en-US" sz="2400" dirty="0" smtClean="0">
                <a:latin typeface="Arial" pitchFamily="34" charset="0"/>
                <a:cs typeface="Arial" pitchFamily="34" charset="0"/>
              </a:rPr>
              <a:t>  Biogas is clean unpolluted and cheap source of energy in rural areas. Use of biogas in rural areas prevents cutting of trees and thus helps in ecological balance. </a:t>
            </a:r>
          </a:p>
          <a:p>
            <a:r>
              <a:rPr lang="en-US" sz="2400" dirty="0">
                <a:latin typeface="Arial" pitchFamily="34" charset="0"/>
                <a:cs typeface="Arial" pitchFamily="34" charset="0"/>
              </a:rPr>
              <a:t> </a:t>
            </a:r>
            <a:r>
              <a:rPr lang="en-US" sz="2400" dirty="0" smtClean="0">
                <a:latin typeface="Arial" pitchFamily="34" charset="0"/>
                <a:cs typeface="Arial" pitchFamily="34" charset="0"/>
              </a:rPr>
              <a:t>  A limitation of biogas is however its dependence on cattle dung , from which it is prepared. Another limitation is to have the gas burner within 10 </a:t>
            </a:r>
            <a:r>
              <a:rPr lang="en-US" sz="2400" dirty="0" err="1" smtClean="0">
                <a:latin typeface="Arial" pitchFamily="34" charset="0"/>
                <a:cs typeface="Arial" pitchFamily="34" charset="0"/>
              </a:rPr>
              <a:t>metres</a:t>
            </a:r>
            <a:r>
              <a:rPr lang="en-US" sz="2400" dirty="0" smtClean="0">
                <a:latin typeface="Arial" pitchFamily="34" charset="0"/>
                <a:cs typeface="Arial" pitchFamily="34" charset="0"/>
              </a:rPr>
              <a:t> of the plant.</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245093404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smtClean="0">
                <a:latin typeface="Algerian" pitchFamily="82" charset="0"/>
              </a:rPr>
              <a:t>Liquefied  Petroleum gas(LPG)</a:t>
            </a:r>
            <a:endParaRPr lang="en-US" sz="2400" dirty="0">
              <a:latin typeface="Algerian" pitchFamily="82" charset="0"/>
            </a:endParaRPr>
          </a:p>
        </p:txBody>
      </p:sp>
      <p:sp>
        <p:nvSpPr>
          <p:cNvPr id="3" name="Content Placeholder 2"/>
          <p:cNvSpPr>
            <a:spLocks noGrp="1"/>
          </p:cNvSpPr>
          <p:nvPr>
            <p:ph idx="1"/>
          </p:nvPr>
        </p:nvSpPr>
        <p:spPr/>
        <p:txBody>
          <a:bodyPr>
            <a:normAutofit/>
          </a:bodyPr>
          <a:lstStyle/>
          <a:p>
            <a:r>
              <a:rPr lang="en-US" sz="2400" dirty="0" smtClean="0">
                <a:latin typeface="Arial" pitchFamily="34" charset="0"/>
                <a:cs typeface="Arial" pitchFamily="34" charset="0"/>
              </a:rPr>
              <a:t>LPG is </a:t>
            </a:r>
            <a:r>
              <a:rPr lang="en-US" sz="2400" dirty="0" err="1" smtClean="0">
                <a:latin typeface="Arial" pitchFamily="34" charset="0"/>
                <a:cs typeface="Arial" pitchFamily="34" charset="0"/>
              </a:rPr>
              <a:t>odourless</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colourless,non</a:t>
            </a:r>
            <a:r>
              <a:rPr lang="en-US" sz="2400" dirty="0" smtClean="0">
                <a:latin typeface="Arial" pitchFamily="34" charset="0"/>
                <a:cs typeface="Arial" pitchFamily="34" charset="0"/>
              </a:rPr>
              <a:t>-toxic ,flammable mixture of combustible gases of hydrocarbons primarily butane and propane. It can be prepared either by petroleum distillation or cracking of hydrocarbons. Based on method of preparation ,the composition of LPG may vary to some extent. However ,the average composition of LPG is </a:t>
            </a:r>
          </a:p>
          <a:p>
            <a:pPr marL="0" indent="0">
              <a:buNone/>
            </a:pPr>
            <a:r>
              <a:rPr lang="en-US" sz="2400" dirty="0" smtClean="0">
                <a:latin typeface="Arial" pitchFamily="34" charset="0"/>
                <a:cs typeface="Arial" pitchFamily="34" charset="0"/>
              </a:rPr>
              <a:t>    n- Butane                          27%</a:t>
            </a:r>
          </a:p>
          <a:p>
            <a:pPr marL="0" indent="0">
              <a:buNone/>
            </a:pPr>
            <a:r>
              <a:rPr lang="en-US" sz="2400" dirty="0" smtClean="0">
                <a:latin typeface="Arial" pitchFamily="34" charset="0"/>
                <a:cs typeface="Arial" pitchFamily="34" charset="0"/>
              </a:rPr>
              <a:t>    Isobutene                          24%</a:t>
            </a:r>
          </a:p>
          <a:p>
            <a:pPr marL="0" indent="0">
              <a:buNone/>
            </a:pPr>
            <a:r>
              <a:rPr lang="en-US" sz="2400" dirty="0" smtClean="0">
                <a:latin typeface="Arial" pitchFamily="34" charset="0"/>
                <a:cs typeface="Arial" pitchFamily="34" charset="0"/>
              </a:rPr>
              <a:t>   But-1-ene and but-2-ene    2.4-2.8%                </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231514801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14400" y="838200"/>
            <a:ext cx="6705600" cy="5262979"/>
          </a:xfrm>
          <a:prstGeom prst="rect">
            <a:avLst/>
          </a:prstGeom>
          <a:noFill/>
        </p:spPr>
        <p:txBody>
          <a:bodyPr wrap="square" rtlCol="0">
            <a:spAutoFit/>
          </a:bodyPr>
          <a:lstStyle/>
          <a:p>
            <a:r>
              <a:rPr lang="en-US" sz="2400" dirty="0" smtClean="0">
                <a:latin typeface="Arial" pitchFamily="34" charset="0"/>
                <a:cs typeface="Arial" pitchFamily="34" charset="0"/>
              </a:rPr>
              <a:t>For domestic purposes it is supplied in </a:t>
            </a:r>
            <a:r>
              <a:rPr lang="en-US" sz="2400" dirty="0" err="1" smtClean="0">
                <a:latin typeface="Arial" pitchFamily="34" charset="0"/>
                <a:cs typeface="Arial" pitchFamily="34" charset="0"/>
              </a:rPr>
              <a:t>pressurised</a:t>
            </a:r>
            <a:r>
              <a:rPr lang="en-US" sz="2400" dirty="0" smtClean="0">
                <a:latin typeface="Arial" pitchFamily="34" charset="0"/>
                <a:cs typeface="Arial" pitchFamily="34" charset="0"/>
              </a:rPr>
              <a:t> steel </a:t>
            </a:r>
            <a:r>
              <a:rPr lang="en-US" sz="2400" dirty="0" err="1" smtClean="0">
                <a:latin typeface="Arial" pitchFamily="34" charset="0"/>
                <a:cs typeface="Arial" pitchFamily="34" charset="0"/>
              </a:rPr>
              <a:t>cylinder.The</a:t>
            </a:r>
            <a:r>
              <a:rPr lang="en-US" sz="2400" dirty="0" smtClean="0">
                <a:latin typeface="Arial" pitchFamily="34" charset="0"/>
                <a:cs typeface="Arial" pitchFamily="34" charset="0"/>
              </a:rPr>
              <a:t> pressure of LPG within the cylinder is about 3kg/cm</a:t>
            </a:r>
            <a:r>
              <a:rPr lang="en-US" sz="2400" baseline="30000" dirty="0" smtClean="0">
                <a:latin typeface="Arial" pitchFamily="34" charset="0"/>
                <a:cs typeface="Arial" pitchFamily="34" charset="0"/>
              </a:rPr>
              <a:t>2</a:t>
            </a:r>
            <a:r>
              <a:rPr lang="en-US" sz="2400" dirty="0" smtClean="0">
                <a:latin typeface="Arial" pitchFamily="34" charset="0"/>
                <a:cs typeface="Arial" pitchFamily="34" charset="0"/>
              </a:rPr>
              <a:t> .The pressure decreases to 0.034kg/cm</a:t>
            </a:r>
            <a:r>
              <a:rPr lang="en-US" sz="2400" baseline="30000" dirty="0" smtClean="0">
                <a:latin typeface="Arial" pitchFamily="34" charset="0"/>
                <a:cs typeface="Arial" pitchFamily="34" charset="0"/>
              </a:rPr>
              <a:t>2</a:t>
            </a:r>
            <a:r>
              <a:rPr lang="en-US" sz="2400" dirty="0" smtClean="0">
                <a:latin typeface="Arial" pitchFamily="34" charset="0"/>
                <a:cs typeface="Arial" pitchFamily="34" charset="0"/>
              </a:rPr>
              <a:t> by the operation of the regulator of the cylinder during let off stage. LPG is heavier than air and thus will flow along the floor and tend to settle at basements. This may lead to explosion if the mixture of LPG and air is right and if there is an ignition source.</a:t>
            </a:r>
          </a:p>
          <a:p>
            <a:r>
              <a:rPr lang="en-US" sz="2400" dirty="0">
                <a:latin typeface="Arial" pitchFamily="34" charset="0"/>
                <a:cs typeface="Arial" pitchFamily="34" charset="0"/>
              </a:rPr>
              <a:t> </a:t>
            </a:r>
            <a:r>
              <a:rPr lang="en-US" sz="2400" dirty="0" smtClean="0">
                <a:latin typeface="Arial" pitchFamily="34" charset="0"/>
                <a:cs typeface="Arial" pitchFamily="34" charset="0"/>
              </a:rPr>
              <a:t>      For risk management the LPG in supplied      </a:t>
            </a:r>
          </a:p>
          <a:p>
            <a:r>
              <a:rPr lang="en-US" sz="2400" dirty="0">
                <a:latin typeface="Arial" pitchFamily="34" charset="0"/>
                <a:cs typeface="Arial" pitchFamily="34" charset="0"/>
              </a:rPr>
              <a:t> </a:t>
            </a:r>
            <a:r>
              <a:rPr lang="en-US" sz="2400" dirty="0" smtClean="0">
                <a:latin typeface="Arial" pitchFamily="34" charset="0"/>
                <a:cs typeface="Arial" pitchFamily="34" charset="0"/>
              </a:rPr>
              <a:t>cylinder is mixed with an odorant like   </a:t>
            </a:r>
          </a:p>
          <a:p>
            <a:r>
              <a:rPr lang="en-US" sz="2400" dirty="0">
                <a:latin typeface="Arial" pitchFamily="34" charset="0"/>
                <a:cs typeface="Arial" pitchFamily="34" charset="0"/>
              </a:rPr>
              <a:t> </a:t>
            </a:r>
            <a:r>
              <a:rPr lang="en-US" sz="2400" dirty="0" err="1" smtClean="0">
                <a:latin typeface="Arial" pitchFamily="34" charset="0"/>
                <a:cs typeface="Arial" pitchFamily="34" charset="0"/>
              </a:rPr>
              <a:t>ethanethiol</a:t>
            </a:r>
            <a:r>
              <a:rPr lang="en-US" sz="2400" dirty="0" smtClean="0">
                <a:latin typeface="Arial" pitchFamily="34" charset="0"/>
                <a:cs typeface="Arial" pitchFamily="34" charset="0"/>
              </a:rPr>
              <a:t> so that leaks can be detected more   </a:t>
            </a:r>
          </a:p>
          <a:p>
            <a:r>
              <a:rPr lang="en-US" sz="2400" dirty="0">
                <a:latin typeface="Arial" pitchFamily="34" charset="0"/>
                <a:cs typeface="Arial" pitchFamily="34" charset="0"/>
              </a:rPr>
              <a:t> </a:t>
            </a:r>
            <a:r>
              <a:rPr lang="en-US" sz="2400" dirty="0" smtClean="0">
                <a:latin typeface="Arial" pitchFamily="34" charset="0"/>
                <a:cs typeface="Arial" pitchFamily="34" charset="0"/>
              </a:rPr>
              <a:t>easily.  </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94450447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219200" y="1828800"/>
            <a:ext cx="7239000" cy="1569660"/>
          </a:xfrm>
          <a:prstGeom prst="rect">
            <a:avLst/>
          </a:prstGeom>
          <a:noFill/>
        </p:spPr>
        <p:txBody>
          <a:bodyPr wrap="square" rtlCol="0">
            <a:spAutoFit/>
          </a:bodyPr>
          <a:lstStyle/>
          <a:p>
            <a:r>
              <a:rPr lang="en-US" sz="2400" dirty="0" smtClean="0">
                <a:latin typeface="Arial" pitchFamily="34" charset="0"/>
                <a:cs typeface="Arial" pitchFamily="34" charset="0"/>
              </a:rPr>
              <a:t>Calorific value of LPG is about 29780 kcal/m</a:t>
            </a:r>
            <a:r>
              <a:rPr lang="en-US" sz="2400" baseline="30000" dirty="0" smtClean="0">
                <a:latin typeface="Arial" pitchFamily="34" charset="0"/>
                <a:cs typeface="Arial" pitchFamily="34" charset="0"/>
              </a:rPr>
              <a:t>3</a:t>
            </a:r>
            <a:r>
              <a:rPr lang="en-US" sz="2400" dirty="0" smtClean="0">
                <a:latin typeface="Arial" pitchFamily="34" charset="0"/>
                <a:cs typeface="Arial" pitchFamily="34" charset="0"/>
              </a:rPr>
              <a:t> . </a:t>
            </a:r>
          </a:p>
          <a:p>
            <a:endParaRPr lang="en-US" sz="2400" dirty="0" smtClean="0">
              <a:latin typeface="Arial" pitchFamily="34" charset="0"/>
              <a:cs typeface="Arial" pitchFamily="34" charset="0"/>
            </a:endParaRPr>
          </a:p>
          <a:p>
            <a:r>
              <a:rPr lang="en-US" sz="2400" dirty="0">
                <a:latin typeface="Arial" pitchFamily="34" charset="0"/>
                <a:cs typeface="Arial" pitchFamily="34" charset="0"/>
              </a:rPr>
              <a:t> </a:t>
            </a:r>
            <a:r>
              <a:rPr lang="en-US" sz="2400" dirty="0" smtClean="0">
                <a:latin typeface="Arial" pitchFamily="34" charset="0"/>
                <a:cs typeface="Arial" pitchFamily="34" charset="0"/>
              </a:rPr>
              <a:t>  LPG is used as domestic fuel, direct motor fuel and as a source of petrochemicals.</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269752184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smtClean="0">
                <a:solidFill>
                  <a:srgbClr val="FF0000"/>
                </a:solidFill>
                <a:latin typeface="Algerian" pitchFamily="82" charset="0"/>
              </a:rPr>
              <a:t>Advantages of solid fuel over liquid fuel</a:t>
            </a:r>
            <a:endParaRPr lang="en-US" sz="2400" dirty="0">
              <a:solidFill>
                <a:srgbClr val="FF0000"/>
              </a:solidFill>
              <a:latin typeface="Algerian" pitchFamily="82" charset="0"/>
            </a:endParaRPr>
          </a:p>
        </p:txBody>
      </p:sp>
      <p:sp>
        <p:nvSpPr>
          <p:cNvPr id="3" name="Content Placeholder 2"/>
          <p:cNvSpPr>
            <a:spLocks noGrp="1"/>
          </p:cNvSpPr>
          <p:nvPr>
            <p:ph idx="1"/>
          </p:nvPr>
        </p:nvSpPr>
        <p:spPr>
          <a:xfrm>
            <a:off x="457200" y="1600201"/>
            <a:ext cx="8229600" cy="1905000"/>
          </a:xfrm>
        </p:spPr>
        <p:txBody>
          <a:bodyPr>
            <a:normAutofit/>
          </a:bodyPr>
          <a:lstStyle/>
          <a:p>
            <a:r>
              <a:rPr lang="en-US" sz="2400" dirty="0" smtClean="0">
                <a:latin typeface="Arial" pitchFamily="34" charset="0"/>
                <a:cs typeface="Arial" pitchFamily="34" charset="0"/>
              </a:rPr>
              <a:t>1. Solid fuel can be very conveniently stored due to their high ignition temperature.</a:t>
            </a:r>
          </a:p>
          <a:p>
            <a:r>
              <a:rPr lang="en-US" sz="2400" dirty="0" smtClean="0">
                <a:latin typeface="Arial" pitchFamily="34" charset="0"/>
                <a:cs typeface="Arial" pitchFamily="34" charset="0"/>
              </a:rPr>
              <a:t>2.They are comparatively cheap.</a:t>
            </a:r>
            <a:endParaRPr lang="en-US" sz="2400" dirty="0">
              <a:latin typeface="Arial" pitchFamily="34" charset="0"/>
              <a:cs typeface="Arial" pitchFamily="34" charset="0"/>
            </a:endParaRPr>
          </a:p>
        </p:txBody>
      </p:sp>
      <p:sp>
        <p:nvSpPr>
          <p:cNvPr id="4" name="TextBox 3"/>
          <p:cNvSpPr txBox="1"/>
          <p:nvPr/>
        </p:nvSpPr>
        <p:spPr>
          <a:xfrm>
            <a:off x="556054" y="3047999"/>
            <a:ext cx="8001000" cy="461665"/>
          </a:xfrm>
          <a:prstGeom prst="rect">
            <a:avLst/>
          </a:prstGeom>
          <a:noFill/>
        </p:spPr>
        <p:txBody>
          <a:bodyPr wrap="square" rtlCol="0">
            <a:spAutoFit/>
          </a:bodyPr>
          <a:lstStyle/>
          <a:p>
            <a:r>
              <a:rPr lang="en-US" sz="2400" dirty="0" smtClean="0">
                <a:solidFill>
                  <a:srgbClr val="00B0F0"/>
                </a:solidFill>
                <a:latin typeface="Algerian" pitchFamily="82" charset="0"/>
              </a:rPr>
              <a:t>     </a:t>
            </a:r>
            <a:r>
              <a:rPr lang="en-US" sz="2400" dirty="0" err="1" smtClean="0">
                <a:solidFill>
                  <a:srgbClr val="00B0F0"/>
                </a:solidFill>
                <a:latin typeface="Algerian" pitchFamily="82" charset="0"/>
              </a:rPr>
              <a:t>Disadvntages</a:t>
            </a:r>
            <a:r>
              <a:rPr lang="en-US" sz="2400" dirty="0" smtClean="0">
                <a:solidFill>
                  <a:srgbClr val="00B0F0"/>
                </a:solidFill>
                <a:latin typeface="Algerian" pitchFamily="82" charset="0"/>
              </a:rPr>
              <a:t> of solid fuel</a:t>
            </a:r>
            <a:endParaRPr lang="en-US" sz="2400" dirty="0">
              <a:solidFill>
                <a:srgbClr val="00B0F0"/>
              </a:solidFill>
              <a:latin typeface="Algerian" pitchFamily="82" charset="0"/>
            </a:endParaRPr>
          </a:p>
        </p:txBody>
      </p:sp>
      <p:sp>
        <p:nvSpPr>
          <p:cNvPr id="7" name="TextBox 6"/>
          <p:cNvSpPr txBox="1"/>
          <p:nvPr/>
        </p:nvSpPr>
        <p:spPr>
          <a:xfrm>
            <a:off x="556054" y="3886200"/>
            <a:ext cx="8001000" cy="1938992"/>
          </a:xfrm>
          <a:prstGeom prst="rect">
            <a:avLst/>
          </a:prstGeom>
          <a:noFill/>
        </p:spPr>
        <p:txBody>
          <a:bodyPr wrap="square" rtlCol="0">
            <a:spAutoFit/>
          </a:bodyPr>
          <a:lstStyle/>
          <a:p>
            <a:pPr marL="457200" indent="-457200">
              <a:buAutoNum type="arabicPeriod"/>
            </a:pPr>
            <a:r>
              <a:rPr lang="en-US" sz="2400" dirty="0" smtClean="0">
                <a:latin typeface="Arial" pitchFamily="34" charset="0"/>
                <a:cs typeface="Arial" pitchFamily="34" charset="0"/>
              </a:rPr>
              <a:t>Only a few percentage of calorific value is actually utilized for useful work ,a large portion of the heat is wasted.</a:t>
            </a:r>
          </a:p>
          <a:p>
            <a:pPr marL="457200" indent="-457200">
              <a:buAutoNum type="arabicPeriod" startAt="2"/>
            </a:pPr>
            <a:r>
              <a:rPr lang="en-US" sz="2400" dirty="0" smtClean="0">
                <a:latin typeface="Arial" pitchFamily="34" charset="0"/>
                <a:cs typeface="Arial" pitchFamily="34" charset="0"/>
              </a:rPr>
              <a:t>A large amount of </a:t>
            </a:r>
            <a:r>
              <a:rPr lang="en-US" sz="2400" dirty="0" err="1" smtClean="0">
                <a:latin typeface="Arial" pitchFamily="34" charset="0"/>
                <a:cs typeface="Arial" pitchFamily="34" charset="0"/>
              </a:rPr>
              <a:t>unburnt</a:t>
            </a:r>
            <a:r>
              <a:rPr lang="en-US" sz="2400" dirty="0" smtClean="0">
                <a:latin typeface="Arial" pitchFamily="34" charset="0"/>
                <a:cs typeface="Arial" pitchFamily="34" charset="0"/>
              </a:rPr>
              <a:t> fuel is also wasted along with clinker.</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198075601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a:solidFill>
                  <a:srgbClr val="FF0000"/>
                </a:solidFill>
                <a:latin typeface="Algerian" pitchFamily="82" charset="0"/>
              </a:rPr>
              <a:t>Advantages of </a:t>
            </a:r>
            <a:r>
              <a:rPr lang="en-US" sz="2400" dirty="0" smtClean="0">
                <a:solidFill>
                  <a:srgbClr val="FF0000"/>
                </a:solidFill>
                <a:latin typeface="Algerian" pitchFamily="82" charset="0"/>
              </a:rPr>
              <a:t>liquid </a:t>
            </a:r>
            <a:r>
              <a:rPr lang="en-US" sz="2400" dirty="0">
                <a:solidFill>
                  <a:srgbClr val="FF0000"/>
                </a:solidFill>
                <a:latin typeface="Algerian" pitchFamily="82" charset="0"/>
              </a:rPr>
              <a:t>fuel over </a:t>
            </a:r>
            <a:r>
              <a:rPr lang="en-US" sz="2400" dirty="0" smtClean="0">
                <a:solidFill>
                  <a:srgbClr val="FF0000"/>
                </a:solidFill>
                <a:latin typeface="Algerian" pitchFamily="82" charset="0"/>
              </a:rPr>
              <a:t>solid </a:t>
            </a:r>
            <a:r>
              <a:rPr lang="en-US" sz="2400" dirty="0">
                <a:solidFill>
                  <a:srgbClr val="FF0000"/>
                </a:solidFill>
                <a:latin typeface="Algerian" pitchFamily="82" charset="0"/>
              </a:rPr>
              <a:t>fuel</a:t>
            </a:r>
            <a:endParaRPr lang="en-US" sz="2400" dirty="0">
              <a:latin typeface="Algerian" pitchFamily="82" charset="0"/>
            </a:endParaRPr>
          </a:p>
        </p:txBody>
      </p:sp>
      <p:sp>
        <p:nvSpPr>
          <p:cNvPr id="3" name="Content Placeholder 2"/>
          <p:cNvSpPr>
            <a:spLocks noGrp="1"/>
          </p:cNvSpPr>
          <p:nvPr>
            <p:ph idx="1"/>
          </p:nvPr>
        </p:nvSpPr>
        <p:spPr>
          <a:xfrm>
            <a:off x="457200" y="1295400"/>
            <a:ext cx="8229600" cy="4525963"/>
          </a:xfrm>
        </p:spPr>
        <p:txBody>
          <a:bodyPr>
            <a:normAutofit fontScale="92500" lnSpcReduction="20000"/>
          </a:bodyPr>
          <a:lstStyle/>
          <a:p>
            <a:r>
              <a:rPr lang="en-US" dirty="0" smtClean="0"/>
              <a:t>1. The liquid fuels burn freely with high efficiency when once ignited and at once the required temperature can be achieved.</a:t>
            </a:r>
          </a:p>
          <a:p>
            <a:r>
              <a:rPr lang="en-US" dirty="0" smtClean="0"/>
              <a:t>2. They do not leave any ash or residue.</a:t>
            </a:r>
          </a:p>
          <a:p>
            <a:r>
              <a:rPr lang="en-US" dirty="0" smtClean="0"/>
              <a:t>3.They are economical and convenient for transportation.</a:t>
            </a:r>
          </a:p>
          <a:p>
            <a:r>
              <a:rPr lang="en-US" dirty="0" smtClean="0"/>
              <a:t>4. Combustion of the liquid fuel is uniform and therefore uniform heating power is attained.</a:t>
            </a:r>
          </a:p>
          <a:p>
            <a:r>
              <a:rPr lang="en-US" dirty="0" smtClean="0"/>
              <a:t>5. The fire can be </a:t>
            </a:r>
            <a:r>
              <a:rPr lang="en-US" dirty="0" err="1" smtClean="0"/>
              <a:t>distinguised</a:t>
            </a:r>
            <a:r>
              <a:rPr lang="en-US" dirty="0" smtClean="0"/>
              <a:t> when desired. So </a:t>
            </a:r>
          </a:p>
          <a:p>
            <a:pPr marL="0" indent="0">
              <a:buNone/>
            </a:pPr>
            <a:r>
              <a:rPr lang="en-US" dirty="0"/>
              <a:t> </a:t>
            </a:r>
            <a:r>
              <a:rPr lang="en-US" dirty="0" smtClean="0"/>
              <a:t>    there is no wastage of fuel.    </a:t>
            </a:r>
            <a:endParaRPr lang="en-US" dirty="0"/>
          </a:p>
        </p:txBody>
      </p:sp>
    </p:spTree>
    <p:extLst>
      <p:ext uri="{BB962C8B-B14F-4D97-AF65-F5344CB8AC3E}">
        <p14:creationId xmlns:p14="http://schemas.microsoft.com/office/powerpoint/2010/main" val="6032415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914400" y="1371600"/>
            <a:ext cx="7239000" cy="3785652"/>
          </a:xfrm>
          <a:prstGeom prst="rect">
            <a:avLst/>
          </a:prstGeom>
          <a:noFill/>
        </p:spPr>
        <p:txBody>
          <a:bodyPr wrap="square" rtlCol="0">
            <a:spAutoFit/>
          </a:bodyPr>
          <a:lstStyle/>
          <a:p>
            <a:endParaRPr lang="en-US" sz="2400" dirty="0">
              <a:latin typeface="Arial" pitchFamily="34" charset="0"/>
              <a:cs typeface="Arial" pitchFamily="34" charset="0"/>
            </a:endParaRPr>
          </a:p>
          <a:p>
            <a:r>
              <a:rPr lang="en-US" sz="2400" dirty="0">
                <a:latin typeface="Arial" pitchFamily="34" charset="0"/>
                <a:cs typeface="Arial" pitchFamily="34" charset="0"/>
              </a:rPr>
              <a:t> </a:t>
            </a:r>
            <a:r>
              <a:rPr lang="en-US" sz="2400" dirty="0" err="1">
                <a:latin typeface="Arial" pitchFamily="34" charset="0"/>
                <a:cs typeface="Arial" pitchFamily="34" charset="0"/>
              </a:rPr>
              <a:t>Caorific</a:t>
            </a:r>
            <a:r>
              <a:rPr lang="en-US" sz="2400" dirty="0">
                <a:latin typeface="Arial" pitchFamily="34" charset="0"/>
                <a:cs typeface="Arial" pitchFamily="34" charset="0"/>
              </a:rPr>
              <a:t> value may be expressed in different </a:t>
            </a:r>
            <a:r>
              <a:rPr lang="en-US" sz="2400" dirty="0" smtClean="0">
                <a:latin typeface="Arial" pitchFamily="34" charset="0"/>
                <a:cs typeface="Arial" pitchFamily="34" charset="0"/>
              </a:rPr>
              <a:t>units.</a:t>
            </a:r>
          </a:p>
          <a:p>
            <a:endParaRPr lang="en-US" sz="2400" dirty="0" smtClean="0">
              <a:latin typeface="Arial" pitchFamily="34" charset="0"/>
              <a:cs typeface="Arial" pitchFamily="34" charset="0"/>
            </a:endParaRPr>
          </a:p>
          <a:p>
            <a:r>
              <a:rPr lang="en-US" sz="2400" dirty="0" smtClean="0">
                <a:latin typeface="Arial" pitchFamily="34" charset="0"/>
                <a:cs typeface="Arial" pitchFamily="34" charset="0"/>
              </a:rPr>
              <a:t> </a:t>
            </a:r>
            <a:r>
              <a:rPr lang="en-US" sz="2400" dirty="0" err="1">
                <a:latin typeface="Arial" pitchFamily="34" charset="0"/>
                <a:cs typeface="Arial" pitchFamily="34" charset="0"/>
              </a:rPr>
              <a:t>eg</a:t>
            </a:r>
            <a:r>
              <a:rPr lang="en-US" sz="2400" dirty="0">
                <a:latin typeface="Arial" pitchFamily="34" charset="0"/>
                <a:cs typeface="Arial" pitchFamily="34" charset="0"/>
              </a:rPr>
              <a:t>, in case of solid and liquid fuels, it is expressed  as calories per </a:t>
            </a:r>
            <a:r>
              <a:rPr lang="en-US" sz="2400" dirty="0" err="1">
                <a:latin typeface="Arial" pitchFamily="34" charset="0"/>
                <a:cs typeface="Arial" pitchFamily="34" charset="0"/>
              </a:rPr>
              <a:t>gm</a:t>
            </a:r>
            <a:r>
              <a:rPr lang="en-US" sz="2400" dirty="0">
                <a:latin typeface="Arial" pitchFamily="34" charset="0"/>
                <a:cs typeface="Arial" pitchFamily="34" charset="0"/>
              </a:rPr>
              <a:t>, Kilo calories per kilogram or British thermal unit per </a:t>
            </a:r>
            <a:r>
              <a:rPr lang="en-US" sz="2400" dirty="0" smtClean="0">
                <a:latin typeface="Arial" pitchFamily="34" charset="0"/>
                <a:cs typeface="Arial" pitchFamily="34" charset="0"/>
              </a:rPr>
              <a:t>pound(</a:t>
            </a:r>
            <a:r>
              <a:rPr lang="en-US" sz="2400" dirty="0" err="1" smtClean="0">
                <a:latin typeface="Arial" pitchFamily="34" charset="0"/>
                <a:cs typeface="Arial" pitchFamily="34" charset="0"/>
              </a:rPr>
              <a:t>BThU</a:t>
            </a:r>
            <a:r>
              <a:rPr lang="en-US" sz="2400" dirty="0" smtClean="0">
                <a:latin typeface="Arial" pitchFamily="34" charset="0"/>
                <a:cs typeface="Arial" pitchFamily="34" charset="0"/>
              </a:rPr>
              <a:t>/</a:t>
            </a:r>
            <a:r>
              <a:rPr lang="en-US" sz="2400" dirty="0" err="1" smtClean="0">
                <a:latin typeface="Arial" pitchFamily="34" charset="0"/>
                <a:cs typeface="Arial" pitchFamily="34" charset="0"/>
              </a:rPr>
              <a:t>lb</a:t>
            </a:r>
            <a:r>
              <a:rPr lang="en-US" sz="2400" dirty="0" smtClean="0">
                <a:latin typeface="Arial" pitchFamily="34" charset="0"/>
                <a:cs typeface="Arial" pitchFamily="34" charset="0"/>
              </a:rPr>
              <a:t>)</a:t>
            </a:r>
          </a:p>
          <a:p>
            <a:r>
              <a:rPr lang="en-US" sz="2400" dirty="0">
                <a:latin typeface="Arial" pitchFamily="34" charset="0"/>
                <a:cs typeface="Arial" pitchFamily="34" charset="0"/>
              </a:rPr>
              <a:t> </a:t>
            </a:r>
            <a:endParaRPr lang="en-US" sz="2400" dirty="0" smtClean="0">
              <a:latin typeface="Arial" pitchFamily="34" charset="0"/>
              <a:cs typeface="Arial" pitchFamily="34" charset="0"/>
            </a:endParaRPr>
          </a:p>
          <a:p>
            <a:r>
              <a:rPr lang="en-US" sz="2400" dirty="0" smtClean="0">
                <a:latin typeface="Arial" pitchFamily="34" charset="0"/>
                <a:cs typeface="Arial" pitchFamily="34" charset="0"/>
              </a:rPr>
              <a:t> For gaseous fuel it is expressed as calories/</a:t>
            </a:r>
            <a:r>
              <a:rPr lang="en-US" sz="2400" dirty="0" err="1" smtClean="0">
                <a:latin typeface="Arial" pitchFamily="34" charset="0"/>
                <a:cs typeface="Arial" pitchFamily="34" charset="0"/>
              </a:rPr>
              <a:t>litre</a:t>
            </a:r>
            <a:r>
              <a:rPr lang="en-US" sz="2400" dirty="0" smtClean="0">
                <a:latin typeface="Arial" pitchFamily="34" charset="0"/>
                <a:cs typeface="Arial" pitchFamily="34" charset="0"/>
              </a:rPr>
              <a:t>, calories/cubic meter or </a:t>
            </a:r>
            <a:r>
              <a:rPr lang="en-US" sz="2400" dirty="0" err="1" smtClean="0">
                <a:latin typeface="Arial" pitchFamily="34" charset="0"/>
                <a:cs typeface="Arial" pitchFamily="34" charset="0"/>
              </a:rPr>
              <a:t>BThU</a:t>
            </a:r>
            <a:r>
              <a:rPr lang="en-US" sz="2400" dirty="0" smtClean="0">
                <a:latin typeface="Arial" pitchFamily="34" charset="0"/>
                <a:cs typeface="Arial" pitchFamily="34" charset="0"/>
              </a:rPr>
              <a:t>/</a:t>
            </a:r>
            <a:r>
              <a:rPr lang="en-US" sz="2400" dirty="0" err="1" smtClean="0">
                <a:latin typeface="Arial" pitchFamily="34" charset="0"/>
                <a:cs typeface="Arial" pitchFamily="34" charset="0"/>
              </a:rPr>
              <a:t>cu.ft</a:t>
            </a:r>
            <a:r>
              <a:rPr lang="en-US" sz="2400" dirty="0" smtClean="0">
                <a:latin typeface="Arial" pitchFamily="34" charset="0"/>
                <a:cs typeface="Arial" pitchFamily="34" charset="0"/>
              </a:rPr>
              <a:t>.</a:t>
            </a:r>
          </a:p>
          <a:p>
            <a:r>
              <a:rPr lang="en-US" sz="2400" dirty="0">
                <a:latin typeface="Arial" pitchFamily="34" charset="0"/>
                <a:cs typeface="Arial" pitchFamily="34" charset="0"/>
              </a:rPr>
              <a:t> </a:t>
            </a:r>
            <a:r>
              <a:rPr lang="en-US" sz="2400" dirty="0" smtClean="0">
                <a:latin typeface="Arial" pitchFamily="34" charset="0"/>
                <a:cs typeface="Arial" pitchFamily="34" charset="0"/>
              </a:rPr>
              <a:t>        1BThU = 252cal </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355252308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43000" y="1524000"/>
            <a:ext cx="6705600" cy="830997"/>
          </a:xfrm>
          <a:prstGeom prst="rect">
            <a:avLst/>
          </a:prstGeom>
          <a:noFill/>
        </p:spPr>
        <p:txBody>
          <a:bodyPr wrap="square" rtlCol="0">
            <a:spAutoFit/>
          </a:bodyPr>
          <a:lstStyle/>
          <a:p>
            <a:r>
              <a:rPr lang="en-US" sz="2400" dirty="0" smtClean="0">
                <a:latin typeface="Algerian" pitchFamily="82" charset="0"/>
              </a:rPr>
              <a:t>Disadvantages of liquid fuel</a:t>
            </a:r>
          </a:p>
          <a:p>
            <a:endParaRPr lang="en-US" sz="2400" dirty="0">
              <a:latin typeface="Algerian" pitchFamily="82" charset="0"/>
            </a:endParaRPr>
          </a:p>
        </p:txBody>
      </p:sp>
      <p:sp>
        <p:nvSpPr>
          <p:cNvPr id="3" name="TextBox 2"/>
          <p:cNvSpPr txBox="1"/>
          <p:nvPr/>
        </p:nvSpPr>
        <p:spPr>
          <a:xfrm>
            <a:off x="1143000" y="2514600"/>
            <a:ext cx="6934200" cy="830997"/>
          </a:xfrm>
          <a:prstGeom prst="rect">
            <a:avLst/>
          </a:prstGeom>
          <a:noFill/>
        </p:spPr>
        <p:txBody>
          <a:bodyPr wrap="square" rtlCol="0">
            <a:spAutoFit/>
          </a:bodyPr>
          <a:lstStyle/>
          <a:p>
            <a:r>
              <a:rPr lang="en-US" sz="2400" dirty="0" smtClean="0">
                <a:latin typeface="Arial" pitchFamily="34" charset="0"/>
                <a:cs typeface="Arial" pitchFamily="34" charset="0"/>
              </a:rPr>
              <a:t>A great </a:t>
            </a:r>
            <a:r>
              <a:rPr lang="en-US" sz="2400" dirty="0" err="1" smtClean="0">
                <a:latin typeface="Arial" pitchFamily="34" charset="0"/>
                <a:cs typeface="Arial" pitchFamily="34" charset="0"/>
              </a:rPr>
              <a:t>precuation</a:t>
            </a:r>
            <a:r>
              <a:rPr lang="en-US" sz="2400" dirty="0" smtClean="0">
                <a:latin typeface="Arial" pitchFamily="34" charset="0"/>
                <a:cs typeface="Arial" pitchFamily="34" charset="0"/>
              </a:rPr>
              <a:t> should be taken for storing liquid fuel because most of them are inflammable.</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33108733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smtClean="0">
                <a:solidFill>
                  <a:srgbClr val="0070C0"/>
                </a:solidFill>
                <a:latin typeface="Algerian" pitchFamily="82" charset="0"/>
              </a:rPr>
              <a:t>Advantages of Gaseous fuel</a:t>
            </a:r>
            <a:endParaRPr lang="en-US" sz="2400" dirty="0">
              <a:solidFill>
                <a:srgbClr val="0070C0"/>
              </a:solidFill>
              <a:latin typeface="Algerian" pitchFamily="82" charset="0"/>
            </a:endParaRPr>
          </a:p>
        </p:txBody>
      </p:sp>
      <p:sp>
        <p:nvSpPr>
          <p:cNvPr id="3" name="Content Placeholder 2"/>
          <p:cNvSpPr>
            <a:spLocks noGrp="1"/>
          </p:cNvSpPr>
          <p:nvPr>
            <p:ph idx="1"/>
          </p:nvPr>
        </p:nvSpPr>
        <p:spPr/>
        <p:txBody>
          <a:bodyPr>
            <a:normAutofit/>
          </a:bodyPr>
          <a:lstStyle/>
          <a:p>
            <a:r>
              <a:rPr lang="en-US" sz="2400" dirty="0" smtClean="0">
                <a:latin typeface="Arial" pitchFamily="34" charset="0"/>
                <a:cs typeface="Arial" pitchFamily="34" charset="0"/>
              </a:rPr>
              <a:t>1. The gas can be distributed over wide area by pipes from the source.</a:t>
            </a:r>
          </a:p>
          <a:p>
            <a:r>
              <a:rPr lang="en-US" sz="2400" dirty="0" smtClean="0">
                <a:latin typeface="Arial" pitchFamily="34" charset="0"/>
                <a:cs typeface="Arial" pitchFamily="34" charset="0"/>
              </a:rPr>
              <a:t>2. Have high calorific value.</a:t>
            </a:r>
          </a:p>
          <a:p>
            <a:r>
              <a:rPr lang="en-US" sz="2400" dirty="0" smtClean="0">
                <a:latin typeface="Arial" pitchFamily="34" charset="0"/>
                <a:cs typeface="Arial" pitchFamily="34" charset="0"/>
              </a:rPr>
              <a:t>3. They are smokeless easy to ignite and do not leave ash.</a:t>
            </a:r>
          </a:p>
          <a:p>
            <a:pPr marL="0" indent="0">
              <a:buNone/>
            </a:pPr>
            <a:r>
              <a:rPr lang="en-US" sz="2400" dirty="0">
                <a:latin typeface="Arial" pitchFamily="34" charset="0"/>
                <a:cs typeface="Arial" pitchFamily="34" charset="0"/>
              </a:rPr>
              <a:t> </a:t>
            </a:r>
            <a:r>
              <a:rPr lang="en-US" sz="2400" dirty="0" smtClean="0">
                <a:latin typeface="Arial" pitchFamily="34" charset="0"/>
                <a:cs typeface="Arial" pitchFamily="34" charset="0"/>
              </a:rPr>
              <a:t> </a:t>
            </a:r>
          </a:p>
          <a:p>
            <a:pPr marL="0" indent="0">
              <a:buNone/>
            </a:pPr>
            <a:endParaRPr lang="en-US" sz="2400" dirty="0" smtClean="0">
              <a:latin typeface="Arial" pitchFamily="34" charset="0"/>
              <a:cs typeface="Arial" pitchFamily="34" charset="0"/>
            </a:endParaRPr>
          </a:p>
          <a:p>
            <a:pPr marL="0" indent="0">
              <a:buNone/>
            </a:pPr>
            <a:r>
              <a:rPr lang="en-US" sz="2400" dirty="0" smtClean="0">
                <a:latin typeface="Arial" pitchFamily="34" charset="0"/>
                <a:cs typeface="Arial" pitchFamily="34" charset="0"/>
              </a:rPr>
              <a:t>   Disadvantages of gaseous fuel lie in the danger of explosion and large scale fire it </a:t>
            </a:r>
            <a:r>
              <a:rPr lang="en-US" sz="2400" smtClean="0">
                <a:latin typeface="Arial" pitchFamily="34" charset="0"/>
                <a:cs typeface="Arial" pitchFamily="34" charset="0"/>
              </a:rPr>
              <a:t>may cause.</a:t>
            </a:r>
          </a:p>
          <a:p>
            <a:pPr marL="0" indent="0">
              <a:buNone/>
            </a:pPr>
            <a:endParaRPr lang="en-US" sz="2400" dirty="0">
              <a:latin typeface="Arial" pitchFamily="34" charset="0"/>
              <a:cs typeface="Arial" pitchFamily="34" charset="0"/>
            </a:endParaRPr>
          </a:p>
        </p:txBody>
      </p:sp>
      <p:sp>
        <p:nvSpPr>
          <p:cNvPr id="4" name="TextBox 3"/>
          <p:cNvSpPr txBox="1"/>
          <p:nvPr/>
        </p:nvSpPr>
        <p:spPr>
          <a:xfrm>
            <a:off x="762000" y="3581400"/>
            <a:ext cx="7467600" cy="830997"/>
          </a:xfrm>
          <a:prstGeom prst="rect">
            <a:avLst/>
          </a:prstGeom>
          <a:noFill/>
        </p:spPr>
        <p:txBody>
          <a:bodyPr wrap="square" rtlCol="0">
            <a:spAutoFit/>
          </a:bodyPr>
          <a:lstStyle/>
          <a:p>
            <a:r>
              <a:rPr lang="en-US" sz="2400" dirty="0" smtClean="0">
                <a:solidFill>
                  <a:srgbClr val="00B050"/>
                </a:solidFill>
                <a:latin typeface="Algerian" pitchFamily="82" charset="0"/>
              </a:rPr>
              <a:t> </a:t>
            </a:r>
          </a:p>
          <a:p>
            <a:r>
              <a:rPr lang="en-US" sz="2400" dirty="0">
                <a:solidFill>
                  <a:srgbClr val="00B050"/>
                </a:solidFill>
                <a:latin typeface="Algerian" pitchFamily="82" charset="0"/>
              </a:rPr>
              <a:t> </a:t>
            </a:r>
            <a:r>
              <a:rPr lang="en-US" sz="2400" dirty="0" smtClean="0">
                <a:solidFill>
                  <a:srgbClr val="00B050"/>
                </a:solidFill>
                <a:latin typeface="Algerian" pitchFamily="82" charset="0"/>
              </a:rPr>
              <a:t>             Disadvantages of gaseous fuel</a:t>
            </a:r>
            <a:endParaRPr lang="en-US" sz="2400" dirty="0">
              <a:solidFill>
                <a:srgbClr val="00B050"/>
              </a:solidFill>
              <a:latin typeface="Algerian" pitchFamily="82" charset="0"/>
            </a:endParaRPr>
          </a:p>
        </p:txBody>
      </p:sp>
      <p:sp>
        <p:nvSpPr>
          <p:cNvPr id="5" name="TextBox 4"/>
          <p:cNvSpPr txBox="1"/>
          <p:nvPr/>
        </p:nvSpPr>
        <p:spPr>
          <a:xfrm>
            <a:off x="533400" y="5105400"/>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3052722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71600" y="1447800"/>
            <a:ext cx="6096000" cy="3046988"/>
          </a:xfrm>
          <a:prstGeom prst="rect">
            <a:avLst/>
          </a:prstGeom>
          <a:noFill/>
        </p:spPr>
        <p:txBody>
          <a:bodyPr wrap="square" rtlCol="0">
            <a:spAutoFit/>
          </a:bodyPr>
          <a:lstStyle/>
          <a:p>
            <a:r>
              <a:rPr lang="en-US" sz="2400" dirty="0" smtClean="0">
                <a:latin typeface="Arial" pitchFamily="34" charset="0"/>
                <a:cs typeface="Arial" pitchFamily="34" charset="0"/>
              </a:rPr>
              <a:t>If we say that calorific value of a particular fuel is 2500 calories per gram, we mean that 1 </a:t>
            </a:r>
            <a:r>
              <a:rPr lang="en-US" sz="2400" dirty="0" err="1" smtClean="0">
                <a:latin typeface="Arial" pitchFamily="34" charset="0"/>
                <a:cs typeface="Arial" pitchFamily="34" charset="0"/>
              </a:rPr>
              <a:t>gm</a:t>
            </a:r>
            <a:r>
              <a:rPr lang="en-US" sz="2400" dirty="0" smtClean="0">
                <a:latin typeface="Arial" pitchFamily="34" charset="0"/>
                <a:cs typeface="Arial" pitchFamily="34" charset="0"/>
              </a:rPr>
              <a:t> of fuel on combustion gives 2500 calories of heat.</a:t>
            </a:r>
          </a:p>
          <a:p>
            <a:r>
              <a:rPr lang="en-US" sz="2400" dirty="0" smtClean="0">
                <a:latin typeface="Arial" pitchFamily="34" charset="0"/>
                <a:cs typeface="Arial" pitchFamily="34" charset="0"/>
              </a:rPr>
              <a:t>    The calorific value of coal determined on as it is basis is called its gross </a:t>
            </a:r>
            <a:r>
              <a:rPr lang="en-US" sz="2400" dirty="0" err="1" smtClean="0">
                <a:latin typeface="Arial" pitchFamily="34" charset="0"/>
                <a:cs typeface="Arial" pitchFamily="34" charset="0"/>
              </a:rPr>
              <a:t>cal</a:t>
            </a:r>
            <a:r>
              <a:rPr lang="en-US" sz="2400" dirty="0" smtClean="0">
                <a:latin typeface="Arial" pitchFamily="34" charset="0"/>
                <a:cs typeface="Arial" pitchFamily="34" charset="0"/>
              </a:rPr>
              <a:t> value .</a:t>
            </a:r>
          </a:p>
          <a:p>
            <a:r>
              <a:rPr lang="en-US" sz="2400" dirty="0" smtClean="0">
                <a:latin typeface="Arial" pitchFamily="34" charset="0"/>
                <a:cs typeface="Arial" pitchFamily="34" charset="0"/>
              </a:rPr>
              <a:t>The calorific value of dry ash free coal is called net calorific value. </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36909496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smtClean="0">
                <a:latin typeface="Algerian" pitchFamily="82" charset="0"/>
              </a:rPr>
              <a:t>Gross calorific value and net calorific value</a:t>
            </a:r>
            <a:endParaRPr lang="en-US" sz="2400" dirty="0">
              <a:latin typeface="Algerian" pitchFamily="82" charset="0"/>
            </a:endParaRPr>
          </a:p>
        </p:txBody>
      </p:sp>
      <p:sp>
        <p:nvSpPr>
          <p:cNvPr id="3" name="Content Placeholder 2"/>
          <p:cNvSpPr>
            <a:spLocks noGrp="1"/>
          </p:cNvSpPr>
          <p:nvPr>
            <p:ph idx="1"/>
          </p:nvPr>
        </p:nvSpPr>
        <p:spPr/>
        <p:txBody>
          <a:bodyPr>
            <a:normAutofit/>
          </a:bodyPr>
          <a:lstStyle/>
          <a:p>
            <a:pPr marL="0" indent="0">
              <a:buNone/>
            </a:pPr>
            <a:r>
              <a:rPr lang="en-US" sz="2400" dirty="0" smtClean="0">
                <a:latin typeface="Arial" pitchFamily="34" charset="0"/>
                <a:cs typeface="Arial" pitchFamily="34" charset="0"/>
              </a:rPr>
              <a:t>All fuels contain hydrogen. In the determination of calorific value , this hydrogen is converted into steam and if the products of combustion are condensed to the room temperature , the latent heat of condensation of steam is also included in the heat </a:t>
            </a:r>
            <a:r>
              <a:rPr lang="en-US" sz="2400" dirty="0" err="1" smtClean="0">
                <a:latin typeface="Arial" pitchFamily="34" charset="0"/>
                <a:cs typeface="Arial" pitchFamily="34" charset="0"/>
              </a:rPr>
              <a:t>measured,called</a:t>
            </a:r>
            <a:r>
              <a:rPr lang="en-US" sz="2400" dirty="0" smtClean="0">
                <a:latin typeface="Arial" pitchFamily="34" charset="0"/>
                <a:cs typeface="Arial" pitchFamily="34" charset="0"/>
              </a:rPr>
              <a:t> gross calorific value. It may be defined as the total amount of heat produced when one unit of fuel has been burnt completely and the products of combustion have been cooled to 15</a:t>
            </a:r>
            <a:r>
              <a:rPr lang="en-US" sz="2400" baseline="30000" dirty="0" smtClean="0">
                <a:latin typeface="Arial" pitchFamily="34" charset="0"/>
                <a:cs typeface="Arial" pitchFamily="34" charset="0"/>
              </a:rPr>
              <a:t>o</a:t>
            </a:r>
            <a:r>
              <a:rPr lang="en-US" sz="2400" dirty="0" smtClean="0">
                <a:latin typeface="Arial" pitchFamily="34" charset="0"/>
                <a:cs typeface="Arial" pitchFamily="34" charset="0"/>
              </a:rPr>
              <a:t>c or 60</a:t>
            </a:r>
            <a:r>
              <a:rPr lang="en-US" sz="2400" baseline="30000" dirty="0" smtClean="0">
                <a:latin typeface="Arial" pitchFamily="34" charset="0"/>
                <a:cs typeface="Arial" pitchFamily="34" charset="0"/>
              </a:rPr>
              <a:t>o</a:t>
            </a:r>
            <a:r>
              <a:rPr lang="en-US" sz="2400" dirty="0" smtClean="0">
                <a:latin typeface="Arial" pitchFamily="34" charset="0"/>
                <a:cs typeface="Arial" pitchFamily="34" charset="0"/>
              </a:rPr>
              <a:t> F. </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5663108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43000" y="1295400"/>
            <a:ext cx="6400800" cy="5262979"/>
          </a:xfrm>
          <a:prstGeom prst="rect">
            <a:avLst/>
          </a:prstGeom>
          <a:noFill/>
        </p:spPr>
        <p:txBody>
          <a:bodyPr wrap="square" rtlCol="0">
            <a:spAutoFit/>
          </a:bodyPr>
          <a:lstStyle/>
          <a:p>
            <a:r>
              <a:rPr lang="en-US" sz="2400" dirty="0" smtClean="0">
                <a:latin typeface="Arial" pitchFamily="34" charset="0"/>
                <a:cs typeface="Arial" pitchFamily="34" charset="0"/>
              </a:rPr>
              <a:t>When fuel is used ,</a:t>
            </a:r>
            <a:r>
              <a:rPr lang="en-US" sz="2400" dirty="0" err="1" smtClean="0">
                <a:latin typeface="Arial" pitchFamily="34" charset="0"/>
                <a:cs typeface="Arial" pitchFamily="34" charset="0"/>
              </a:rPr>
              <a:t>vapour</a:t>
            </a:r>
            <a:r>
              <a:rPr lang="en-US" sz="2400" dirty="0" smtClean="0">
                <a:latin typeface="Arial" pitchFamily="34" charset="0"/>
                <a:cs typeface="Arial" pitchFamily="34" charset="0"/>
              </a:rPr>
              <a:t> or moisture </a:t>
            </a:r>
            <a:r>
              <a:rPr lang="en-US" sz="2400" dirty="0" err="1" smtClean="0">
                <a:latin typeface="Arial" pitchFamily="34" charset="0"/>
                <a:cs typeface="Arial" pitchFamily="34" charset="0"/>
              </a:rPr>
              <a:t>etc</a:t>
            </a:r>
            <a:r>
              <a:rPr lang="en-US" sz="2400" dirty="0" smtClean="0">
                <a:latin typeface="Arial" pitchFamily="34" charset="0"/>
                <a:cs typeface="Arial" pitchFamily="34" charset="0"/>
              </a:rPr>
              <a:t> are not </a:t>
            </a:r>
            <a:r>
              <a:rPr lang="en-US" sz="2400" dirty="0" err="1" smtClean="0">
                <a:latin typeface="Arial" pitchFamily="34" charset="0"/>
                <a:cs typeface="Arial" pitchFamily="34" charset="0"/>
              </a:rPr>
              <a:t>condenced</a:t>
            </a:r>
            <a:r>
              <a:rPr lang="en-US" sz="2400" dirty="0" smtClean="0">
                <a:latin typeface="Arial" pitchFamily="34" charset="0"/>
                <a:cs typeface="Arial" pitchFamily="34" charset="0"/>
              </a:rPr>
              <a:t> and escape as such along with hot combustion gases. Thus a lesser amount of heat is available than expected. This is known as net calorific value and may be defined as the net heat produced when unit mass burnt and the products are allowed to escape. </a:t>
            </a:r>
            <a:endParaRPr lang="en-US" sz="2400" dirty="0">
              <a:latin typeface="Arial" pitchFamily="34" charset="0"/>
              <a:cs typeface="Arial" pitchFamily="34" charset="0"/>
            </a:endParaRPr>
          </a:p>
          <a:p>
            <a:r>
              <a:rPr lang="en-US" sz="2400" dirty="0" smtClean="0">
                <a:latin typeface="Arial" pitchFamily="34" charset="0"/>
                <a:cs typeface="Arial" pitchFamily="34" charset="0"/>
              </a:rPr>
              <a:t>Net Calorific Value = Gross Calorific Value –   </a:t>
            </a:r>
          </a:p>
          <a:p>
            <a:r>
              <a:rPr lang="en-US" sz="2400" dirty="0">
                <a:latin typeface="Arial" pitchFamily="34" charset="0"/>
                <a:cs typeface="Arial" pitchFamily="34" charset="0"/>
              </a:rPr>
              <a:t> </a:t>
            </a:r>
            <a:r>
              <a:rPr lang="en-US" sz="2400" dirty="0" smtClean="0">
                <a:latin typeface="Arial" pitchFamily="34" charset="0"/>
                <a:cs typeface="Arial" pitchFamily="34" charset="0"/>
              </a:rPr>
              <a:t>                             latent heat of water formed</a:t>
            </a:r>
            <a:endParaRPr lang="en-US" sz="2400" dirty="0">
              <a:latin typeface="Arial" pitchFamily="34" charset="0"/>
              <a:cs typeface="Arial" pitchFamily="34" charset="0"/>
            </a:endParaRPr>
          </a:p>
          <a:p>
            <a:r>
              <a:rPr lang="en-US" sz="2400" dirty="0" smtClean="0">
                <a:latin typeface="Arial" pitchFamily="34" charset="0"/>
                <a:cs typeface="Arial" pitchFamily="34" charset="0"/>
              </a:rPr>
              <a:t>       (Latent heat is10.56 Kcal </a:t>
            </a:r>
            <a:r>
              <a:rPr lang="en-US" sz="2400" dirty="0" err="1" smtClean="0">
                <a:latin typeface="Arial" pitchFamily="34" charset="0"/>
                <a:cs typeface="Arial" pitchFamily="34" charset="0"/>
              </a:rPr>
              <a:t>mol</a:t>
            </a:r>
            <a:r>
              <a:rPr lang="en-US" sz="2400" baseline="30000" dirty="0" smtClean="0">
                <a:latin typeface="Arial" pitchFamily="34" charset="0"/>
                <a:cs typeface="Arial" pitchFamily="34" charset="0"/>
              </a:rPr>
              <a:t>-</a:t>
            </a:r>
            <a:r>
              <a:rPr lang="en-US" sz="2400" dirty="0">
                <a:latin typeface="Arial" pitchFamily="34" charset="0"/>
                <a:cs typeface="Arial" pitchFamily="34" charset="0"/>
              </a:rPr>
              <a:t> </a:t>
            </a:r>
            <a:r>
              <a:rPr lang="en-US" sz="2400" dirty="0" smtClean="0">
                <a:latin typeface="Arial" pitchFamily="34" charset="0"/>
                <a:cs typeface="Arial" pitchFamily="34" charset="0"/>
              </a:rPr>
              <a:t>at ordinary temperature)</a:t>
            </a:r>
          </a:p>
          <a:p>
            <a:r>
              <a:rPr lang="en-US" sz="2400" dirty="0" smtClean="0">
                <a:latin typeface="Arial" pitchFamily="34" charset="0"/>
                <a:cs typeface="Arial" pitchFamily="34" charset="0"/>
              </a:rPr>
              <a:t>Thus Net </a:t>
            </a:r>
            <a:r>
              <a:rPr lang="en-US" sz="2400" dirty="0" err="1" smtClean="0">
                <a:latin typeface="Arial" pitchFamily="34" charset="0"/>
                <a:cs typeface="Arial" pitchFamily="34" charset="0"/>
              </a:rPr>
              <a:t>Cal.Val</a:t>
            </a:r>
            <a:r>
              <a:rPr lang="en-US" sz="2400" dirty="0" smtClean="0">
                <a:latin typeface="Arial" pitchFamily="34" charset="0"/>
                <a:cs typeface="Arial" pitchFamily="34" charset="0"/>
              </a:rPr>
              <a:t>. = Gross </a:t>
            </a:r>
            <a:r>
              <a:rPr lang="en-US" sz="2400" dirty="0" err="1" smtClean="0">
                <a:latin typeface="Arial" pitchFamily="34" charset="0"/>
                <a:cs typeface="Arial" pitchFamily="34" charset="0"/>
              </a:rPr>
              <a:t>Cal.Val</a:t>
            </a:r>
            <a:r>
              <a:rPr lang="en-US" sz="2400" dirty="0" smtClean="0">
                <a:latin typeface="Arial" pitchFamily="34" charset="0"/>
                <a:cs typeface="Arial" pitchFamily="34" charset="0"/>
              </a:rPr>
              <a:t>.- 10.56n</a:t>
            </a:r>
          </a:p>
          <a:p>
            <a:r>
              <a:rPr lang="en-US" sz="2400" dirty="0">
                <a:latin typeface="Arial" pitchFamily="34" charset="0"/>
                <a:cs typeface="Arial" pitchFamily="34" charset="0"/>
              </a:rPr>
              <a:t>n</a:t>
            </a:r>
            <a:r>
              <a:rPr lang="en-US" sz="2400" dirty="0" smtClean="0">
                <a:latin typeface="Arial" pitchFamily="34" charset="0"/>
                <a:cs typeface="Arial" pitchFamily="34" charset="0"/>
              </a:rPr>
              <a:t>= no of moles of H</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 present in 1g of  fuel.</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32287790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smtClean="0">
                <a:solidFill>
                  <a:srgbClr val="00B0F0"/>
                </a:solidFill>
                <a:latin typeface="Algerian" pitchFamily="82" charset="0"/>
                <a:cs typeface="Arial" pitchFamily="34" charset="0"/>
              </a:rPr>
              <a:t>Solid fuel</a:t>
            </a:r>
            <a:endParaRPr lang="en-US" sz="2400" dirty="0">
              <a:solidFill>
                <a:srgbClr val="00B0F0"/>
              </a:solidFill>
              <a:latin typeface="Algerian" pitchFamily="82" charset="0"/>
              <a:cs typeface="Arial" pitchFamily="34" charset="0"/>
            </a:endParaRPr>
          </a:p>
        </p:txBody>
      </p:sp>
      <p:sp>
        <p:nvSpPr>
          <p:cNvPr id="3" name="Content Placeholder 2"/>
          <p:cNvSpPr>
            <a:spLocks noGrp="1"/>
          </p:cNvSpPr>
          <p:nvPr>
            <p:ph idx="1"/>
          </p:nvPr>
        </p:nvSpPr>
        <p:spPr/>
        <p:txBody>
          <a:bodyPr>
            <a:normAutofit lnSpcReduction="10000"/>
          </a:bodyPr>
          <a:lstStyle/>
          <a:p>
            <a:pPr marL="0" indent="0">
              <a:buNone/>
            </a:pPr>
            <a:r>
              <a:rPr lang="en-US" sz="2400" b="1" dirty="0" smtClean="0">
                <a:latin typeface="Arial" pitchFamily="34" charset="0"/>
                <a:cs typeface="Arial" pitchFamily="34" charset="0"/>
              </a:rPr>
              <a:t>Wood </a:t>
            </a:r>
            <a:r>
              <a:rPr lang="en-US" sz="2400" dirty="0" smtClean="0">
                <a:latin typeface="Arial" pitchFamily="34" charset="0"/>
                <a:cs typeface="Arial" pitchFamily="34" charset="0"/>
              </a:rPr>
              <a:t>: It is an important domestic fuel throughout the world. It is composed of cellulose, some protein matter and resins. Freshly cut wood contains about 30-40% moisture, which can be reduced to 15-20% by burning in air. Wood burns with luminous and smoky flames. Calorific value of wood depend upon its variety but lies only between 4500 to 5000 kcal/kg. </a:t>
            </a:r>
          </a:p>
          <a:p>
            <a:pPr marL="0" indent="0">
              <a:buNone/>
            </a:pPr>
            <a:r>
              <a:rPr lang="en-US" sz="2400" b="1" dirty="0" smtClean="0">
                <a:latin typeface="Arial" pitchFamily="34" charset="0"/>
                <a:cs typeface="Arial" pitchFamily="34" charset="0"/>
              </a:rPr>
              <a:t>Coal</a:t>
            </a:r>
            <a:r>
              <a:rPr lang="en-US" sz="2400" dirty="0" smtClean="0">
                <a:latin typeface="Arial" pitchFamily="34" charset="0"/>
                <a:cs typeface="Arial" pitchFamily="34" charset="0"/>
              </a:rPr>
              <a:t> : Coal has been formed in nature as a result of the slow decomposition of vegetable and animal matter under the influence of heat, pressure and limited supply of air . Coal is found in various forms which represents the different stages of transformation of vegetable and animal matter. </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129747484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1602</TotalTime>
  <Words>4055</Words>
  <Application>Microsoft Office PowerPoint</Application>
  <PresentationFormat>On-screen Show (4:3)</PresentationFormat>
  <Paragraphs>245</Paragraphs>
  <Slides>51</Slides>
  <Notes>3</Notes>
  <HiddenSlides>0</HiddenSlides>
  <MMClips>0</MMClips>
  <ScaleCrop>false</ScaleCrop>
  <HeadingPairs>
    <vt:vector size="4" baseType="variant">
      <vt:variant>
        <vt:lpstr>Theme</vt:lpstr>
      </vt:variant>
      <vt:variant>
        <vt:i4>1</vt:i4>
      </vt:variant>
      <vt:variant>
        <vt:lpstr>Slide Titles</vt:lpstr>
      </vt:variant>
      <vt:variant>
        <vt:i4>51</vt:i4>
      </vt:variant>
    </vt:vector>
  </HeadingPairs>
  <TitlesOfParts>
    <vt:vector size="52" baseType="lpstr">
      <vt:lpstr>Office Theme</vt:lpstr>
      <vt:lpstr>FUEL</vt:lpstr>
      <vt:lpstr>PowerPoint Presentation</vt:lpstr>
      <vt:lpstr>Properties</vt:lpstr>
      <vt:lpstr>PowerPoint Presentation</vt:lpstr>
      <vt:lpstr>PowerPoint Presentation</vt:lpstr>
      <vt:lpstr>PowerPoint Presentation</vt:lpstr>
      <vt:lpstr>Gross calorific value and net calorific value</vt:lpstr>
      <vt:lpstr>PowerPoint Presentation</vt:lpstr>
      <vt:lpstr>Solid fuel</vt:lpstr>
      <vt:lpstr>PowerPoint Presentation</vt:lpstr>
      <vt:lpstr>PowerPoint Presentation</vt:lpstr>
      <vt:lpstr>Pulverised Coal</vt:lpstr>
      <vt:lpstr>PowerPoint Presentation</vt:lpstr>
      <vt:lpstr>PowerPoint Presentation</vt:lpstr>
      <vt:lpstr>The major disadvantages of pulverised coal</vt:lpstr>
      <vt:lpstr>Destructive distillation of coal or Carbonization of coal</vt:lpstr>
      <vt:lpstr>By products of carbonization of coal</vt:lpstr>
      <vt:lpstr>PowerPoint Presentation</vt:lpstr>
      <vt:lpstr>PowerPoint Presentation</vt:lpstr>
      <vt:lpstr>Liquid fuel</vt:lpstr>
      <vt:lpstr>PowerPoint Presentation</vt:lpstr>
      <vt:lpstr> products of fractional distillation of petroleum</vt:lpstr>
      <vt:lpstr>PowerPoint Presentation</vt:lpstr>
      <vt:lpstr>PowerPoint Presentation</vt:lpstr>
      <vt:lpstr>Classification of Petroleum oil</vt:lpstr>
      <vt:lpstr>PowerPoint Presentation</vt:lpstr>
      <vt:lpstr>Properties of liquid fuel</vt:lpstr>
      <vt:lpstr>PowerPoint Presentation</vt:lpstr>
      <vt:lpstr>PowerPoint Presentation</vt:lpstr>
      <vt:lpstr>PowerPoint Presentation</vt:lpstr>
      <vt:lpstr>Gaseous fuel</vt:lpstr>
      <vt:lpstr>PowerPoint Presentation</vt:lpstr>
      <vt:lpstr>PowerPoint Presentation</vt:lpstr>
      <vt:lpstr>PowerPoint Presentation</vt:lpstr>
      <vt:lpstr>Manufacture of Producer  gas</vt:lpstr>
      <vt:lpstr>PowerPoint Presentation</vt:lpstr>
      <vt:lpstr>PowerPoint Presentation</vt:lpstr>
      <vt:lpstr>Manufacture of water gas</vt:lpstr>
      <vt:lpstr>PowerPoint Presentation</vt:lpstr>
      <vt:lpstr>PowerPoint Presentation</vt:lpstr>
      <vt:lpstr>Bio gas</vt:lpstr>
      <vt:lpstr>PowerPoint Presentation</vt:lpstr>
      <vt:lpstr>PowerPoint Presentation</vt:lpstr>
      <vt:lpstr>PowerPoint Presentation</vt:lpstr>
      <vt:lpstr>Liquefied  Petroleum gas(LPG)</vt:lpstr>
      <vt:lpstr>PowerPoint Presentation</vt:lpstr>
      <vt:lpstr>PowerPoint Presentation</vt:lpstr>
      <vt:lpstr>Advantages of solid fuel over liquid fuel</vt:lpstr>
      <vt:lpstr>Advantages of liquid fuel over solid fuel</vt:lpstr>
      <vt:lpstr>PowerPoint Presentation</vt:lpstr>
      <vt:lpstr>Advantages of Gaseous fuel</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FUEL</dc:title>
  <dc:creator>hp</dc:creator>
  <cp:lastModifiedBy>hp</cp:lastModifiedBy>
  <cp:revision>187</cp:revision>
  <dcterms:created xsi:type="dcterms:W3CDTF">2015-11-02T08:21:42Z</dcterms:created>
  <dcterms:modified xsi:type="dcterms:W3CDTF">2016-02-18T07:30:26Z</dcterms:modified>
</cp:coreProperties>
</file>