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152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FFBDC82-81BA-4941-A0C5-113EF54D8172}" type="datetimeFigureOut">
              <a:rPr lang="en-US" smtClean="0"/>
              <a:t>5/17/2017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86CC8-4643-4A3F-B6D2-A07B0CF7923B}" type="slidenum">
              <a:rPr lang="en-US" smtClean="0"/>
              <a:t>‹#›</a:t>
            </a:fld>
            <a:endParaRPr lang="en-US"/>
          </a:p>
        </p:txBody>
      </p:sp>
    </p:spTree>
    <p:extLst>
      <p:ext uri="{BB962C8B-B14F-4D97-AF65-F5344CB8AC3E}">
        <p14:creationId xmlns:p14="http://schemas.microsoft.com/office/powerpoint/2010/main" val="27184598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FBDC82-81BA-4941-A0C5-113EF54D8172}" type="datetimeFigureOut">
              <a:rPr lang="en-US" smtClean="0"/>
              <a:t>5/17/2017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86CC8-4643-4A3F-B6D2-A07B0CF7923B}" type="slidenum">
              <a:rPr lang="en-US" smtClean="0"/>
              <a:t>‹#›</a:t>
            </a:fld>
            <a:endParaRPr lang="en-US"/>
          </a:p>
        </p:txBody>
      </p:sp>
    </p:spTree>
    <p:extLst>
      <p:ext uri="{BB962C8B-B14F-4D97-AF65-F5344CB8AC3E}">
        <p14:creationId xmlns:p14="http://schemas.microsoft.com/office/powerpoint/2010/main" val="28448080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FBDC82-81BA-4941-A0C5-113EF54D8172}" type="datetimeFigureOut">
              <a:rPr lang="en-US" smtClean="0"/>
              <a:t>5/17/2017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86CC8-4643-4A3F-B6D2-A07B0CF7923B}" type="slidenum">
              <a:rPr lang="en-US" smtClean="0"/>
              <a:t>‹#›</a:t>
            </a:fld>
            <a:endParaRPr lang="en-US"/>
          </a:p>
        </p:txBody>
      </p:sp>
    </p:spTree>
    <p:extLst>
      <p:ext uri="{BB962C8B-B14F-4D97-AF65-F5344CB8AC3E}">
        <p14:creationId xmlns:p14="http://schemas.microsoft.com/office/powerpoint/2010/main" val="30916407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FBDC82-81BA-4941-A0C5-113EF54D8172}" type="datetimeFigureOut">
              <a:rPr lang="en-US" smtClean="0"/>
              <a:t>5/17/2017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86CC8-4643-4A3F-B6D2-A07B0CF7923B}" type="slidenum">
              <a:rPr lang="en-US" smtClean="0"/>
              <a:t>‹#›</a:t>
            </a:fld>
            <a:endParaRPr lang="en-US"/>
          </a:p>
        </p:txBody>
      </p:sp>
    </p:spTree>
    <p:extLst>
      <p:ext uri="{BB962C8B-B14F-4D97-AF65-F5344CB8AC3E}">
        <p14:creationId xmlns:p14="http://schemas.microsoft.com/office/powerpoint/2010/main" val="41322825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FFBDC82-81BA-4941-A0C5-113EF54D8172}" type="datetimeFigureOut">
              <a:rPr lang="en-US" smtClean="0"/>
              <a:t>5/17/2017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286CC8-4643-4A3F-B6D2-A07B0CF7923B}" type="slidenum">
              <a:rPr lang="en-US" smtClean="0"/>
              <a:t>‹#›</a:t>
            </a:fld>
            <a:endParaRPr lang="en-US"/>
          </a:p>
        </p:txBody>
      </p:sp>
    </p:spTree>
    <p:extLst>
      <p:ext uri="{BB962C8B-B14F-4D97-AF65-F5344CB8AC3E}">
        <p14:creationId xmlns:p14="http://schemas.microsoft.com/office/powerpoint/2010/main" val="20757733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FFBDC82-81BA-4941-A0C5-113EF54D8172}" type="datetimeFigureOut">
              <a:rPr lang="en-US" smtClean="0"/>
              <a:t>5/17/2017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86CC8-4643-4A3F-B6D2-A07B0CF7923B}" type="slidenum">
              <a:rPr lang="en-US" smtClean="0"/>
              <a:t>‹#›</a:t>
            </a:fld>
            <a:endParaRPr lang="en-US"/>
          </a:p>
        </p:txBody>
      </p:sp>
    </p:spTree>
    <p:extLst>
      <p:ext uri="{BB962C8B-B14F-4D97-AF65-F5344CB8AC3E}">
        <p14:creationId xmlns:p14="http://schemas.microsoft.com/office/powerpoint/2010/main" val="21484930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FFBDC82-81BA-4941-A0C5-113EF54D8172}" type="datetimeFigureOut">
              <a:rPr lang="en-US" smtClean="0"/>
              <a:t>5/17/2017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286CC8-4643-4A3F-B6D2-A07B0CF7923B}" type="slidenum">
              <a:rPr lang="en-US" smtClean="0"/>
              <a:t>‹#›</a:t>
            </a:fld>
            <a:endParaRPr lang="en-US"/>
          </a:p>
        </p:txBody>
      </p:sp>
    </p:spTree>
    <p:extLst>
      <p:ext uri="{BB962C8B-B14F-4D97-AF65-F5344CB8AC3E}">
        <p14:creationId xmlns:p14="http://schemas.microsoft.com/office/powerpoint/2010/main" val="37251447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FFBDC82-81BA-4941-A0C5-113EF54D8172}" type="datetimeFigureOut">
              <a:rPr lang="en-US" smtClean="0"/>
              <a:t>5/17/2017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286CC8-4643-4A3F-B6D2-A07B0CF7923B}" type="slidenum">
              <a:rPr lang="en-US" smtClean="0"/>
              <a:t>‹#›</a:t>
            </a:fld>
            <a:endParaRPr lang="en-US"/>
          </a:p>
        </p:txBody>
      </p:sp>
    </p:spTree>
    <p:extLst>
      <p:ext uri="{BB962C8B-B14F-4D97-AF65-F5344CB8AC3E}">
        <p14:creationId xmlns:p14="http://schemas.microsoft.com/office/powerpoint/2010/main" val="26475030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FFBDC82-81BA-4941-A0C5-113EF54D8172}" type="datetimeFigureOut">
              <a:rPr lang="en-US" smtClean="0"/>
              <a:t>5/17/2017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286CC8-4643-4A3F-B6D2-A07B0CF7923B}" type="slidenum">
              <a:rPr lang="en-US" smtClean="0"/>
              <a:t>‹#›</a:t>
            </a:fld>
            <a:endParaRPr lang="en-US"/>
          </a:p>
        </p:txBody>
      </p:sp>
    </p:spTree>
    <p:extLst>
      <p:ext uri="{BB962C8B-B14F-4D97-AF65-F5344CB8AC3E}">
        <p14:creationId xmlns:p14="http://schemas.microsoft.com/office/powerpoint/2010/main" val="41821835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FBDC82-81BA-4941-A0C5-113EF54D8172}" type="datetimeFigureOut">
              <a:rPr lang="en-US" smtClean="0"/>
              <a:t>5/17/2017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86CC8-4643-4A3F-B6D2-A07B0CF7923B}" type="slidenum">
              <a:rPr lang="en-US" smtClean="0"/>
              <a:t>‹#›</a:t>
            </a:fld>
            <a:endParaRPr lang="en-US"/>
          </a:p>
        </p:txBody>
      </p:sp>
    </p:spTree>
    <p:extLst>
      <p:ext uri="{BB962C8B-B14F-4D97-AF65-F5344CB8AC3E}">
        <p14:creationId xmlns:p14="http://schemas.microsoft.com/office/powerpoint/2010/main" val="18866698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FFBDC82-81BA-4941-A0C5-113EF54D8172}" type="datetimeFigureOut">
              <a:rPr lang="en-US" smtClean="0"/>
              <a:t>5/17/2017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286CC8-4643-4A3F-B6D2-A07B0CF7923B}" type="slidenum">
              <a:rPr lang="en-US" smtClean="0"/>
              <a:t>‹#›</a:t>
            </a:fld>
            <a:endParaRPr lang="en-US"/>
          </a:p>
        </p:txBody>
      </p:sp>
    </p:spTree>
    <p:extLst>
      <p:ext uri="{BB962C8B-B14F-4D97-AF65-F5344CB8AC3E}">
        <p14:creationId xmlns:p14="http://schemas.microsoft.com/office/powerpoint/2010/main" val="23975397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FFBDC82-81BA-4941-A0C5-113EF54D8172}" type="datetimeFigureOut">
              <a:rPr lang="en-US" smtClean="0"/>
              <a:t>5/17/2017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286CC8-4643-4A3F-B6D2-A07B0CF7923B}" type="slidenum">
              <a:rPr lang="en-US" smtClean="0"/>
              <a:t>‹#›</a:t>
            </a:fld>
            <a:endParaRPr lang="en-US"/>
          </a:p>
        </p:txBody>
      </p:sp>
    </p:spTree>
    <p:extLst>
      <p:ext uri="{BB962C8B-B14F-4D97-AF65-F5344CB8AC3E}">
        <p14:creationId xmlns:p14="http://schemas.microsoft.com/office/powerpoint/2010/main" val="8663131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381000"/>
            <a:ext cx="7696200" cy="1219200"/>
          </a:xfrm>
        </p:spPr>
        <p:txBody>
          <a:bodyPr>
            <a:normAutofit fontScale="90000"/>
          </a:bodyPr>
          <a:lstStyle/>
          <a:p>
            <a:r>
              <a:rPr lang="en-US" dirty="0" smtClean="0">
                <a:solidFill>
                  <a:srgbClr val="FF0000"/>
                </a:solidFill>
              </a:rPr>
              <a:t>DYES</a:t>
            </a:r>
            <a:br>
              <a:rPr lang="en-US" dirty="0" smtClean="0">
                <a:solidFill>
                  <a:srgbClr val="FF0000"/>
                </a:solidFill>
              </a:rPr>
            </a:br>
            <a:endParaRPr lang="en-US" dirty="0">
              <a:solidFill>
                <a:srgbClr val="FF0000"/>
              </a:solidFill>
            </a:endParaRPr>
          </a:p>
        </p:txBody>
      </p:sp>
      <p:sp>
        <p:nvSpPr>
          <p:cNvPr id="3" name="Subtitle 2"/>
          <p:cNvSpPr>
            <a:spLocks noGrp="1"/>
          </p:cNvSpPr>
          <p:nvPr>
            <p:ph type="subTitle" idx="1"/>
          </p:nvPr>
        </p:nvSpPr>
        <p:spPr>
          <a:xfrm>
            <a:off x="914400" y="1600200"/>
            <a:ext cx="7239000" cy="4191000"/>
          </a:xfrm>
        </p:spPr>
        <p:txBody>
          <a:bodyPr>
            <a:normAutofit/>
          </a:bodyPr>
          <a:lstStyle/>
          <a:p>
            <a:r>
              <a:rPr lang="en-US" dirty="0" smtClean="0">
                <a:solidFill>
                  <a:schemeClr val="tx1"/>
                </a:solidFill>
              </a:rPr>
              <a:t>Definition : Dyes are those </a:t>
            </a:r>
            <a:r>
              <a:rPr lang="en-US" dirty="0" err="1" smtClean="0">
                <a:solidFill>
                  <a:schemeClr val="tx1"/>
                </a:solidFill>
              </a:rPr>
              <a:t>coloured</a:t>
            </a:r>
            <a:r>
              <a:rPr lang="en-US" dirty="0" smtClean="0">
                <a:solidFill>
                  <a:schemeClr val="tx1"/>
                </a:solidFill>
              </a:rPr>
              <a:t> compounds that can be firmly fixed to the fabrics by chemical or physical bonding.</a:t>
            </a:r>
          </a:p>
          <a:p>
            <a:r>
              <a:rPr lang="en-US" dirty="0" smtClean="0">
                <a:solidFill>
                  <a:schemeClr val="tx1"/>
                </a:solidFill>
              </a:rPr>
              <a:t>Classification : Dyes can be classified according to the method of Application as </a:t>
            </a:r>
          </a:p>
          <a:p>
            <a:r>
              <a:rPr lang="en-US" dirty="0" smtClean="0">
                <a:solidFill>
                  <a:schemeClr val="tx1"/>
                </a:solidFill>
              </a:rPr>
              <a:t>1.Direct Dyes    2. Mordant Dyes     3. Vat dyes   4.Ingrain Dyes   5. Disperse Dyes </a:t>
            </a:r>
            <a:endParaRPr lang="en-US" dirty="0">
              <a:solidFill>
                <a:schemeClr val="tx1"/>
              </a:solidFill>
            </a:endParaRPr>
          </a:p>
        </p:txBody>
      </p:sp>
    </p:spTree>
    <p:extLst>
      <p:ext uri="{BB962C8B-B14F-4D97-AF65-F5344CB8AC3E}">
        <p14:creationId xmlns:p14="http://schemas.microsoft.com/office/powerpoint/2010/main" val="36526278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71600" y="838200"/>
            <a:ext cx="6096000" cy="4572714"/>
          </a:xfrm>
          <a:prstGeom prst="rect">
            <a:avLst/>
          </a:prstGeom>
        </p:spPr>
        <p:txBody>
          <a:bodyPr wrap="square">
            <a:spAutoFit/>
          </a:bodyPr>
          <a:lstStyle/>
          <a:p>
            <a:r>
              <a:rPr lang="en-US" sz="2400" dirty="0" smtClean="0"/>
              <a:t>5. Disperse Dyes : These dyes are applied in the form of a dispersion of finely divided dye in a soap solution in the presence of some stabilizing agent such as </a:t>
            </a:r>
            <a:r>
              <a:rPr lang="en-US" sz="2400" dirty="0" err="1" smtClean="0"/>
              <a:t>phenol,cresol</a:t>
            </a:r>
            <a:r>
              <a:rPr lang="en-US" sz="2400" dirty="0" smtClean="0"/>
              <a:t> or benzoic acid. The absorption into the </a:t>
            </a:r>
            <a:r>
              <a:rPr lang="en-US" sz="2400" dirty="0" err="1" smtClean="0"/>
              <a:t>fibre</a:t>
            </a:r>
            <a:r>
              <a:rPr lang="en-US" sz="2400" dirty="0" smtClean="0"/>
              <a:t> is carried out at high temperature and pressure. Disperse dyes are used to dye nylon, </a:t>
            </a:r>
            <a:r>
              <a:rPr lang="en-US" sz="2400" dirty="0" err="1" smtClean="0"/>
              <a:t>polysters</a:t>
            </a:r>
            <a:r>
              <a:rPr lang="en-US" sz="2400" dirty="0" smtClean="0"/>
              <a:t>, Dacron and other synthetic </a:t>
            </a:r>
            <a:r>
              <a:rPr lang="en-US" sz="2400" dirty="0" err="1" smtClean="0"/>
              <a:t>fibre.Anthraquinone</a:t>
            </a:r>
            <a:r>
              <a:rPr lang="en-US" sz="2400" dirty="0" smtClean="0"/>
              <a:t> dyes </a:t>
            </a:r>
            <a:r>
              <a:rPr lang="en-US" sz="2400" dirty="0" err="1" smtClean="0"/>
              <a:t>eg</a:t>
            </a:r>
            <a:r>
              <a:rPr lang="en-US" sz="2400" dirty="0" smtClean="0"/>
              <a:t> </a:t>
            </a:r>
            <a:r>
              <a:rPr lang="en-US" sz="2400" dirty="0" err="1" smtClean="0"/>
              <a:t>celliton</a:t>
            </a:r>
            <a:r>
              <a:rPr lang="en-US" sz="2400" dirty="0" smtClean="0"/>
              <a:t> Fast Pink B and </a:t>
            </a:r>
            <a:r>
              <a:rPr lang="en-US" sz="2400" dirty="0" err="1" smtClean="0"/>
              <a:t>celliton</a:t>
            </a:r>
            <a:r>
              <a:rPr lang="en-US" sz="2400" dirty="0" smtClean="0"/>
              <a:t> Fast Blue B are example of disperse dye.</a:t>
            </a:r>
          </a:p>
          <a:p>
            <a:endParaRPr lang="en-US" dirty="0"/>
          </a:p>
        </p:txBody>
      </p:sp>
    </p:spTree>
    <p:extLst>
      <p:ext uri="{BB962C8B-B14F-4D97-AF65-F5344CB8AC3E}">
        <p14:creationId xmlns:p14="http://schemas.microsoft.com/office/powerpoint/2010/main" val="41687019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47892"/>
          <a:stretch/>
        </p:blipFill>
        <p:spPr bwMode="auto">
          <a:xfrm>
            <a:off x="624563" y="1447800"/>
            <a:ext cx="8524353" cy="419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493818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41492"/>
          <a:stretch/>
        </p:blipFill>
        <p:spPr bwMode="auto">
          <a:xfrm>
            <a:off x="1" y="533400"/>
            <a:ext cx="9288878" cy="4876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152840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00200" y="609600"/>
            <a:ext cx="6019800" cy="5262979"/>
          </a:xfrm>
          <a:prstGeom prst="rect">
            <a:avLst/>
          </a:prstGeom>
        </p:spPr>
        <p:txBody>
          <a:bodyPr wrap="square">
            <a:spAutoFit/>
          </a:bodyPr>
          <a:lstStyle/>
          <a:p>
            <a:r>
              <a:rPr lang="en-US" sz="2400" u="sng" dirty="0" smtClean="0"/>
              <a:t>Raw Materials for the manufacture of dyes </a:t>
            </a:r>
            <a:r>
              <a:rPr lang="en-US" sz="2400" dirty="0" smtClean="0"/>
              <a:t>: The raw materials for the manufacture of dyes are mainly Benzene , Toluene ,</a:t>
            </a:r>
            <a:r>
              <a:rPr lang="en-US" sz="2400" dirty="0" err="1" smtClean="0"/>
              <a:t>Naphthelene</a:t>
            </a:r>
            <a:r>
              <a:rPr lang="en-US" sz="2400" dirty="0" smtClean="0"/>
              <a:t>, </a:t>
            </a:r>
            <a:r>
              <a:rPr lang="en-US" sz="2400" dirty="0" err="1" smtClean="0"/>
              <a:t>Anthracene</a:t>
            </a:r>
            <a:r>
              <a:rPr lang="en-US" sz="2400" dirty="0" smtClean="0"/>
              <a:t> and Phenol. In the past , these compounds came exclusively from the distillation of coal-tar , but in recent years increasing quantities especially of benzene and toluene have become available from petroleum and natural gas. A variety of inorganic materials are also required by the dye industry. These include </a:t>
            </a:r>
            <a:r>
              <a:rPr lang="en-US" sz="2400" dirty="0" err="1" smtClean="0"/>
              <a:t>sulphonic</a:t>
            </a:r>
            <a:r>
              <a:rPr lang="en-US" sz="2400" dirty="0" smtClean="0"/>
              <a:t> acid, </a:t>
            </a:r>
            <a:r>
              <a:rPr lang="en-US" sz="2400" dirty="0" err="1" smtClean="0"/>
              <a:t>oleum</a:t>
            </a:r>
            <a:r>
              <a:rPr lang="en-US" sz="2400" dirty="0" smtClean="0"/>
              <a:t>, sodium nitrite, nitric acid, chlorine, bromine, caustic soda, hydrochloric acid, sodium bicarbonate and manganese dioxide.</a:t>
            </a:r>
            <a:endParaRPr lang="en-US" sz="2400" dirty="0"/>
          </a:p>
        </p:txBody>
      </p:sp>
    </p:spTree>
    <p:extLst>
      <p:ext uri="{BB962C8B-B14F-4D97-AF65-F5344CB8AC3E}">
        <p14:creationId xmlns:p14="http://schemas.microsoft.com/office/powerpoint/2010/main" val="33878629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00200" y="1143000"/>
            <a:ext cx="5943600" cy="3046988"/>
          </a:xfrm>
          <a:prstGeom prst="rect">
            <a:avLst/>
          </a:prstGeom>
        </p:spPr>
        <p:txBody>
          <a:bodyPr wrap="square">
            <a:spAutoFit/>
          </a:bodyPr>
          <a:lstStyle/>
          <a:p>
            <a:r>
              <a:rPr lang="en-US" sz="2400" dirty="0" smtClean="0"/>
              <a:t>Non –Textile uses of Dyes   : Dyes are used in many ways other than for dying fabrics. Large quantities of dyes are consumed by paper industry. Natural leather can also be dyed with direct dyes.</a:t>
            </a:r>
          </a:p>
          <a:p>
            <a:r>
              <a:rPr lang="en-US" sz="2400" dirty="0" smtClean="0"/>
              <a:t>     Dyes for many materials such as gasoline, lacquers and varnishes are selected on the basis of solubility and fastness.</a:t>
            </a:r>
            <a:endParaRPr lang="en-US" sz="2400" dirty="0"/>
          </a:p>
        </p:txBody>
      </p:sp>
    </p:spTree>
    <p:extLst>
      <p:ext uri="{BB962C8B-B14F-4D97-AF65-F5344CB8AC3E}">
        <p14:creationId xmlns:p14="http://schemas.microsoft.com/office/powerpoint/2010/main" val="309226116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00200" y="609600"/>
            <a:ext cx="5638800" cy="4893647"/>
          </a:xfrm>
          <a:prstGeom prst="rect">
            <a:avLst/>
          </a:prstGeom>
        </p:spPr>
        <p:txBody>
          <a:bodyPr wrap="square">
            <a:spAutoFit/>
          </a:bodyPr>
          <a:lstStyle/>
          <a:p>
            <a:r>
              <a:rPr lang="en-US" dirty="0" smtClean="0"/>
              <a:t> </a:t>
            </a:r>
            <a:r>
              <a:rPr lang="en-US" sz="2400" dirty="0" smtClean="0"/>
              <a:t>Important and growing markets for dyes are the plastic and metal industries . Dyes are used as indicators for the control of chemical processes. They are also used for staining biological </a:t>
            </a:r>
            <a:r>
              <a:rPr lang="en-US" sz="2400" dirty="0" err="1" smtClean="0"/>
              <a:t>substances,printing</a:t>
            </a:r>
            <a:r>
              <a:rPr lang="en-US" sz="2400" dirty="0" smtClean="0"/>
              <a:t> inks and </a:t>
            </a:r>
            <a:r>
              <a:rPr lang="en-US" sz="2400" dirty="0" err="1" smtClean="0"/>
              <a:t>colour</a:t>
            </a:r>
            <a:r>
              <a:rPr lang="en-US" sz="2400" dirty="0" smtClean="0"/>
              <a:t> photography.</a:t>
            </a:r>
          </a:p>
          <a:p>
            <a:r>
              <a:rPr lang="en-US" sz="2400" dirty="0" smtClean="0"/>
              <a:t>    Dyes for food, drugs and cosmetics must be chosen with great care to avoid toxic effects. In India dyes are certified by the government when judged safe for such uses. Only the certified dyes may legally be used. This restriction does not apply to natural dyes.</a:t>
            </a:r>
            <a:endParaRPr lang="en-US" sz="2400" dirty="0"/>
          </a:p>
        </p:txBody>
      </p:sp>
    </p:spTree>
    <p:extLst>
      <p:ext uri="{BB962C8B-B14F-4D97-AF65-F5344CB8AC3E}">
        <p14:creationId xmlns:p14="http://schemas.microsoft.com/office/powerpoint/2010/main" val="24551894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00200" y="838200"/>
            <a:ext cx="6477000" cy="7663636"/>
          </a:xfrm>
          <a:prstGeom prst="rect">
            <a:avLst/>
          </a:prstGeom>
        </p:spPr>
        <p:txBody>
          <a:bodyPr wrap="square">
            <a:spAutoFit/>
          </a:bodyPr>
          <a:lstStyle/>
          <a:p>
            <a:r>
              <a:rPr lang="en-US" sz="2400" dirty="0" smtClean="0"/>
              <a:t>1.Direct Dyes : Direct Dyes can be directly applied to the fabrics from their aqueous solution. These are suitable for those fabrics whose constituents can form hydrogen bonds with the dye, e.g. Nylon, Rayon, Silk, Wool and cotton. E.g. </a:t>
            </a:r>
            <a:r>
              <a:rPr lang="en-US" sz="2400" dirty="0" err="1" smtClean="0"/>
              <a:t>Naphthol</a:t>
            </a:r>
            <a:r>
              <a:rPr lang="en-US" sz="2400" dirty="0" smtClean="0"/>
              <a:t> Yellow and </a:t>
            </a:r>
            <a:r>
              <a:rPr lang="en-US" sz="2400" dirty="0" err="1" smtClean="0"/>
              <a:t>Martius</a:t>
            </a:r>
            <a:r>
              <a:rPr lang="en-US" sz="2400" dirty="0" smtClean="0"/>
              <a:t> Yellow.</a:t>
            </a:r>
          </a:p>
          <a:p>
            <a:r>
              <a:rPr lang="en-US" sz="2400" dirty="0" smtClean="0"/>
              <a:t>2. Mordant Dyes : Mordant Dyes impart different </a:t>
            </a:r>
            <a:r>
              <a:rPr lang="en-US" sz="2400" dirty="0" err="1" smtClean="0"/>
              <a:t>colours</a:t>
            </a:r>
            <a:r>
              <a:rPr lang="en-US" sz="2400" dirty="0" smtClean="0"/>
              <a:t> to the fabric in the presence of different metal ions (called as </a:t>
            </a:r>
            <a:r>
              <a:rPr lang="en-US" sz="2400" dirty="0" err="1" smtClean="0"/>
              <a:t>mordants</a:t>
            </a:r>
            <a:r>
              <a:rPr lang="en-US" sz="2400" dirty="0" smtClean="0"/>
              <a:t>). These dyes produce wash fast  </a:t>
            </a:r>
            <a:r>
              <a:rPr lang="en-US" sz="2400" dirty="0" err="1" smtClean="0"/>
              <a:t>colours</a:t>
            </a:r>
            <a:r>
              <a:rPr lang="en-US" sz="2400" dirty="0" smtClean="0"/>
              <a:t>, when applied after treating the fabric with mordant.</a:t>
            </a:r>
            <a:endParaRPr lang="en-US" dirty="0"/>
          </a:p>
          <a:p>
            <a:r>
              <a:rPr lang="en-US" dirty="0" smtClean="0"/>
              <a:t>  </a:t>
            </a:r>
            <a:r>
              <a:rPr lang="en-US" sz="2400" dirty="0" smtClean="0"/>
              <a:t>For example Alizarin is a mordant dye. It gives blue </a:t>
            </a:r>
            <a:r>
              <a:rPr lang="en-US" sz="2400" dirty="0" err="1" smtClean="0"/>
              <a:t>colour</a:t>
            </a:r>
            <a:r>
              <a:rPr lang="en-US" sz="2400" dirty="0" smtClean="0"/>
              <a:t> to the fabric already treated with barium salt solution. But it  imparts rose red </a:t>
            </a:r>
            <a:r>
              <a:rPr lang="en-US" sz="2400" dirty="0" err="1" smtClean="0"/>
              <a:t>colour</a:t>
            </a:r>
            <a:r>
              <a:rPr lang="en-US" sz="2400" dirty="0" smtClean="0"/>
              <a:t> to the fabric which is treated with </a:t>
            </a:r>
            <a:r>
              <a:rPr lang="en-US" sz="2400" dirty="0" err="1" smtClean="0"/>
              <a:t>aluminium</a:t>
            </a:r>
            <a:r>
              <a:rPr lang="en-US" sz="2400" dirty="0" smtClean="0"/>
              <a:t> salt solution.</a:t>
            </a:r>
          </a:p>
          <a:p>
            <a:endParaRPr lang="en-US" dirty="0"/>
          </a:p>
          <a:p>
            <a:endParaRPr lang="en-US" dirty="0" smtClean="0"/>
          </a:p>
          <a:p>
            <a:endParaRPr lang="en-US" dirty="0"/>
          </a:p>
          <a:p>
            <a:endParaRPr lang="en-US" dirty="0" smtClean="0"/>
          </a:p>
          <a:p>
            <a:endParaRPr lang="en-US" dirty="0"/>
          </a:p>
          <a:p>
            <a:endParaRPr lang="en-US" dirty="0"/>
          </a:p>
        </p:txBody>
      </p:sp>
    </p:spTree>
    <p:extLst>
      <p:ext uri="{BB962C8B-B14F-4D97-AF65-F5344CB8AC3E}">
        <p14:creationId xmlns:p14="http://schemas.microsoft.com/office/powerpoint/2010/main" val="7490706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66800" y="762000"/>
            <a:ext cx="7239000" cy="3785652"/>
          </a:xfrm>
          <a:prstGeom prst="rect">
            <a:avLst/>
          </a:prstGeom>
        </p:spPr>
        <p:txBody>
          <a:bodyPr wrap="square">
            <a:spAutoFit/>
          </a:bodyPr>
          <a:lstStyle/>
          <a:p>
            <a:r>
              <a:rPr lang="en-US" sz="2400" u="sng" dirty="0" smtClean="0"/>
              <a:t>Dying with Mordant </a:t>
            </a:r>
            <a:r>
              <a:rPr lang="en-US" sz="2400" dirty="0" smtClean="0"/>
              <a:t>dye :   Fabric is first impregnated in mordant solution (say Al(OH)</a:t>
            </a:r>
            <a:r>
              <a:rPr lang="en-US" sz="2400" baseline="-25000" dirty="0"/>
              <a:t> </a:t>
            </a:r>
            <a:r>
              <a:rPr lang="en-US" sz="2400" baseline="-25000" dirty="0" smtClean="0"/>
              <a:t>3</a:t>
            </a:r>
            <a:r>
              <a:rPr lang="en-US" sz="2400" dirty="0" smtClean="0"/>
              <a:t> solution in presence of wetting agent). When the cloth </a:t>
            </a:r>
            <a:r>
              <a:rPr lang="en-US" sz="2400" dirty="0" err="1" smtClean="0"/>
              <a:t>mordanted</a:t>
            </a:r>
            <a:r>
              <a:rPr lang="en-US" sz="2400" dirty="0" smtClean="0"/>
              <a:t> with </a:t>
            </a:r>
            <a:r>
              <a:rPr lang="en-US" sz="2400" dirty="0" err="1" smtClean="0"/>
              <a:t>aluminium</a:t>
            </a:r>
            <a:r>
              <a:rPr lang="en-US" sz="2400" dirty="0" smtClean="0"/>
              <a:t> salt is dipped in a tub containing dye , the mordant co-ordinates to the basic (or acidic) group in the fabric and then combines with acidic (or basic) dye. This is responsible for imparting </a:t>
            </a:r>
            <a:r>
              <a:rPr lang="en-US" sz="2400" dirty="0" err="1" smtClean="0"/>
              <a:t>washfast</a:t>
            </a:r>
            <a:r>
              <a:rPr lang="en-US" sz="2400" dirty="0" smtClean="0"/>
              <a:t> </a:t>
            </a:r>
            <a:r>
              <a:rPr lang="en-US" sz="2400" dirty="0" err="1" smtClean="0"/>
              <a:t>colour</a:t>
            </a:r>
            <a:r>
              <a:rPr lang="en-US" sz="2400" dirty="0" smtClean="0"/>
              <a:t> to the fabric. In fact, chelation is responsible for the alteration in the </a:t>
            </a:r>
            <a:r>
              <a:rPr lang="en-US" sz="2400" dirty="0" err="1" smtClean="0"/>
              <a:t>anergy</a:t>
            </a:r>
            <a:r>
              <a:rPr lang="en-US" sz="2400" dirty="0" smtClean="0"/>
              <a:t> levels of dye, that is why same dye can give different </a:t>
            </a:r>
            <a:r>
              <a:rPr lang="en-US" sz="2400" dirty="0" err="1" smtClean="0"/>
              <a:t>colours</a:t>
            </a:r>
            <a:r>
              <a:rPr lang="en-US" sz="2400" dirty="0" smtClean="0"/>
              <a:t> in the presence of different </a:t>
            </a:r>
            <a:r>
              <a:rPr lang="en-US" sz="2400" dirty="0" err="1" smtClean="0"/>
              <a:t>mordants</a:t>
            </a:r>
            <a:r>
              <a:rPr lang="en-US" sz="2400" dirty="0" smtClean="0"/>
              <a:t>.</a:t>
            </a:r>
            <a:endParaRPr lang="en-US" sz="2400" dirty="0"/>
          </a:p>
        </p:txBody>
      </p:sp>
    </p:spTree>
    <p:extLst>
      <p:ext uri="{BB962C8B-B14F-4D97-AF65-F5344CB8AC3E}">
        <p14:creationId xmlns:p14="http://schemas.microsoft.com/office/powerpoint/2010/main" val="17088567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4915" t="4057" r="39263" b="-4057"/>
          <a:stretch/>
        </p:blipFill>
        <p:spPr bwMode="auto">
          <a:xfrm>
            <a:off x="2286000" y="152400"/>
            <a:ext cx="4495800" cy="5821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00748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371600" y="914400"/>
            <a:ext cx="6172200" cy="2308324"/>
          </a:xfrm>
          <a:prstGeom prst="rect">
            <a:avLst/>
          </a:prstGeom>
        </p:spPr>
        <p:txBody>
          <a:bodyPr wrap="square">
            <a:spAutoFit/>
          </a:bodyPr>
          <a:lstStyle/>
          <a:p>
            <a:r>
              <a:rPr lang="en-US" sz="2400" dirty="0" smtClean="0"/>
              <a:t>3. Vat dye : Vat dyes are water insoluble </a:t>
            </a:r>
            <a:r>
              <a:rPr lang="en-US" sz="2400" dirty="0" err="1" smtClean="0"/>
              <a:t>coloured</a:t>
            </a:r>
            <a:r>
              <a:rPr lang="en-US" sz="2400" dirty="0" smtClean="0"/>
              <a:t> compounds which upon reduction  give soluble product. The reduction products have affinity for specific fabrics. On exposure to the air, the </a:t>
            </a:r>
            <a:r>
              <a:rPr lang="en-US" sz="2400" dirty="0" err="1" smtClean="0"/>
              <a:t>coloured</a:t>
            </a:r>
            <a:r>
              <a:rPr lang="en-US" sz="2400" dirty="0" smtClean="0"/>
              <a:t> insoluble dye is reformed which remain firmly fixed on the fabric.</a:t>
            </a:r>
            <a:endParaRPr lang="en-US" sz="2400" dirty="0"/>
          </a:p>
        </p:txBody>
      </p:sp>
    </p:spTree>
    <p:extLst>
      <p:ext uri="{BB962C8B-B14F-4D97-AF65-F5344CB8AC3E}">
        <p14:creationId xmlns:p14="http://schemas.microsoft.com/office/powerpoint/2010/main" val="19575027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95400" y="990600"/>
            <a:ext cx="6400800" cy="4154984"/>
          </a:xfrm>
          <a:prstGeom prst="rect">
            <a:avLst/>
          </a:prstGeom>
        </p:spPr>
        <p:txBody>
          <a:bodyPr wrap="square">
            <a:spAutoFit/>
          </a:bodyPr>
          <a:lstStyle/>
          <a:p>
            <a:r>
              <a:rPr lang="en-US" sz="2400" dirty="0" smtClean="0"/>
              <a:t>Dying with Vat dyes : In applying a Vat dye to the fabric, the dye is reduced with suitable agent like sodium </a:t>
            </a:r>
            <a:r>
              <a:rPr lang="en-US" sz="2400" dirty="0" err="1" smtClean="0"/>
              <a:t>hydrosulphite</a:t>
            </a:r>
            <a:r>
              <a:rPr lang="en-US" sz="2400" dirty="0" smtClean="0"/>
              <a:t>. The reducing operation was formerly carried out in wooden vat’s, giving rise to the name ‘Vat dye’. The fabric is dipped into the reduced dye . The dye attaches itself to the fabric. </a:t>
            </a:r>
            <a:r>
              <a:rPr lang="en-US" sz="2400" dirty="0" err="1" smtClean="0"/>
              <a:t>Reoxidation</a:t>
            </a:r>
            <a:r>
              <a:rPr lang="en-US" sz="2400" dirty="0" smtClean="0"/>
              <a:t> is then done by its exposure to air or any other oxidizing agent. </a:t>
            </a:r>
            <a:r>
              <a:rPr lang="en-US" sz="2400" dirty="0" err="1" smtClean="0"/>
              <a:t>Coloured</a:t>
            </a:r>
            <a:r>
              <a:rPr lang="en-US" sz="2400" dirty="0" smtClean="0"/>
              <a:t> insoluble dye is reformed which remains firmly fixed in the </a:t>
            </a:r>
            <a:r>
              <a:rPr lang="en-US" sz="2400" dirty="0" err="1" smtClean="0"/>
              <a:t>fibre</a:t>
            </a:r>
            <a:r>
              <a:rPr lang="en-US" sz="2400" dirty="0" smtClean="0"/>
              <a:t> . </a:t>
            </a:r>
          </a:p>
          <a:p>
            <a:r>
              <a:rPr lang="en-US" sz="2400" dirty="0" smtClean="0"/>
              <a:t>         Indigo is oldest dye known and is a vat dye</a:t>
            </a:r>
            <a:r>
              <a:rPr lang="en-US" dirty="0" smtClean="0"/>
              <a:t>. </a:t>
            </a:r>
            <a:endParaRPr lang="en-US" dirty="0"/>
          </a:p>
        </p:txBody>
      </p:sp>
    </p:spTree>
    <p:extLst>
      <p:ext uri="{BB962C8B-B14F-4D97-AF65-F5344CB8AC3E}">
        <p14:creationId xmlns:p14="http://schemas.microsoft.com/office/powerpoint/2010/main" val="111135866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t="5923" r="15325"/>
          <a:stretch/>
        </p:blipFill>
        <p:spPr bwMode="auto">
          <a:xfrm>
            <a:off x="685800" y="533400"/>
            <a:ext cx="7619090" cy="5943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484109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7800" y="685800"/>
            <a:ext cx="6629400" cy="3785652"/>
          </a:xfrm>
          <a:prstGeom prst="rect">
            <a:avLst/>
          </a:prstGeom>
        </p:spPr>
        <p:txBody>
          <a:bodyPr wrap="square">
            <a:spAutoFit/>
          </a:bodyPr>
          <a:lstStyle/>
          <a:p>
            <a:r>
              <a:rPr lang="en-US" sz="2400" dirty="0" smtClean="0"/>
              <a:t>4. Ingrain dyes :These dyes are synthesized within the fabric and may be applied to any type of </a:t>
            </a:r>
            <a:r>
              <a:rPr lang="en-US" sz="2400" dirty="0" err="1" smtClean="0"/>
              <a:t>fibre</a:t>
            </a:r>
            <a:r>
              <a:rPr lang="en-US" sz="2400" dirty="0" smtClean="0"/>
              <a:t>. The </a:t>
            </a:r>
            <a:r>
              <a:rPr lang="en-US" sz="2400" dirty="0" err="1" smtClean="0"/>
              <a:t>azo</a:t>
            </a:r>
            <a:r>
              <a:rPr lang="en-US" sz="2400" dirty="0" smtClean="0"/>
              <a:t> dyes (</a:t>
            </a:r>
            <a:r>
              <a:rPr lang="en-US" sz="2400" dirty="0" err="1" smtClean="0"/>
              <a:t>containg</a:t>
            </a:r>
            <a:r>
              <a:rPr lang="en-US" sz="2400" dirty="0" smtClean="0"/>
              <a:t> –N=N- group) are good examples of ingrain dyes. The cloth to be dyed is first soaked in an alkaline solution of a phenol and dried. It is then immersed in a cold alkaline solution of a </a:t>
            </a:r>
            <a:r>
              <a:rPr lang="en-US" sz="2400" dirty="0" err="1" smtClean="0"/>
              <a:t>diazonium</a:t>
            </a:r>
            <a:r>
              <a:rPr lang="en-US" sz="2400" dirty="0" smtClean="0"/>
              <a:t> salt. Coupling reaction takes place within the fabric. Since these dyes are insoluble in water, they are very fast. E.g. Aniline Yellow and Butter Yellow.</a:t>
            </a:r>
            <a:endParaRPr lang="en-US" sz="2400" dirty="0"/>
          </a:p>
        </p:txBody>
      </p:sp>
    </p:spTree>
    <p:extLst>
      <p:ext uri="{BB962C8B-B14F-4D97-AF65-F5344CB8AC3E}">
        <p14:creationId xmlns:p14="http://schemas.microsoft.com/office/powerpoint/2010/main" val="40078620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r="16886"/>
          <a:stretch/>
        </p:blipFill>
        <p:spPr bwMode="auto">
          <a:xfrm>
            <a:off x="609600" y="1752600"/>
            <a:ext cx="8232508" cy="4057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61684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79</TotalTime>
  <Words>880</Words>
  <Application>Microsoft Office PowerPoint</Application>
  <PresentationFormat>On-screen Show (4:3)</PresentationFormat>
  <Paragraphs>22</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DYES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DYES </dc:title>
  <dc:creator>hp</dc:creator>
  <cp:lastModifiedBy>hp</cp:lastModifiedBy>
  <cp:revision>18</cp:revision>
  <dcterms:created xsi:type="dcterms:W3CDTF">2017-05-16T05:39:46Z</dcterms:created>
  <dcterms:modified xsi:type="dcterms:W3CDTF">2017-05-17T07:14:21Z</dcterms:modified>
</cp:coreProperties>
</file>