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83" d="100"/>
          <a:sy n="83" d="100"/>
        </p:scale>
        <p:origin x="-984" y="50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4A4722EC-D155-484F-A46F-5768CF4CC6D7}"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2331697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4722EC-D155-484F-A46F-5768CF4CC6D7}"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2798579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4722EC-D155-484F-A46F-5768CF4CC6D7}"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9320926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A4722EC-D155-484F-A46F-5768CF4CC6D7}"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29250631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A4722EC-D155-484F-A46F-5768CF4CC6D7}" type="datetimeFigureOut">
              <a:rPr lang="en-US" smtClean="0"/>
              <a:t>5/17/2017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254126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4A4722EC-D155-484F-A46F-5768CF4CC6D7}" type="datetimeFigureOut">
              <a:rPr lang="en-US" smtClean="0"/>
              <a:t>5/17/2017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37455741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4A4722EC-D155-484F-A46F-5768CF4CC6D7}" type="datetimeFigureOut">
              <a:rPr lang="en-US" smtClean="0"/>
              <a:t>5/17/2017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22356669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4A4722EC-D155-484F-A46F-5768CF4CC6D7}" type="datetimeFigureOut">
              <a:rPr lang="en-US" smtClean="0"/>
              <a:t>5/17/2017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41016996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A4722EC-D155-484F-A46F-5768CF4CC6D7}" type="datetimeFigureOut">
              <a:rPr lang="en-US" smtClean="0"/>
              <a:t>5/17/2017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20763840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4722EC-D155-484F-A46F-5768CF4CC6D7}" type="datetimeFigureOut">
              <a:rPr lang="en-US" smtClean="0"/>
              <a:t>5/17/2017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5182757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A4722EC-D155-484F-A46F-5768CF4CC6D7}" type="datetimeFigureOut">
              <a:rPr lang="en-US" smtClean="0"/>
              <a:t>5/17/2017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78DF242-DEDC-4357-8F16-AC98F2F07B3D}" type="slidenum">
              <a:rPr lang="en-US" smtClean="0"/>
              <a:t>‹#›</a:t>
            </a:fld>
            <a:endParaRPr lang="en-US"/>
          </a:p>
        </p:txBody>
      </p:sp>
    </p:spTree>
    <p:extLst>
      <p:ext uri="{BB962C8B-B14F-4D97-AF65-F5344CB8AC3E}">
        <p14:creationId xmlns:p14="http://schemas.microsoft.com/office/powerpoint/2010/main" val="1874166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4722EC-D155-484F-A46F-5768CF4CC6D7}" type="datetimeFigureOut">
              <a:rPr lang="en-US" smtClean="0"/>
              <a:t>5/17/2017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8DF242-DEDC-4357-8F16-AC98F2F07B3D}" type="slidenum">
              <a:rPr lang="en-US" smtClean="0"/>
              <a:t>‹#›</a:t>
            </a:fld>
            <a:endParaRPr lang="en-US"/>
          </a:p>
        </p:txBody>
      </p:sp>
    </p:spTree>
    <p:extLst>
      <p:ext uri="{BB962C8B-B14F-4D97-AF65-F5344CB8AC3E}">
        <p14:creationId xmlns:p14="http://schemas.microsoft.com/office/powerpoint/2010/main" val="11005219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304800"/>
            <a:ext cx="7162800" cy="1938992"/>
          </a:xfrm>
          <a:prstGeom prst="rect">
            <a:avLst/>
          </a:prstGeom>
          <a:noFill/>
        </p:spPr>
        <p:txBody>
          <a:bodyPr wrap="square" rtlCol="0">
            <a:spAutoFit/>
          </a:bodyPr>
          <a:lstStyle/>
          <a:p>
            <a:r>
              <a:rPr lang="en-US" sz="2400" dirty="0" smtClean="0">
                <a:latin typeface="Algerian" pitchFamily="82" charset="0"/>
              </a:rPr>
              <a:t>                                Lubricants</a:t>
            </a:r>
          </a:p>
          <a:p>
            <a:endParaRPr lang="en-US" sz="2400" dirty="0">
              <a:latin typeface="Algerian" pitchFamily="82" charset="0"/>
            </a:endParaRPr>
          </a:p>
          <a:p>
            <a:r>
              <a:rPr lang="en-US" sz="2400" dirty="0" smtClean="0">
                <a:latin typeface="Algerian" pitchFamily="82" charset="0"/>
              </a:rPr>
              <a:t>      </a:t>
            </a:r>
          </a:p>
          <a:p>
            <a:endParaRPr lang="en-US" sz="2400" dirty="0">
              <a:latin typeface="Algerian" pitchFamily="82" charset="0"/>
            </a:endParaRPr>
          </a:p>
          <a:p>
            <a:r>
              <a:rPr lang="en-US" sz="2400" dirty="0" smtClean="0">
                <a:latin typeface="Algerian" pitchFamily="82" charset="0"/>
              </a:rPr>
              <a:t>    </a:t>
            </a:r>
            <a:endParaRPr lang="en-US" sz="2400" dirty="0">
              <a:latin typeface="Algerian" pitchFamily="82" charset="0"/>
            </a:endParaRPr>
          </a:p>
        </p:txBody>
      </p:sp>
      <p:sp>
        <p:nvSpPr>
          <p:cNvPr id="4" name="TextBox 3"/>
          <p:cNvSpPr txBox="1"/>
          <p:nvPr/>
        </p:nvSpPr>
        <p:spPr>
          <a:xfrm>
            <a:off x="1143000" y="990600"/>
            <a:ext cx="7086600" cy="6001643"/>
          </a:xfrm>
          <a:prstGeom prst="rect">
            <a:avLst/>
          </a:prstGeom>
          <a:noFill/>
        </p:spPr>
        <p:txBody>
          <a:bodyPr wrap="square" rtlCol="0">
            <a:spAutoFit/>
          </a:bodyPr>
          <a:lstStyle/>
          <a:p>
            <a:r>
              <a:rPr lang="en-US" sz="2400" u="sng" dirty="0"/>
              <a:t>Definition of Lubricants</a:t>
            </a:r>
            <a:r>
              <a:rPr lang="en-US" sz="2400" dirty="0"/>
              <a:t> : A substance which is capable of reducing the friction between two surfaces sliding over each other is called Lubricant.</a:t>
            </a:r>
          </a:p>
          <a:p>
            <a:r>
              <a:rPr lang="en-US" sz="2400" u="sng" dirty="0"/>
              <a:t>Definition of Lubrication</a:t>
            </a:r>
            <a:r>
              <a:rPr lang="en-US" sz="2400" dirty="0"/>
              <a:t> :  The process or technique used to reduce the frictional forces between the two sliding and rubbing surfaces of metal are termed as lubrication. The primary objectives of Lubrications are:</a:t>
            </a:r>
          </a:p>
          <a:p>
            <a:pPr lvl="0"/>
            <a:r>
              <a:rPr lang="en-US" sz="2400" dirty="0"/>
              <a:t>To reduce friction between two </a:t>
            </a:r>
            <a:r>
              <a:rPr lang="en-US" sz="2400" dirty="0" err="1"/>
              <a:t>movin</a:t>
            </a:r>
            <a:r>
              <a:rPr lang="en-US" sz="2400" dirty="0"/>
              <a:t> parts.</a:t>
            </a:r>
          </a:p>
          <a:p>
            <a:pPr lvl="0"/>
            <a:r>
              <a:rPr lang="en-US" sz="2400" dirty="0"/>
              <a:t>To minimize wear and tear of moving parts.</a:t>
            </a:r>
          </a:p>
          <a:p>
            <a:pPr lvl="0"/>
            <a:r>
              <a:rPr lang="en-US" sz="2400" dirty="0"/>
              <a:t>To reduce loss of energy in the form of heat by providing cooling effect.</a:t>
            </a:r>
          </a:p>
          <a:p>
            <a:pPr lvl="0"/>
            <a:r>
              <a:rPr lang="en-US" sz="2400" dirty="0"/>
              <a:t>Acts as sealing.</a:t>
            </a:r>
          </a:p>
          <a:p>
            <a:pPr lvl="0"/>
            <a:r>
              <a:rPr lang="en-US" sz="2400" dirty="0"/>
              <a:t>Act as cleaning agent.</a:t>
            </a:r>
          </a:p>
          <a:p>
            <a:pPr lvl="0"/>
            <a:r>
              <a:rPr lang="en-US" sz="2400" dirty="0"/>
              <a:t>To increase the efficiency of the machine by reducing the waste of energy.</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26941841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914400"/>
            <a:ext cx="7467600" cy="4154984"/>
          </a:xfrm>
          <a:prstGeom prst="rect">
            <a:avLst/>
          </a:prstGeom>
          <a:noFill/>
        </p:spPr>
        <p:txBody>
          <a:bodyPr wrap="square" rtlCol="0">
            <a:spAutoFit/>
          </a:bodyPr>
          <a:lstStyle/>
          <a:p>
            <a:r>
              <a:rPr lang="en-US" sz="2400" u="sng" dirty="0"/>
              <a:t>Solid lubricant</a:t>
            </a:r>
            <a:r>
              <a:rPr lang="en-US" sz="2400" dirty="0"/>
              <a:t> : There are three general kinds of inorganic compounds that serve as solid lubricants. </a:t>
            </a:r>
          </a:p>
          <a:p>
            <a:r>
              <a:rPr lang="en-US" sz="2400" dirty="0"/>
              <a:t/>
            </a:r>
            <a:br>
              <a:rPr lang="en-US" sz="2400" dirty="0"/>
            </a:br>
            <a:r>
              <a:rPr lang="en-US" sz="2400" dirty="0"/>
              <a:t>a). Layer –</a:t>
            </a:r>
            <a:r>
              <a:rPr lang="en-US" sz="2400" dirty="0" err="1"/>
              <a:t>lattic</a:t>
            </a:r>
            <a:r>
              <a:rPr lang="en-US" sz="2400" dirty="0"/>
              <a:t> solids : These materials have a crystal lattice structure arranged in layers. Graphite, Molybdenum </a:t>
            </a:r>
            <a:r>
              <a:rPr lang="en-US" sz="2400" dirty="0" err="1"/>
              <a:t>disulphide</a:t>
            </a:r>
            <a:r>
              <a:rPr lang="en-US" sz="2400" dirty="0"/>
              <a:t> are commonly employed this class of lubricant. Other materials are tungsten </a:t>
            </a:r>
            <a:r>
              <a:rPr lang="en-US" sz="2400" dirty="0" err="1"/>
              <a:t>disulphide</a:t>
            </a:r>
            <a:r>
              <a:rPr lang="en-US" sz="2400" dirty="0"/>
              <a:t> , mica, boron nitride, borax , silver </a:t>
            </a:r>
            <a:r>
              <a:rPr lang="en-US" sz="2400" dirty="0" err="1"/>
              <a:t>sulphide</a:t>
            </a:r>
            <a:r>
              <a:rPr lang="en-US" sz="2400" dirty="0"/>
              <a:t> etc. Graphite is applied in air compressors, food stuff industry, railway track joints , ball-bearings etc. Molybdenum </a:t>
            </a:r>
            <a:r>
              <a:rPr lang="en-US" sz="2400" dirty="0" err="1"/>
              <a:t>disulphide</a:t>
            </a:r>
            <a:r>
              <a:rPr lang="en-US" sz="2400" dirty="0"/>
              <a:t> used in CV joints and space vehicles</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7051380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p:nvPr/>
        </p:nvPicPr>
        <p:blipFill>
          <a:blip r:embed="rId2" cstate="print">
            <a:extLst>
              <a:ext uri="{28A0092B-C50C-407E-A947-70E740481C1C}">
                <a14:useLocalDpi xmlns:a14="http://schemas.microsoft.com/office/drawing/2010/main" val="0"/>
              </a:ext>
            </a:extLst>
          </a:blip>
          <a:stretch>
            <a:fillRect/>
          </a:stretch>
        </p:blipFill>
        <p:spPr>
          <a:xfrm>
            <a:off x="1752600" y="838200"/>
            <a:ext cx="5105400" cy="4495800"/>
          </a:xfrm>
          <a:prstGeom prst="rect">
            <a:avLst/>
          </a:prstGeom>
        </p:spPr>
      </p:pic>
    </p:spTree>
    <p:extLst>
      <p:ext uri="{BB962C8B-B14F-4D97-AF65-F5344CB8AC3E}">
        <p14:creationId xmlns:p14="http://schemas.microsoft.com/office/powerpoint/2010/main" val="24508281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914400"/>
            <a:ext cx="7315200" cy="4893647"/>
          </a:xfrm>
          <a:prstGeom prst="rect">
            <a:avLst/>
          </a:prstGeom>
          <a:noFill/>
        </p:spPr>
        <p:txBody>
          <a:bodyPr wrap="square" rtlCol="0">
            <a:spAutoFit/>
          </a:bodyPr>
          <a:lstStyle/>
          <a:p>
            <a:r>
              <a:rPr lang="en-US" sz="2400" dirty="0"/>
              <a:t> </a:t>
            </a:r>
            <a:r>
              <a:rPr lang="en-US" sz="2400" dirty="0" err="1"/>
              <a:t>Polytetrafluoroethylene</a:t>
            </a:r>
            <a:r>
              <a:rPr lang="en-US" sz="2400" dirty="0"/>
              <a:t> is typically used as a coating layer on cooking utensils to provide a non stick surface. Its </a:t>
            </a:r>
            <a:r>
              <a:rPr lang="en-US" sz="2400" dirty="0" err="1"/>
              <a:t>usuable</a:t>
            </a:r>
            <a:r>
              <a:rPr lang="en-US" sz="2400" dirty="0"/>
              <a:t> temperature range </a:t>
            </a:r>
            <a:r>
              <a:rPr lang="en-US" sz="2400" dirty="0" err="1"/>
              <a:t>upto</a:t>
            </a:r>
            <a:r>
              <a:rPr lang="en-US" sz="2400" dirty="0"/>
              <a:t> 350</a:t>
            </a:r>
            <a:r>
              <a:rPr lang="en-US" sz="2400" baseline="30000" dirty="0"/>
              <a:t>0</a:t>
            </a:r>
            <a:r>
              <a:rPr lang="en-US" sz="2400" dirty="0"/>
              <a:t>c and chemical </a:t>
            </a:r>
            <a:r>
              <a:rPr lang="en-US" sz="2400" dirty="0" err="1"/>
              <a:t>intertness</a:t>
            </a:r>
            <a:r>
              <a:rPr lang="en-US" sz="2400" dirty="0"/>
              <a:t> make it useful addition in special greases.</a:t>
            </a:r>
          </a:p>
          <a:p>
            <a:r>
              <a:rPr lang="en-US" sz="2400" dirty="0"/>
              <a:t>b). </a:t>
            </a:r>
            <a:r>
              <a:rPr lang="en-US" sz="2400" u="sng" dirty="0"/>
              <a:t>Soft solids</a:t>
            </a:r>
            <a:r>
              <a:rPr lang="en-US" sz="2400" dirty="0"/>
              <a:t> :  This class includes a variety of inorganic solids such as white lead, lime, talc, silver iodide and lead monoxide.</a:t>
            </a:r>
          </a:p>
          <a:p>
            <a:r>
              <a:rPr lang="en-US" sz="2400" dirty="0"/>
              <a:t>C). </a:t>
            </a:r>
            <a:r>
              <a:rPr lang="en-US" sz="2400" u="sng" dirty="0"/>
              <a:t>Chemical coatings</a:t>
            </a:r>
            <a:r>
              <a:rPr lang="en-US" sz="2400" dirty="0"/>
              <a:t>:  There are many inorganic compounds which can form a metallic surface by chemical reaction. </a:t>
            </a:r>
            <a:r>
              <a:rPr lang="en-US" sz="2400" dirty="0" err="1"/>
              <a:t>Sulphide</a:t>
            </a:r>
            <a:r>
              <a:rPr lang="en-US" sz="2400" dirty="0"/>
              <a:t>, chloride, oxide, phosphate and oxalate  films are such examples.</a:t>
            </a:r>
          </a:p>
          <a:p>
            <a:r>
              <a:rPr lang="en-US" sz="2400" dirty="0"/>
              <a:t>    Further films of soft metals (like </a:t>
            </a:r>
            <a:r>
              <a:rPr lang="en-US" sz="2400" dirty="0" err="1"/>
              <a:t>lead,tin</a:t>
            </a:r>
            <a:r>
              <a:rPr lang="en-US" sz="2400" dirty="0"/>
              <a:t> &amp; indium </a:t>
            </a:r>
            <a:r>
              <a:rPr lang="en-US" sz="2400" dirty="0" err="1"/>
              <a:t>etc</a:t>
            </a:r>
            <a:r>
              <a:rPr lang="en-US" sz="2400" dirty="0"/>
              <a:t>) on a hard substance can act as effective solid lubricants.</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5886771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914400" y="685800"/>
            <a:ext cx="7467600" cy="5632311"/>
          </a:xfrm>
          <a:prstGeom prst="rect">
            <a:avLst/>
          </a:prstGeom>
          <a:noFill/>
        </p:spPr>
        <p:txBody>
          <a:bodyPr wrap="square" rtlCol="0">
            <a:spAutoFit/>
          </a:bodyPr>
          <a:lstStyle/>
          <a:p>
            <a:r>
              <a:rPr lang="en-US" sz="2400" u="sng" dirty="0"/>
              <a:t>Lubricating Emulsions</a:t>
            </a:r>
            <a:r>
              <a:rPr lang="en-US" sz="2400" dirty="0"/>
              <a:t> : A dispersion system consisting of two immiscible liquids is called an Emulsions and it is stabilized by adding a third component called emulsifying agent. A well known example of emulsifiers or emulsifying agents is sodium soap   (C</a:t>
            </a:r>
            <a:r>
              <a:rPr lang="en-US" sz="2400" baseline="-25000" dirty="0"/>
              <a:t>15</a:t>
            </a:r>
            <a:r>
              <a:rPr lang="en-US" sz="2400" dirty="0"/>
              <a:t>H</a:t>
            </a:r>
            <a:r>
              <a:rPr lang="en-US" sz="2400" baseline="-25000" dirty="0"/>
              <a:t>31</a:t>
            </a:r>
            <a:r>
              <a:rPr lang="en-US" sz="2400" dirty="0"/>
              <a:t>COONa) .</a:t>
            </a:r>
          </a:p>
          <a:p>
            <a:r>
              <a:rPr lang="en-US" sz="2400" dirty="0"/>
              <a:t>     There are two types of emulsions. These are oil in water emulsion and water in oil emulsions . Oil in water emulsions are obtained by adding an oil to a suitable quantity of water in presence of 3-20 % water soluble emulsifying agent such as sodium soap or sodium and potassium salts of </a:t>
            </a:r>
            <a:r>
              <a:rPr lang="en-US" sz="2400" dirty="0" err="1"/>
              <a:t>sulphonic</a:t>
            </a:r>
            <a:r>
              <a:rPr lang="en-US" sz="2400" dirty="0"/>
              <a:t> acids. These emulsions are used for lubricating cutting tools and pistons in marine diesel engines.</a:t>
            </a:r>
          </a:p>
          <a:p>
            <a:r>
              <a:rPr lang="en-US" sz="2400" dirty="0"/>
              <a:t> </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36287650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1828800"/>
            <a:ext cx="6858000" cy="1938992"/>
          </a:xfrm>
          <a:prstGeom prst="rect">
            <a:avLst/>
          </a:prstGeom>
          <a:noFill/>
        </p:spPr>
        <p:txBody>
          <a:bodyPr wrap="square" rtlCol="0">
            <a:spAutoFit/>
          </a:bodyPr>
          <a:lstStyle/>
          <a:p>
            <a:r>
              <a:rPr lang="en-US" sz="2400" dirty="0"/>
              <a:t> Water in oil emulsions are prepared by mixing water containing 1-10% water soluble emulsifier (such as calcium stearate ) to the oil and are used to lubricate compressors and provide cooling effect  because of evaporation of water, in addition to lubrication.</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91377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1905000"/>
            <a:ext cx="7467600" cy="461665"/>
          </a:xfrm>
          <a:prstGeom prst="rect">
            <a:avLst/>
          </a:prstGeom>
          <a:noFill/>
        </p:spPr>
        <p:txBody>
          <a:bodyPr wrap="square" rtlCol="0">
            <a:spAutoFit/>
          </a:bodyPr>
          <a:lstStyle/>
          <a:p>
            <a:endParaRPr lang="en-US" sz="2400">
              <a:latin typeface="Arial" pitchFamily="34" charset="0"/>
              <a:cs typeface="Arial" pitchFamily="34" charset="0"/>
            </a:endParaRPr>
          </a:p>
        </p:txBody>
      </p:sp>
      <p:sp>
        <p:nvSpPr>
          <p:cNvPr id="3" name="TextBox 2"/>
          <p:cNvSpPr txBox="1"/>
          <p:nvPr/>
        </p:nvSpPr>
        <p:spPr>
          <a:xfrm>
            <a:off x="838200" y="1905000"/>
            <a:ext cx="7772400" cy="4524315"/>
          </a:xfrm>
          <a:prstGeom prst="rect">
            <a:avLst/>
          </a:prstGeom>
          <a:noFill/>
        </p:spPr>
        <p:txBody>
          <a:bodyPr wrap="square" rtlCol="0">
            <a:spAutoFit/>
          </a:bodyPr>
          <a:lstStyle/>
          <a:p>
            <a:r>
              <a:rPr lang="en-US" sz="2400" u="sng" dirty="0"/>
              <a:t>Classification of Lubricants</a:t>
            </a:r>
            <a:r>
              <a:rPr lang="en-US" sz="2400" dirty="0"/>
              <a:t> : Lubricants are classified as</a:t>
            </a:r>
          </a:p>
          <a:p>
            <a:pPr lvl="0"/>
            <a:r>
              <a:rPr lang="en-US" sz="2400" dirty="0"/>
              <a:t>Solid Lubricants</a:t>
            </a:r>
          </a:p>
          <a:p>
            <a:pPr lvl="0"/>
            <a:r>
              <a:rPr lang="en-US" sz="2400" dirty="0"/>
              <a:t>Semi –Solid Lubricants</a:t>
            </a:r>
          </a:p>
          <a:p>
            <a:pPr lvl="0"/>
            <a:r>
              <a:rPr lang="en-US" sz="2400" dirty="0"/>
              <a:t>Liquid lubricants</a:t>
            </a:r>
          </a:p>
          <a:p>
            <a:pPr lvl="0"/>
            <a:r>
              <a:rPr lang="en-US" sz="2400" dirty="0"/>
              <a:t>Synthetic Lubricants</a:t>
            </a:r>
          </a:p>
          <a:p>
            <a:r>
              <a:rPr lang="en-US" sz="2400" dirty="0"/>
              <a:t>Solid Lubricants : Graphite, Molybdenum </a:t>
            </a:r>
            <a:r>
              <a:rPr lang="en-US" sz="2400" dirty="0" err="1"/>
              <a:t>disulphide</a:t>
            </a:r>
            <a:r>
              <a:rPr lang="en-US" sz="2400" dirty="0"/>
              <a:t>, </a:t>
            </a:r>
            <a:r>
              <a:rPr lang="en-US" sz="2400" dirty="0" err="1"/>
              <a:t>talc,mica</a:t>
            </a:r>
            <a:r>
              <a:rPr lang="en-US" sz="2400" dirty="0"/>
              <a:t> etc. are used as solid lubricants. They are generally used in such situation when the operating temperature and pressure is too high and lubricating film is difficult to maintain between the two rubbing surfaces. Solid lubricants are used for railway tract joints, chains, air compressor, open gears , heavy machines </a:t>
            </a:r>
            <a:r>
              <a:rPr lang="en-US" sz="2400" dirty="0" smtClean="0"/>
              <a:t>etc.</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0659592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97280" y="1066800"/>
            <a:ext cx="6934200" cy="4893647"/>
          </a:xfrm>
          <a:prstGeom prst="rect">
            <a:avLst/>
          </a:prstGeom>
          <a:noFill/>
        </p:spPr>
        <p:txBody>
          <a:bodyPr wrap="square" rtlCol="0">
            <a:spAutoFit/>
          </a:bodyPr>
          <a:lstStyle/>
          <a:p>
            <a:r>
              <a:rPr lang="en-US" sz="2400" dirty="0"/>
              <a:t> Synthetic lubricants are used where extreme temperature, chemical reactive atmosphere or some very particular operating conditions are involved      Grease is semi solid lubricant. Semisolid lubricant is used where the machine parts are subjected to slow speed, heavy load and sudden jerks and there is a possibility of leaking of lubricant. </a:t>
            </a:r>
          </a:p>
          <a:p>
            <a:r>
              <a:rPr lang="en-US" sz="2400" dirty="0"/>
              <a:t>       Mineral </a:t>
            </a:r>
            <a:r>
              <a:rPr lang="en-US" sz="2400" dirty="0" err="1"/>
              <a:t>oils,vegetable</a:t>
            </a:r>
            <a:r>
              <a:rPr lang="en-US" sz="2400" dirty="0"/>
              <a:t> oils and animal oils are the various types of liquid lubricants. Petroleum based lubricants are included in this category. Liquid lubricants are used in delicate and light machines which work at high speed but under low pressure and where all other lubricants fail to work effectively .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87640877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762000"/>
            <a:ext cx="7620000" cy="4524315"/>
          </a:xfrm>
          <a:prstGeom prst="rect">
            <a:avLst/>
          </a:prstGeom>
          <a:noFill/>
        </p:spPr>
        <p:txBody>
          <a:bodyPr wrap="square" rtlCol="0">
            <a:spAutoFit/>
          </a:bodyPr>
          <a:lstStyle/>
          <a:p>
            <a:r>
              <a:rPr lang="en-US" sz="2400" dirty="0"/>
              <a:t>Synthetic lubricants exhibit greater stability of viscosity with temperature changes, resistance to scuffing and oxidation and fire resistance. Some synthetic lubricants are Phosphate esters, Dibasic acid esters, Silicones, Silicate esters and </a:t>
            </a:r>
            <a:r>
              <a:rPr lang="en-US" sz="2400" dirty="0" err="1"/>
              <a:t>Polyglycol</a:t>
            </a:r>
            <a:r>
              <a:rPr lang="en-US" sz="2400" dirty="0"/>
              <a:t> ether compound.</a:t>
            </a:r>
          </a:p>
          <a:p>
            <a:r>
              <a:rPr lang="en-US" sz="2400" u="sng" dirty="0"/>
              <a:t>Lubricating Oils  </a:t>
            </a:r>
            <a:r>
              <a:rPr lang="en-US" sz="2400" dirty="0"/>
              <a:t>: </a:t>
            </a:r>
          </a:p>
          <a:p>
            <a:r>
              <a:rPr lang="en-US" sz="2400" dirty="0"/>
              <a:t>    Lubricating oils are the substances which not only reduce wear and friction between two moving or sliding metallic surfaces by providing a continuous fluid film in between them, but they also serve as coolant, sealing agents, corrosion </a:t>
            </a:r>
            <a:r>
              <a:rPr lang="en-US" sz="2400" dirty="0" err="1"/>
              <a:t>preventors</a:t>
            </a:r>
            <a:r>
              <a:rPr lang="en-US" sz="2400"/>
              <a:t> etc.</a:t>
            </a:r>
          </a:p>
          <a:p>
            <a:endParaRPr lang="en-US" sz="2400">
              <a:latin typeface="Arial" pitchFamily="34" charset="0"/>
              <a:cs typeface="Arial" pitchFamily="34" charset="0"/>
            </a:endParaRPr>
          </a:p>
        </p:txBody>
      </p:sp>
    </p:spTree>
    <p:extLst>
      <p:ext uri="{BB962C8B-B14F-4D97-AF65-F5344CB8AC3E}">
        <p14:creationId xmlns:p14="http://schemas.microsoft.com/office/powerpoint/2010/main" val="2746856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4400" y="833497"/>
            <a:ext cx="7010400" cy="6001643"/>
          </a:xfrm>
          <a:prstGeom prst="rect">
            <a:avLst/>
          </a:prstGeom>
          <a:noFill/>
        </p:spPr>
        <p:txBody>
          <a:bodyPr wrap="square" rtlCol="0">
            <a:spAutoFit/>
          </a:bodyPr>
          <a:lstStyle/>
          <a:p>
            <a:r>
              <a:rPr lang="en-US" sz="2400" dirty="0"/>
              <a:t> The most important characteristics of a good lubricating oil are : </a:t>
            </a:r>
          </a:p>
          <a:p>
            <a:pPr lvl="0"/>
            <a:r>
              <a:rPr lang="en-US" sz="2400" dirty="0" smtClean="0"/>
              <a:t>1.A </a:t>
            </a:r>
            <a:r>
              <a:rPr lang="en-US" sz="2400" dirty="0"/>
              <a:t>high boiling point or low </a:t>
            </a:r>
            <a:r>
              <a:rPr lang="en-US" sz="2400" dirty="0" err="1"/>
              <a:t>vapour</a:t>
            </a:r>
            <a:r>
              <a:rPr lang="en-US" sz="2400" dirty="0"/>
              <a:t> pressure.</a:t>
            </a:r>
          </a:p>
          <a:p>
            <a:pPr lvl="0"/>
            <a:r>
              <a:rPr lang="en-US" sz="2400" dirty="0" smtClean="0"/>
              <a:t>2.Suitable </a:t>
            </a:r>
            <a:r>
              <a:rPr lang="en-US" sz="2400" dirty="0"/>
              <a:t>viscosity for particular service condition.</a:t>
            </a:r>
          </a:p>
          <a:p>
            <a:pPr lvl="0"/>
            <a:r>
              <a:rPr lang="en-US" sz="2400" dirty="0" smtClean="0"/>
              <a:t>3.Low </a:t>
            </a:r>
            <a:r>
              <a:rPr lang="en-US" sz="2400" dirty="0"/>
              <a:t>freezing point</a:t>
            </a:r>
          </a:p>
          <a:p>
            <a:pPr lvl="0"/>
            <a:r>
              <a:rPr lang="en-US" sz="2400" dirty="0" smtClean="0"/>
              <a:t>4.High </a:t>
            </a:r>
            <a:r>
              <a:rPr lang="en-US" sz="2400" dirty="0"/>
              <a:t>thermal stability.</a:t>
            </a:r>
          </a:p>
          <a:p>
            <a:pPr lvl="0"/>
            <a:r>
              <a:rPr lang="en-US" sz="2400" dirty="0" smtClean="0"/>
              <a:t>5.High </a:t>
            </a:r>
            <a:r>
              <a:rPr lang="en-US" sz="2400" dirty="0"/>
              <a:t>oxidation resistance.</a:t>
            </a:r>
          </a:p>
          <a:p>
            <a:pPr lvl="0"/>
            <a:r>
              <a:rPr lang="en-US" sz="2400" dirty="0" smtClean="0"/>
              <a:t>6.Non-corrosive </a:t>
            </a:r>
            <a:r>
              <a:rPr lang="en-US" sz="2400" dirty="0"/>
              <a:t>nature</a:t>
            </a:r>
          </a:p>
          <a:p>
            <a:pPr lvl="0"/>
            <a:r>
              <a:rPr lang="en-US" sz="2400" dirty="0" smtClean="0"/>
              <a:t>7.Resistance </a:t>
            </a:r>
            <a:r>
              <a:rPr lang="en-US" sz="2400" dirty="0"/>
              <a:t>to decomposition at higher or elevated temperatures.</a:t>
            </a:r>
          </a:p>
          <a:p>
            <a:pPr lvl="0"/>
            <a:r>
              <a:rPr lang="en-US" sz="2400" dirty="0" smtClean="0"/>
              <a:t>8.High </a:t>
            </a:r>
            <a:r>
              <a:rPr lang="en-US" sz="2400" dirty="0"/>
              <a:t>degree of </a:t>
            </a:r>
            <a:r>
              <a:rPr lang="en-US" sz="2400" dirty="0" err="1"/>
              <a:t>oillness</a:t>
            </a:r>
            <a:r>
              <a:rPr lang="en-US" sz="2400" dirty="0"/>
              <a:t>.</a:t>
            </a:r>
          </a:p>
          <a:p>
            <a:r>
              <a:rPr lang="en-US" sz="2400" dirty="0"/>
              <a:t> </a:t>
            </a:r>
            <a:r>
              <a:rPr lang="en-US" sz="2400" dirty="0" smtClean="0"/>
              <a:t>  There </a:t>
            </a:r>
            <a:r>
              <a:rPr lang="en-US" sz="2400" dirty="0"/>
              <a:t>are some properties should be associated with good quality of lubricating oil. They are viscosity, pour point, Flash point, fire point, auto – ignition point, neutralization number, precipitation number, Aniline point  etc.</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10916897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38200" y="300335"/>
            <a:ext cx="7467600" cy="6740307"/>
          </a:xfrm>
          <a:prstGeom prst="rect">
            <a:avLst/>
          </a:prstGeom>
          <a:noFill/>
        </p:spPr>
        <p:txBody>
          <a:bodyPr wrap="square" rtlCol="0">
            <a:spAutoFit/>
          </a:bodyPr>
          <a:lstStyle/>
          <a:p>
            <a:r>
              <a:rPr lang="en-US" sz="2400" dirty="0"/>
              <a:t> </a:t>
            </a:r>
            <a:r>
              <a:rPr lang="en-US" sz="2400" u="sng" dirty="0"/>
              <a:t>Viscosity</a:t>
            </a:r>
            <a:r>
              <a:rPr lang="en-US" sz="2400" dirty="0"/>
              <a:t> :  The viscosity of oil indicates the tendency to resist flow . The viscosity must always be high enough to keep a good oil film between the moving parts. A liquid of high viscosity flows very slowly. The higher the temperature of oil, the lower its </a:t>
            </a:r>
            <a:r>
              <a:rPr lang="en-US" sz="2400" dirty="0" err="1"/>
              <a:t>viscosity.The</a:t>
            </a:r>
            <a:r>
              <a:rPr lang="en-US" sz="2400" dirty="0"/>
              <a:t> variation of viscosity with temperature is known as viscosity index. Lubricating oils are graded by their viscosity index at a certain temperature. The viscosity index (v</a:t>
            </a:r>
            <a:r>
              <a:rPr lang="en-US" sz="2400" baseline="-25000" dirty="0"/>
              <a:t>1</a:t>
            </a:r>
            <a:r>
              <a:rPr lang="en-US" sz="2400" dirty="0"/>
              <a:t>) can be represented mathematically as follows.</a:t>
            </a:r>
          </a:p>
          <a:p>
            <a:r>
              <a:rPr lang="en-US" sz="2400" dirty="0"/>
              <a:t>                       V</a:t>
            </a:r>
            <a:r>
              <a:rPr lang="en-US" sz="2400" baseline="-25000" dirty="0"/>
              <a:t>L</a:t>
            </a:r>
            <a:r>
              <a:rPr lang="en-US" sz="2400" dirty="0"/>
              <a:t> -  </a:t>
            </a:r>
            <a:r>
              <a:rPr lang="en-US" sz="2400" dirty="0" err="1"/>
              <a:t>V</a:t>
            </a:r>
            <a:r>
              <a:rPr lang="en-US" sz="2400" baseline="-25000" dirty="0" err="1"/>
              <a:t>x</a:t>
            </a:r>
            <a:endParaRPr lang="en-US" sz="2400" dirty="0"/>
          </a:p>
          <a:p>
            <a:r>
              <a:rPr lang="en-US" sz="2400" dirty="0"/>
              <a:t>           V</a:t>
            </a:r>
            <a:r>
              <a:rPr lang="en-US" sz="2400" baseline="-25000" dirty="0"/>
              <a:t>1 </a:t>
            </a:r>
            <a:r>
              <a:rPr lang="en-US" sz="2400" dirty="0"/>
              <a:t> =  ---------------  x 100</a:t>
            </a:r>
          </a:p>
          <a:p>
            <a:r>
              <a:rPr lang="en-US" sz="2400" dirty="0"/>
              <a:t>                       V</a:t>
            </a:r>
            <a:r>
              <a:rPr lang="en-US" sz="2400" baseline="-25000" dirty="0"/>
              <a:t>L</a:t>
            </a:r>
            <a:r>
              <a:rPr lang="en-US" sz="2400" dirty="0"/>
              <a:t> - V</a:t>
            </a:r>
            <a:r>
              <a:rPr lang="en-US" sz="2400" baseline="-25000" dirty="0"/>
              <a:t>H</a:t>
            </a:r>
            <a:r>
              <a:rPr lang="en-US" sz="2400" dirty="0"/>
              <a:t> </a:t>
            </a:r>
          </a:p>
          <a:p>
            <a:r>
              <a:rPr lang="en-US" sz="2400" dirty="0"/>
              <a:t>  V</a:t>
            </a:r>
            <a:r>
              <a:rPr lang="en-US" sz="2400" baseline="-25000" dirty="0"/>
              <a:t>L</a:t>
            </a:r>
            <a:r>
              <a:rPr lang="en-US" sz="2400" dirty="0"/>
              <a:t> = </a:t>
            </a:r>
            <a:r>
              <a:rPr lang="en-US" sz="2400" dirty="0" err="1"/>
              <a:t>standared</a:t>
            </a:r>
            <a:r>
              <a:rPr lang="en-US" sz="2400" dirty="0"/>
              <a:t> low viscosity at 100</a:t>
            </a:r>
            <a:r>
              <a:rPr lang="en-US" sz="2400" baseline="30000" dirty="0"/>
              <a:t>0</a:t>
            </a:r>
            <a:r>
              <a:rPr lang="en-US" sz="2400" dirty="0"/>
              <a:t>F</a:t>
            </a:r>
          </a:p>
          <a:p>
            <a:r>
              <a:rPr lang="en-US" sz="2400" dirty="0"/>
              <a:t>  V</a:t>
            </a:r>
            <a:r>
              <a:rPr lang="en-US" sz="2400" baseline="-25000" dirty="0"/>
              <a:t>H</a:t>
            </a:r>
            <a:r>
              <a:rPr lang="en-US" sz="2400" dirty="0"/>
              <a:t> = </a:t>
            </a:r>
            <a:r>
              <a:rPr lang="en-US" sz="2400" dirty="0" err="1"/>
              <a:t>standared</a:t>
            </a:r>
            <a:r>
              <a:rPr lang="en-US" sz="2400" dirty="0"/>
              <a:t> high viscosity at 100</a:t>
            </a:r>
            <a:r>
              <a:rPr lang="en-US" sz="2400" baseline="30000" dirty="0"/>
              <a:t>0</a:t>
            </a:r>
            <a:r>
              <a:rPr lang="en-US" sz="2400" dirty="0"/>
              <a:t>F</a:t>
            </a:r>
          </a:p>
          <a:p>
            <a:r>
              <a:rPr lang="en-US" sz="2400" dirty="0"/>
              <a:t>  </a:t>
            </a:r>
            <a:r>
              <a:rPr lang="en-US" sz="2400" dirty="0" err="1"/>
              <a:t>V</a:t>
            </a:r>
            <a:r>
              <a:rPr lang="en-US" sz="2400" baseline="-25000" dirty="0" err="1"/>
              <a:t>x</a:t>
            </a:r>
            <a:r>
              <a:rPr lang="en-US" sz="2400" dirty="0"/>
              <a:t> = viscosity of the oil under test at 100</a:t>
            </a:r>
            <a:r>
              <a:rPr lang="en-US" sz="2400" baseline="30000" dirty="0"/>
              <a:t>0</a:t>
            </a:r>
            <a:r>
              <a:rPr lang="en-US" sz="2400" dirty="0"/>
              <a:t>F</a:t>
            </a:r>
          </a:p>
          <a:p>
            <a:r>
              <a:rPr lang="en-US" sz="2400" dirty="0"/>
              <a:t>It is observed that oils with high viscosity index is slightly affected by change of temperature.</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17694777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85800" y="609600"/>
            <a:ext cx="7924800" cy="5262979"/>
          </a:xfrm>
          <a:prstGeom prst="rect">
            <a:avLst/>
          </a:prstGeom>
          <a:noFill/>
        </p:spPr>
        <p:txBody>
          <a:bodyPr wrap="square" rtlCol="0">
            <a:spAutoFit/>
          </a:bodyPr>
          <a:lstStyle/>
          <a:p>
            <a:r>
              <a:rPr lang="en-US" sz="2400" u="sng" dirty="0"/>
              <a:t>Pour point</a:t>
            </a:r>
            <a:r>
              <a:rPr lang="en-US" sz="2400" dirty="0"/>
              <a:t> : It is the lowest temperature at which the oil will just cease to flow or pour when cooled under definite prescribed conditions. Thus if an oil is used at a temperature below the pour point , the proper lubrication will not take place. Generally an oil of high viscosity will have a higher pour point than an oil of low viscosity.</a:t>
            </a:r>
          </a:p>
          <a:p>
            <a:r>
              <a:rPr lang="en-US" sz="2400" u="sng" dirty="0"/>
              <a:t>Auto ignition point</a:t>
            </a:r>
            <a:r>
              <a:rPr lang="en-US" sz="2400" dirty="0"/>
              <a:t> : The temperature at which the flammable </a:t>
            </a:r>
            <a:r>
              <a:rPr lang="en-US" sz="2400" dirty="0" err="1"/>
              <a:t>vapours</a:t>
            </a:r>
            <a:r>
              <a:rPr lang="en-US" sz="2400" dirty="0"/>
              <a:t> given off from the oil will burn. </a:t>
            </a:r>
          </a:p>
          <a:p>
            <a:r>
              <a:rPr lang="en-US" sz="2400" u="sng" dirty="0" err="1"/>
              <a:t>Neutralisation</a:t>
            </a:r>
            <a:r>
              <a:rPr lang="en-US" sz="2400" u="sng" dirty="0"/>
              <a:t> number : </a:t>
            </a:r>
            <a:r>
              <a:rPr lang="en-US" sz="2400" dirty="0"/>
              <a:t>It indicates the acid content in oil and defined as the number of milligrams of KOH required to neutralize 1gm of the oil. An increase in acidic character of oil may affect its quality .The presence of acidic portion of oil will cause deterioration of alloy bearings at elevated temperature.</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7685963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10590" y="304800"/>
            <a:ext cx="7391400" cy="5262979"/>
          </a:xfrm>
          <a:prstGeom prst="rect">
            <a:avLst/>
          </a:prstGeom>
          <a:noFill/>
        </p:spPr>
        <p:txBody>
          <a:bodyPr wrap="square" rtlCol="0">
            <a:spAutoFit/>
          </a:bodyPr>
          <a:lstStyle/>
          <a:p>
            <a:r>
              <a:rPr lang="en-US" sz="2400" u="sng" dirty="0"/>
              <a:t>Aniline point</a:t>
            </a:r>
            <a:r>
              <a:rPr lang="en-US" sz="2400" dirty="0"/>
              <a:t> : It is the specific temperature for an equilibrium solution when equal volume of aniline and lubricating oil is present. A high aniline point indicates higher amount of paraffinic hydrocarbons contents along with lower percentage of aromatic compounds. Low aromatic content is </a:t>
            </a:r>
            <a:r>
              <a:rPr lang="en-US" sz="2400" dirty="0" err="1"/>
              <a:t>favourable</a:t>
            </a:r>
            <a:r>
              <a:rPr lang="en-US" sz="2400" dirty="0"/>
              <a:t> for lubricating oil, as aromatic compounds may dissolve rubbers if present in the oil.</a:t>
            </a:r>
          </a:p>
          <a:p>
            <a:r>
              <a:rPr lang="en-US" sz="2400" u="sng" dirty="0"/>
              <a:t>Precipitation Number</a:t>
            </a:r>
            <a:r>
              <a:rPr lang="en-US" sz="2400" dirty="0"/>
              <a:t> : It is the measure of the amount of solids or carbon residue contained in the lubricating oil. This number indicates presence of foreign materials in oil. The oil with high precipitation number may cause trouble in oil engine.</a:t>
            </a:r>
          </a:p>
          <a:p>
            <a:r>
              <a:rPr lang="en-US" sz="2400" dirty="0"/>
              <a:t> </a:t>
            </a:r>
          </a:p>
        </p:txBody>
      </p:sp>
    </p:spTree>
    <p:extLst>
      <p:ext uri="{BB962C8B-B14F-4D97-AF65-F5344CB8AC3E}">
        <p14:creationId xmlns:p14="http://schemas.microsoft.com/office/powerpoint/2010/main" val="8934247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381000"/>
            <a:ext cx="7467600" cy="6740307"/>
          </a:xfrm>
          <a:prstGeom prst="rect">
            <a:avLst/>
          </a:prstGeom>
          <a:noFill/>
        </p:spPr>
        <p:txBody>
          <a:bodyPr wrap="square" rtlCol="0">
            <a:spAutoFit/>
          </a:bodyPr>
          <a:lstStyle/>
          <a:p>
            <a:r>
              <a:rPr lang="en-US" sz="2400" dirty="0"/>
              <a:t>agent include calcium stearate, sodium stearate , lithium stearate fatty acids derivatives and carboxylic acid obtained from castor oil etc. Generally petroleum fractions are used as lubricating oils in the preparation of greases but synthetic oils such as polymerized ethylene oxides, fluorocarbons and </a:t>
            </a:r>
            <a:r>
              <a:rPr lang="en-US" sz="2400" dirty="0" err="1"/>
              <a:t>siloxanes</a:t>
            </a:r>
            <a:r>
              <a:rPr lang="en-US" sz="2400" dirty="0"/>
              <a:t> have also been used.</a:t>
            </a:r>
          </a:p>
          <a:p>
            <a:r>
              <a:rPr lang="en-US" sz="2400" dirty="0"/>
              <a:t>     </a:t>
            </a:r>
            <a:r>
              <a:rPr lang="en-US" sz="2400" dirty="0" err="1"/>
              <a:t>Silicane</a:t>
            </a:r>
            <a:r>
              <a:rPr lang="en-US" sz="2400" dirty="0"/>
              <a:t> grease is </a:t>
            </a:r>
            <a:r>
              <a:rPr lang="en-US" sz="2400" dirty="0" err="1"/>
              <a:t>polysiloxane</a:t>
            </a:r>
            <a:r>
              <a:rPr lang="en-US" sz="2400" dirty="0"/>
              <a:t> –based compound. It does not attack rubber seals and maintain stability under high temperatures. Silicone grease is used with zinc oxide to join heat sink to computer CPUs. Silicone grease is also used in laboratories for lubricating stop cocks and ground glass joints. </a:t>
            </a:r>
          </a:p>
          <a:p>
            <a:r>
              <a:rPr lang="en-US" sz="2400" dirty="0"/>
              <a:t>         Polymer product of tertiary amines ,ethers can be used as synthetic greases after properly fluorinated. They are soft and often used in demanding environments due to their inertness and resistance to oxidation. </a:t>
            </a:r>
            <a:r>
              <a:rPr lang="en-US" sz="2400" dirty="0" smtClean="0"/>
              <a:t> </a:t>
            </a:r>
            <a:r>
              <a:rPr lang="en-US" sz="2400" dirty="0" err="1"/>
              <a:t>Fomblin</a:t>
            </a:r>
            <a:r>
              <a:rPr lang="en-US" sz="2400" dirty="0"/>
              <a:t> and </a:t>
            </a:r>
            <a:r>
              <a:rPr lang="en-US" sz="2400" dirty="0" err="1"/>
              <a:t>Krytox</a:t>
            </a:r>
            <a:r>
              <a:rPr lang="en-US" sz="2400" dirty="0"/>
              <a:t> are synthetic greases.</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14458795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137</TotalTime>
  <Words>1341</Words>
  <Application>Microsoft Office PowerPoint</Application>
  <PresentationFormat>On-screen Show (4:3)</PresentationFormat>
  <Paragraphs>61</Paragraphs>
  <Slides>14</Slides>
  <Notes>0</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hp</dc:creator>
  <cp:lastModifiedBy>hp</cp:lastModifiedBy>
  <cp:revision>29</cp:revision>
  <dcterms:created xsi:type="dcterms:W3CDTF">2016-02-25T13:57:11Z</dcterms:created>
  <dcterms:modified xsi:type="dcterms:W3CDTF">2017-05-17T06:57:09Z</dcterms:modified>
</cp:coreProperties>
</file>