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9" r:id="rId14"/>
    <p:sldId id="268" r:id="rId15"/>
    <p:sldId id="270" r:id="rId16"/>
    <p:sldId id="271" r:id="rId17"/>
    <p:sldId id="272" r:id="rId18"/>
    <p:sldId id="273" r:id="rId19"/>
    <p:sldId id="274" r:id="rId2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2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5AD0AFE-A494-46B5-BD4D-0128C30651B5}" type="datetimeFigureOut">
              <a:rPr lang="en-US" smtClean="0"/>
              <a:t>13/10/2017</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BCCBF4E-20C6-4CAA-B8AE-85EB186E0081}" type="slidenum">
              <a:rPr lang="en-US" smtClean="0"/>
              <a:t>‹#›</a:t>
            </a:fld>
            <a:endParaRPr lang="en-US"/>
          </a:p>
        </p:txBody>
      </p:sp>
    </p:spTree>
    <p:extLst>
      <p:ext uri="{BB962C8B-B14F-4D97-AF65-F5344CB8AC3E}">
        <p14:creationId xmlns:p14="http://schemas.microsoft.com/office/powerpoint/2010/main" val="426005261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BCCBF4E-20C6-4CAA-B8AE-85EB186E0081}" type="slidenum">
              <a:rPr lang="en-US" smtClean="0"/>
              <a:t>12</a:t>
            </a:fld>
            <a:endParaRPr lang="en-US"/>
          </a:p>
        </p:txBody>
      </p:sp>
    </p:spTree>
    <p:extLst>
      <p:ext uri="{BB962C8B-B14F-4D97-AF65-F5344CB8AC3E}">
        <p14:creationId xmlns:p14="http://schemas.microsoft.com/office/powerpoint/2010/main" val="30189132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A53B60-FE70-4B01-8555-3C4B5C70C107}" type="datetimeFigureOut">
              <a:rPr lang="en-US" smtClean="0"/>
              <a:t>13/10/2017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36873281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53B60-FE70-4B01-8555-3C4B5C70C107}" type="datetimeFigureOut">
              <a:rPr lang="en-US" smtClean="0"/>
              <a:t>13/10/2017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23345807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53B60-FE70-4B01-8555-3C4B5C70C107}" type="datetimeFigureOut">
              <a:rPr lang="en-US" smtClean="0"/>
              <a:t>13/10/2017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7770037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A53B60-FE70-4B01-8555-3C4B5C70C107}" type="datetimeFigureOut">
              <a:rPr lang="en-US" smtClean="0"/>
              <a:t>13/10/2017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39624858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A53B60-FE70-4B01-8555-3C4B5C70C107}" type="datetimeFigureOut">
              <a:rPr lang="en-US" smtClean="0"/>
              <a:t>13/10/2017</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17681042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A53B60-FE70-4B01-8555-3C4B5C70C107}" type="datetimeFigureOut">
              <a:rPr lang="en-US" smtClean="0"/>
              <a:t>13/10/2017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37865113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A53B60-FE70-4B01-8555-3C4B5C70C107}" type="datetimeFigureOut">
              <a:rPr lang="en-US" smtClean="0"/>
              <a:t>13/10/2017</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65593502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A53B60-FE70-4B01-8555-3C4B5C70C107}" type="datetimeFigureOut">
              <a:rPr lang="en-US" smtClean="0"/>
              <a:t>13/10/2017</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34547061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A53B60-FE70-4B01-8555-3C4B5C70C107}" type="datetimeFigureOut">
              <a:rPr lang="en-US" smtClean="0"/>
              <a:t>13/10/2017</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3854320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A53B60-FE70-4B01-8555-3C4B5C70C107}" type="datetimeFigureOut">
              <a:rPr lang="en-US" smtClean="0"/>
              <a:t>13/10/2017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893174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A53B60-FE70-4B01-8555-3C4B5C70C107}" type="datetimeFigureOut">
              <a:rPr lang="en-US" smtClean="0"/>
              <a:t>13/10/2017</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C226633-1420-48F4-9CCD-2EE43211F8D1}" type="slidenum">
              <a:rPr lang="en-US" smtClean="0"/>
              <a:t>‹#›</a:t>
            </a:fld>
            <a:endParaRPr lang="en-US"/>
          </a:p>
        </p:txBody>
      </p:sp>
    </p:spTree>
    <p:extLst>
      <p:ext uri="{BB962C8B-B14F-4D97-AF65-F5344CB8AC3E}">
        <p14:creationId xmlns:p14="http://schemas.microsoft.com/office/powerpoint/2010/main" val="8958871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A53B60-FE70-4B01-8555-3C4B5C70C107}" type="datetimeFigureOut">
              <a:rPr lang="en-US" smtClean="0"/>
              <a:t>13/10/2017</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226633-1420-48F4-9CCD-2EE43211F8D1}" type="slidenum">
              <a:rPr lang="en-US" smtClean="0"/>
              <a:t>‹#›</a:t>
            </a:fld>
            <a:endParaRPr lang="en-US"/>
          </a:p>
        </p:txBody>
      </p:sp>
    </p:spTree>
    <p:extLst>
      <p:ext uri="{BB962C8B-B14F-4D97-AF65-F5344CB8AC3E}">
        <p14:creationId xmlns:p14="http://schemas.microsoft.com/office/powerpoint/2010/main" val="139830778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533400"/>
            <a:ext cx="7772400" cy="1470025"/>
          </a:xfrm>
        </p:spPr>
        <p:txBody>
          <a:bodyPr>
            <a:normAutofit/>
          </a:bodyPr>
          <a:lstStyle/>
          <a:p>
            <a:r>
              <a:rPr lang="en-US" sz="2400" dirty="0" smtClean="0">
                <a:latin typeface="Algerian" pitchFamily="82" charset="0"/>
              </a:rPr>
              <a:t>Water</a:t>
            </a:r>
            <a:endParaRPr lang="en-US" sz="2400" dirty="0">
              <a:latin typeface="Algerian" pitchFamily="82" charset="0"/>
            </a:endParaRPr>
          </a:p>
        </p:txBody>
      </p:sp>
      <p:sp>
        <p:nvSpPr>
          <p:cNvPr id="3" name="Subtitle 2"/>
          <p:cNvSpPr>
            <a:spLocks noGrp="1"/>
          </p:cNvSpPr>
          <p:nvPr>
            <p:ph type="subTitle" idx="1"/>
          </p:nvPr>
        </p:nvSpPr>
        <p:spPr>
          <a:xfrm>
            <a:off x="990600" y="1676400"/>
            <a:ext cx="7391400" cy="4343400"/>
          </a:xfrm>
        </p:spPr>
        <p:txBody>
          <a:bodyPr>
            <a:normAutofit/>
          </a:bodyPr>
          <a:lstStyle/>
          <a:p>
            <a:r>
              <a:rPr lang="en-US" sz="2400" dirty="0" smtClean="0">
                <a:solidFill>
                  <a:schemeClr val="tx1"/>
                </a:solidFill>
                <a:latin typeface="Arial" pitchFamily="34" charset="0"/>
                <a:cs typeface="Arial" pitchFamily="34" charset="0"/>
              </a:rPr>
              <a:t>Natural water may be </a:t>
            </a:r>
            <a:r>
              <a:rPr lang="en-US" sz="2400" dirty="0" err="1" smtClean="0">
                <a:solidFill>
                  <a:schemeClr val="tx1"/>
                </a:solidFill>
                <a:latin typeface="Arial" pitchFamily="34" charset="0"/>
                <a:cs typeface="Arial" pitchFamily="34" charset="0"/>
              </a:rPr>
              <a:t>devided</a:t>
            </a:r>
            <a:r>
              <a:rPr lang="en-US" sz="2400" dirty="0" smtClean="0">
                <a:solidFill>
                  <a:schemeClr val="tx1"/>
                </a:solidFill>
                <a:latin typeface="Arial" pitchFamily="34" charset="0"/>
                <a:cs typeface="Arial" pitchFamily="34" charset="0"/>
              </a:rPr>
              <a:t> into two classes- soft water and hard water</a:t>
            </a:r>
          </a:p>
          <a:p>
            <a:r>
              <a:rPr lang="en-US" sz="2400" dirty="0" smtClean="0">
                <a:solidFill>
                  <a:schemeClr val="tx1"/>
                </a:solidFill>
                <a:latin typeface="Arial" pitchFamily="34" charset="0"/>
                <a:cs typeface="Arial" pitchFamily="34" charset="0"/>
              </a:rPr>
              <a:t>Water which gives good lather immediately when treated with soap is called soft water.</a:t>
            </a:r>
          </a:p>
          <a:p>
            <a:r>
              <a:rPr lang="en-US" sz="2400" dirty="0" smtClean="0">
                <a:solidFill>
                  <a:schemeClr val="tx1"/>
                </a:solidFill>
                <a:latin typeface="Arial" pitchFamily="34" charset="0"/>
                <a:cs typeface="Arial" pitchFamily="34" charset="0"/>
              </a:rPr>
              <a:t>Water which does not give lather when treated with soap is called hard water.</a:t>
            </a:r>
          </a:p>
          <a:p>
            <a:r>
              <a:rPr lang="en-US" sz="2400" dirty="0" smtClean="0">
                <a:solidFill>
                  <a:schemeClr val="tx1"/>
                </a:solidFill>
                <a:latin typeface="Arial" pitchFamily="34" charset="0"/>
                <a:cs typeface="Arial" pitchFamily="34" charset="0"/>
              </a:rPr>
              <a:t>Hardness of water caused by the presence of dissolved salts such as bicarbonates ,</a:t>
            </a:r>
            <a:r>
              <a:rPr lang="en-US" sz="2400" dirty="0" err="1" smtClean="0">
                <a:solidFill>
                  <a:schemeClr val="tx1"/>
                </a:solidFill>
                <a:latin typeface="Arial" pitchFamily="34" charset="0"/>
                <a:cs typeface="Arial" pitchFamily="34" charset="0"/>
              </a:rPr>
              <a:t>sulphates</a:t>
            </a:r>
            <a:r>
              <a:rPr lang="en-US" sz="2400" dirty="0" smtClean="0">
                <a:solidFill>
                  <a:schemeClr val="tx1"/>
                </a:solidFill>
                <a:latin typeface="Arial" pitchFamily="34" charset="0"/>
                <a:cs typeface="Arial" pitchFamily="34" charset="0"/>
              </a:rPr>
              <a:t> and chlorides of </a:t>
            </a:r>
            <a:r>
              <a:rPr lang="en-US" sz="2400" dirty="0" err="1" smtClean="0">
                <a:solidFill>
                  <a:schemeClr val="tx1"/>
                </a:solidFill>
                <a:latin typeface="Arial" pitchFamily="34" charset="0"/>
                <a:cs typeface="Arial" pitchFamily="34" charset="0"/>
              </a:rPr>
              <a:t>Ca</a:t>
            </a:r>
            <a:r>
              <a:rPr lang="en-US" sz="2400" dirty="0" smtClean="0">
                <a:solidFill>
                  <a:schemeClr val="tx1"/>
                </a:solidFill>
                <a:latin typeface="Arial" pitchFamily="34" charset="0"/>
                <a:cs typeface="Arial" pitchFamily="34" charset="0"/>
              </a:rPr>
              <a:t> and Mg.</a:t>
            </a:r>
          </a:p>
          <a:p>
            <a:endParaRPr lang="en-US" sz="2400" dirty="0" smtClean="0">
              <a:solidFill>
                <a:schemeClr val="tx1"/>
              </a:solidFill>
              <a:latin typeface="Arial" pitchFamily="34" charset="0"/>
              <a:cs typeface="Arial" pitchFamily="34" charset="0"/>
            </a:endParaRPr>
          </a:p>
          <a:p>
            <a:endParaRPr lang="en-US" sz="2400" dirty="0" smtClean="0">
              <a:solidFill>
                <a:schemeClr val="tx1"/>
              </a:solidFill>
              <a:latin typeface="Arial" pitchFamily="34" charset="0"/>
              <a:cs typeface="Arial" pitchFamily="34" charset="0"/>
            </a:endParaRPr>
          </a:p>
          <a:p>
            <a:endParaRPr lang="en-US" sz="2400"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81918800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60871" y="990600"/>
            <a:ext cx="6553200" cy="4893647"/>
          </a:xfrm>
          <a:prstGeom prst="rect">
            <a:avLst/>
          </a:prstGeom>
          <a:noFill/>
        </p:spPr>
        <p:txBody>
          <a:bodyPr wrap="square" rtlCol="0">
            <a:spAutoFit/>
          </a:bodyPr>
          <a:lstStyle/>
          <a:p>
            <a:r>
              <a:rPr lang="en-US" sz="2400" u="sng" dirty="0" smtClean="0">
                <a:latin typeface="Arial" pitchFamily="34" charset="0"/>
                <a:cs typeface="Arial" pitchFamily="34" charset="0"/>
              </a:rPr>
              <a:t>Softening of Permanent hard water </a:t>
            </a:r>
          </a:p>
          <a:p>
            <a:r>
              <a:rPr lang="en-US" sz="2400" u="sng" dirty="0" smtClean="0">
                <a:latin typeface="Arial" pitchFamily="34" charset="0"/>
                <a:cs typeface="Arial" pitchFamily="34" charset="0"/>
              </a:rPr>
              <a:t> By adding washing soda </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Permanent hardness of water can be removed by adding calculated quantity of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CaSO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MgCl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MgCO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+ 2NaCl</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Temporary hardness can also be removed by this method.</a:t>
            </a:r>
          </a:p>
          <a:p>
            <a:endParaRPr lang="en-US" sz="2400" dirty="0">
              <a:latin typeface="Arial" pitchFamily="34" charset="0"/>
              <a:cs typeface="Arial" pitchFamily="34" charset="0"/>
            </a:endParaRPr>
          </a:p>
          <a:p>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(HCO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+ 2NaHCO</a:t>
            </a:r>
            <a:r>
              <a:rPr lang="en-US" sz="2400" baseline="-25000" dirty="0" smtClean="0">
                <a:latin typeface="Arial" pitchFamily="34" charset="0"/>
                <a:cs typeface="Arial" pitchFamily="34" charset="0"/>
              </a:rPr>
              <a:t>3</a:t>
            </a:r>
            <a:endParaRPr lang="en-US" sz="2400" dirty="0">
              <a:latin typeface="Arial" pitchFamily="34" charset="0"/>
              <a:cs typeface="Arial" pitchFamily="34" charset="0"/>
            </a:endParaRPr>
          </a:p>
        </p:txBody>
      </p:sp>
      <p:cxnSp>
        <p:nvCxnSpPr>
          <p:cNvPr id="4" name="Straight Arrow Connector 3"/>
          <p:cNvCxnSpPr/>
          <p:nvPr/>
        </p:nvCxnSpPr>
        <p:spPr>
          <a:xfrm>
            <a:off x="4114800" y="3429000"/>
            <a:ext cx="722671"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114800" y="3810000"/>
            <a:ext cx="6096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476135" y="5562600"/>
            <a:ext cx="553065"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314935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990600"/>
            <a:ext cx="6705600" cy="6001643"/>
          </a:xfrm>
          <a:prstGeom prst="rect">
            <a:avLst/>
          </a:prstGeom>
          <a:noFill/>
        </p:spPr>
        <p:txBody>
          <a:bodyPr wrap="square" rtlCol="0">
            <a:spAutoFit/>
          </a:bodyPr>
          <a:lstStyle/>
          <a:p>
            <a:r>
              <a:rPr lang="en-US" sz="2400" u="sng" dirty="0" smtClean="0">
                <a:latin typeface="Arial" pitchFamily="34" charset="0"/>
                <a:cs typeface="Arial" pitchFamily="34" charset="0"/>
              </a:rPr>
              <a:t>Zeolite or </a:t>
            </a:r>
            <a:r>
              <a:rPr lang="en-US" sz="2400" u="sng" dirty="0" err="1" smtClean="0">
                <a:latin typeface="Arial" pitchFamily="34" charset="0"/>
                <a:cs typeface="Arial" pitchFamily="34" charset="0"/>
              </a:rPr>
              <a:t>Permutit</a:t>
            </a:r>
            <a:r>
              <a:rPr lang="en-US" sz="2400" u="sng" dirty="0" smtClean="0">
                <a:latin typeface="Arial" pitchFamily="34" charset="0"/>
                <a:cs typeface="Arial" pitchFamily="34" charset="0"/>
              </a:rPr>
              <a:t> process </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This is a modern process for removing both temporary and permanent hardness of water.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is Sodium </a:t>
            </a:r>
            <a:r>
              <a:rPr lang="en-US" sz="2400" dirty="0" err="1" smtClean="0">
                <a:latin typeface="Arial" pitchFamily="34" charset="0"/>
                <a:cs typeface="Arial" pitchFamily="34" charset="0"/>
              </a:rPr>
              <a:t>Alumino</a:t>
            </a:r>
            <a:r>
              <a:rPr lang="en-US" sz="2400" dirty="0" smtClean="0">
                <a:latin typeface="Arial" pitchFamily="34" charset="0"/>
                <a:cs typeface="Arial" pitchFamily="34" charset="0"/>
              </a:rPr>
              <a:t> silicate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Si</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The remarkable property of this sodium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is that when it comes in contact with hard it exchanges its sodium with the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to form insoluble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Sodium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is placed in a suitable container and hard </a:t>
            </a:r>
            <a:r>
              <a:rPr lang="en-US" sz="2400" dirty="0" err="1" smtClean="0">
                <a:latin typeface="Arial" pitchFamily="34" charset="0"/>
                <a:cs typeface="Arial" pitchFamily="34" charset="0"/>
              </a:rPr>
              <a:t>wateris</a:t>
            </a:r>
            <a:r>
              <a:rPr lang="en-US" sz="2400" dirty="0" smtClean="0">
                <a:latin typeface="Arial" pitchFamily="34" charset="0"/>
                <a:cs typeface="Arial" pitchFamily="34" charset="0"/>
              </a:rPr>
              <a:t> allowed to pass </a:t>
            </a:r>
            <a:r>
              <a:rPr lang="en-US" sz="2400" dirty="0" err="1" smtClean="0">
                <a:latin typeface="Arial" pitchFamily="34" charset="0"/>
                <a:cs typeface="Arial" pitchFamily="34" charset="0"/>
              </a:rPr>
              <a:t>throuh</a:t>
            </a:r>
            <a:r>
              <a:rPr lang="en-US" sz="2400" dirty="0" smtClean="0">
                <a:latin typeface="Arial" pitchFamily="34" charset="0"/>
                <a:cs typeface="Arial" pitchFamily="34" charset="0"/>
              </a:rPr>
              <a:t> it . The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salts react with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forming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These are insoluble and therefore can not pass through the </a:t>
            </a:r>
            <a:r>
              <a:rPr lang="en-US" sz="2400" dirty="0" err="1" smtClean="0">
                <a:latin typeface="Arial" pitchFamily="34" charset="0"/>
                <a:cs typeface="Arial" pitchFamily="34" charset="0"/>
              </a:rPr>
              <a:t>filterbed</a:t>
            </a:r>
            <a:r>
              <a:rPr lang="en-US" sz="2400" dirty="0" smtClean="0">
                <a:latin typeface="Arial" pitchFamily="34" charset="0"/>
                <a:cs typeface="Arial" pitchFamily="34" charset="0"/>
              </a:rPr>
              <a:t>. The harmless soluble Na salts will go into the water. </a:t>
            </a: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2818997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85900" y="533400"/>
            <a:ext cx="6477000" cy="5632311"/>
          </a:xfrm>
          <a:prstGeom prst="rect">
            <a:avLst/>
          </a:prstGeom>
          <a:noFill/>
        </p:spPr>
        <p:txBody>
          <a:bodyPr wrap="square" rtlCol="0">
            <a:spAutoFit/>
          </a:bodyPr>
          <a:lstStyle/>
          <a:p>
            <a:r>
              <a:rPr lang="en-US" sz="2400" dirty="0" smtClean="0">
                <a:latin typeface="Arial" pitchFamily="34" charset="0"/>
                <a:cs typeface="Arial" pitchFamily="34" charset="0"/>
              </a:rPr>
              <a:t>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Si</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CaSO</a:t>
            </a:r>
            <a:r>
              <a:rPr lang="en-US" sz="2400" baseline="-25000" dirty="0" smtClean="0">
                <a:latin typeface="Arial" pitchFamily="34" charset="0"/>
                <a:cs typeface="Arial" pitchFamily="34" charset="0"/>
              </a:rPr>
              <a:t>4              </a:t>
            </a:r>
            <a:r>
              <a:rPr lang="en-US" sz="2400" baseline="-25000" dirty="0">
                <a:latin typeface="Arial" pitchFamily="34" charset="0"/>
                <a:cs typeface="Arial" pitchFamily="34" charset="0"/>
              </a:rPr>
              <a:t> </a:t>
            </a:r>
            <a:r>
              <a:rPr lang="en-US" sz="2400" dirty="0" smtClean="0">
                <a:latin typeface="Arial" pitchFamily="34" charset="0"/>
                <a:cs typeface="Arial" pitchFamily="34" charset="0"/>
              </a:rPr>
              <a:t> Ca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Si</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a:t>
            </a:r>
          </a:p>
          <a:p>
            <a:r>
              <a:rPr lang="en-US" sz="2400" dirty="0">
                <a:latin typeface="Arial" pitchFamily="34" charset="0"/>
                <a:cs typeface="Arial" pitchFamily="34" charset="0"/>
              </a:rPr>
              <a:t> </a:t>
            </a:r>
            <a:r>
              <a:rPr lang="en-US" sz="2400" dirty="0" smtClean="0">
                <a:latin typeface="Arial" pitchFamily="34" charset="0"/>
                <a:cs typeface="Arial" pitchFamily="34" charset="0"/>
              </a:rPr>
              <a:t>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a:t>
            </a:r>
            <a:endParaRPr lang="en-US" sz="2400" dirty="0">
              <a:latin typeface="Arial" pitchFamily="34" charset="0"/>
              <a:cs typeface="Arial" pitchFamily="34" charset="0"/>
            </a:endParaRPr>
          </a:p>
          <a:p>
            <a:r>
              <a:rPr lang="en-US" sz="2400" dirty="0" smtClean="0">
                <a:latin typeface="Arial" pitchFamily="34" charset="0"/>
                <a:cs typeface="Arial" pitchFamily="34" charset="0"/>
              </a:rPr>
              <a:t>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Si</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MgCl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MgAl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Si</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NaCl</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If this process is continued for about 12 </a:t>
            </a:r>
            <a:r>
              <a:rPr lang="en-US" sz="2400" dirty="0" err="1" smtClean="0">
                <a:latin typeface="Arial" pitchFamily="34" charset="0"/>
                <a:cs typeface="Arial" pitchFamily="34" charset="0"/>
              </a:rPr>
              <a:t>hrs</a:t>
            </a:r>
            <a:r>
              <a:rPr lang="en-US" sz="2400" dirty="0" smtClean="0">
                <a:latin typeface="Arial" pitchFamily="34" charset="0"/>
                <a:cs typeface="Arial" pitchFamily="34" charset="0"/>
              </a:rPr>
              <a:t>, all the sodium in the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are replaced by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and then this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can not remove the hardness of water. So to regenerate this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for further use a strong solution of </a:t>
            </a:r>
            <a:r>
              <a:rPr lang="en-US" sz="2400" dirty="0" err="1" smtClean="0">
                <a:latin typeface="Arial" pitchFamily="34" charset="0"/>
                <a:cs typeface="Arial" pitchFamily="34" charset="0"/>
              </a:rPr>
              <a:t>NaCl</a:t>
            </a:r>
            <a:r>
              <a:rPr lang="en-US" sz="2400" dirty="0" smtClean="0">
                <a:latin typeface="Arial" pitchFamily="34" charset="0"/>
                <a:cs typeface="Arial" pitchFamily="34" charset="0"/>
              </a:rPr>
              <a:t> is passed through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when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exchanges with Na forming Na </a:t>
            </a:r>
            <a:r>
              <a:rPr lang="en-US" sz="2400" dirty="0" err="1" smtClean="0">
                <a:latin typeface="Arial" pitchFamily="34" charset="0"/>
                <a:cs typeface="Arial" pitchFamily="34" charset="0"/>
              </a:rPr>
              <a:t>permutit</a:t>
            </a:r>
            <a:r>
              <a:rPr lang="en-US" sz="2400" dirty="0" smtClean="0">
                <a:latin typeface="Arial" pitchFamily="34" charset="0"/>
                <a:cs typeface="Arial" pitchFamily="34" charset="0"/>
              </a:rPr>
              <a:t> and Chlorides of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  </a:t>
            </a:r>
            <a:r>
              <a:rPr lang="en-US" sz="2400" dirty="0" err="1" smtClean="0">
                <a:latin typeface="Arial" pitchFamily="34" charset="0"/>
                <a:cs typeface="Arial" pitchFamily="34" charset="0"/>
              </a:rPr>
              <a:t>Ihis</a:t>
            </a:r>
            <a:r>
              <a:rPr lang="en-US" sz="2400" dirty="0" smtClean="0">
                <a:latin typeface="Arial" pitchFamily="34" charset="0"/>
                <a:cs typeface="Arial" pitchFamily="34" charset="0"/>
              </a:rPr>
              <a:t> chlorides of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is then washed out.</a:t>
            </a:r>
          </a:p>
          <a:p>
            <a:r>
              <a:rPr lang="en-US" sz="2400" dirty="0" smtClean="0">
                <a:latin typeface="Arial" pitchFamily="34" charset="0"/>
                <a:cs typeface="Arial" pitchFamily="34" charset="0"/>
              </a:rPr>
              <a:t>CaAl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NaCl</a:t>
            </a:r>
            <a:r>
              <a:rPr lang="en-US" sz="2400" dirty="0" smtClean="0">
                <a:latin typeface="Arial" pitchFamily="34" charset="0"/>
                <a:cs typeface="Arial" pitchFamily="34" charset="0"/>
              </a:rPr>
              <a:t>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8</a:t>
            </a:r>
            <a:r>
              <a:rPr lang="en-US" sz="2400" dirty="0" smtClean="0">
                <a:latin typeface="Arial" pitchFamily="34" charset="0"/>
                <a:cs typeface="Arial" pitchFamily="34" charset="0"/>
              </a:rPr>
              <a:t> + CaCl</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cxnSp>
        <p:nvCxnSpPr>
          <p:cNvPr id="4" name="Straight Arrow Connector 3"/>
          <p:cNvCxnSpPr/>
          <p:nvPr/>
        </p:nvCxnSpPr>
        <p:spPr>
          <a:xfrm>
            <a:off x="4724400" y="1297632"/>
            <a:ext cx="6858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819650" y="2052063"/>
            <a:ext cx="4953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8" name="Straight Arrow Connector 7"/>
          <p:cNvCxnSpPr/>
          <p:nvPr/>
        </p:nvCxnSpPr>
        <p:spPr>
          <a:xfrm>
            <a:off x="4083767" y="5914103"/>
            <a:ext cx="70485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3997511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6982318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990600"/>
            <a:ext cx="6781800" cy="5632311"/>
          </a:xfrm>
          <a:prstGeom prst="rect">
            <a:avLst/>
          </a:prstGeom>
          <a:noFill/>
        </p:spPr>
        <p:txBody>
          <a:bodyPr wrap="square" rtlCol="0">
            <a:spAutoFit/>
          </a:bodyPr>
          <a:lstStyle/>
          <a:p>
            <a:r>
              <a:rPr lang="en-US" sz="2400" u="sng" dirty="0" smtClean="0">
                <a:latin typeface="Arial" pitchFamily="34" charset="0"/>
                <a:cs typeface="Arial" pitchFamily="34" charset="0"/>
              </a:rPr>
              <a:t>Treatment of water for town supply: </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Treatment of water to make it suitable for drinking purpose is carried out in the number of steps.</a:t>
            </a:r>
          </a:p>
          <a:p>
            <a:r>
              <a:rPr lang="en-US" sz="2400" dirty="0" smtClean="0">
                <a:latin typeface="Arial" pitchFamily="34" charset="0"/>
                <a:cs typeface="Arial" pitchFamily="34" charset="0"/>
              </a:rPr>
              <a:t>1. Sedimentation : It is done to allow the insoluble impurities to settle down at the bottom of the tank of </a:t>
            </a:r>
            <a:r>
              <a:rPr lang="en-US" sz="2400" dirty="0" err="1" smtClean="0">
                <a:latin typeface="Arial" pitchFamily="34" charset="0"/>
                <a:cs typeface="Arial" pitchFamily="34" charset="0"/>
              </a:rPr>
              <a:t>water.But</a:t>
            </a:r>
            <a:r>
              <a:rPr lang="en-US" sz="2400" dirty="0" smtClean="0">
                <a:latin typeface="Arial" pitchFamily="34" charset="0"/>
                <a:cs typeface="Arial" pitchFamily="34" charset="0"/>
              </a:rPr>
              <a:t> this plain sedimentation can not remove the finely </a:t>
            </a:r>
            <a:r>
              <a:rPr lang="en-US" sz="2400" dirty="0" err="1" smtClean="0">
                <a:latin typeface="Arial" pitchFamily="34" charset="0"/>
                <a:cs typeface="Arial" pitchFamily="34" charset="0"/>
              </a:rPr>
              <a:t>devided</a:t>
            </a:r>
            <a:r>
              <a:rPr lang="en-US" sz="2400" dirty="0" smtClean="0">
                <a:latin typeface="Arial" pitchFamily="34" charset="0"/>
                <a:cs typeface="Arial" pitchFamily="34" charset="0"/>
              </a:rPr>
              <a:t> and colloidal impurities as their settling velocities are very low. It is therefore necessary that these smaller particles are converted into larger ones with higher settling velocities. This is done by coagulation . For this purpose certain chemical  known as coagulants are added to water in the tank and thoroughly mixed.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740254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990600"/>
            <a:ext cx="6629400" cy="4893647"/>
          </a:xfrm>
          <a:prstGeom prst="rect">
            <a:avLst/>
          </a:prstGeom>
          <a:noFill/>
        </p:spPr>
        <p:txBody>
          <a:bodyPr wrap="square" rtlCol="0">
            <a:spAutoFit/>
          </a:bodyPr>
          <a:lstStyle/>
          <a:p>
            <a:r>
              <a:rPr lang="en-US" sz="2400" dirty="0" smtClean="0">
                <a:latin typeface="Arial" pitchFamily="34" charset="0"/>
                <a:cs typeface="Arial" pitchFamily="34" charset="0"/>
              </a:rPr>
              <a:t>The coagulants react with alkaline salts present in water and form a thick gelatinous precipitate known as flock . This flock has a property of attracting fine particles and colloids to </a:t>
            </a:r>
            <a:r>
              <a:rPr lang="en-US" sz="2400" dirty="0" err="1" smtClean="0">
                <a:latin typeface="Arial" pitchFamily="34" charset="0"/>
                <a:cs typeface="Arial" pitchFamily="34" charset="0"/>
              </a:rPr>
              <a:t>formbi</a:t>
            </a:r>
            <a:r>
              <a:rPr lang="en-US" sz="2400" dirty="0" smtClean="0">
                <a:latin typeface="Arial" pitchFamily="34" charset="0"/>
                <a:cs typeface="Arial" pitchFamily="34" charset="0"/>
              </a:rPr>
              <a:t> flock and then settles rapidly. The most common coagulants used for this purpose are                                    Alum(K</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)24H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Iron </a:t>
            </a:r>
            <a:r>
              <a:rPr lang="en-US" sz="2400" dirty="0" err="1" smtClean="0">
                <a:latin typeface="Arial" pitchFamily="34" charset="0"/>
                <a:cs typeface="Arial" pitchFamily="34" charset="0"/>
              </a:rPr>
              <a:t>sulphate</a:t>
            </a:r>
            <a:r>
              <a:rPr lang="en-US" sz="2400" dirty="0" smtClean="0">
                <a:latin typeface="Arial" pitchFamily="34" charset="0"/>
                <a:cs typeface="Arial" pitchFamily="34" charset="0"/>
              </a:rPr>
              <a:t> etc.</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2. Filtration : Water from the sedimentation tank comes in at the top of the filter plant and seeps through the layers of fine sand, coarse sand and gravel . Thus rest of the suspended matter are taken out from the water.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24136079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3690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533400"/>
            <a:ext cx="7194755" cy="6001643"/>
          </a:xfrm>
          <a:prstGeom prst="rect">
            <a:avLst/>
          </a:prstGeom>
          <a:noFill/>
        </p:spPr>
        <p:txBody>
          <a:bodyPr wrap="square" rtlCol="0">
            <a:spAutoFit/>
          </a:bodyPr>
          <a:lstStyle/>
          <a:p>
            <a:r>
              <a:rPr lang="en-US" sz="2400" dirty="0" smtClean="0">
                <a:latin typeface="Arial" pitchFamily="34" charset="0"/>
                <a:cs typeface="Arial" pitchFamily="34" charset="0"/>
              </a:rPr>
              <a:t>3. </a:t>
            </a:r>
            <a:r>
              <a:rPr lang="en-US" sz="2400" dirty="0" err="1" smtClean="0">
                <a:latin typeface="Arial" pitchFamily="34" charset="0"/>
                <a:cs typeface="Arial" pitchFamily="34" charset="0"/>
              </a:rPr>
              <a:t>Sterilisation</a:t>
            </a:r>
            <a:r>
              <a:rPr lang="en-US" sz="2400" dirty="0" smtClean="0">
                <a:latin typeface="Arial" pitchFamily="34" charset="0"/>
                <a:cs typeface="Arial" pitchFamily="34" charset="0"/>
              </a:rPr>
              <a:t> or disinfection :  </a:t>
            </a:r>
          </a:p>
          <a:p>
            <a:r>
              <a:rPr lang="en-US" sz="2400" dirty="0">
                <a:latin typeface="Arial" pitchFamily="34" charset="0"/>
                <a:cs typeface="Arial" pitchFamily="34" charset="0"/>
              </a:rPr>
              <a:t> </a:t>
            </a:r>
            <a:r>
              <a:rPr lang="en-US" sz="2400" dirty="0" smtClean="0">
                <a:latin typeface="Arial" pitchFamily="34" charset="0"/>
                <a:cs typeface="Arial" pitchFamily="34" charset="0"/>
              </a:rPr>
              <a:t>   After removal of suspended impurities by sedimentation and filtration, water is then disinfected to eliminate completely the injurious bacteria. The following treatments can be used for </a:t>
            </a:r>
            <a:r>
              <a:rPr lang="en-US" sz="2400" dirty="0" err="1" smtClean="0">
                <a:latin typeface="Arial" pitchFamily="34" charset="0"/>
                <a:cs typeface="Arial" pitchFamily="34" charset="0"/>
              </a:rPr>
              <a:t>sterilisation</a:t>
            </a:r>
            <a:r>
              <a:rPr lang="en-US" sz="2400" dirty="0" smtClean="0">
                <a:latin typeface="Arial" pitchFamily="34" charset="0"/>
                <a:cs typeface="Arial" pitchFamily="34" charset="0"/>
              </a:rPr>
              <a:t> of water.</a:t>
            </a:r>
          </a:p>
          <a:p>
            <a:pPr marL="457200" indent="-457200">
              <a:buAutoNum type="arabicPeriod"/>
            </a:pPr>
            <a:r>
              <a:rPr lang="en-US" sz="2400" u="sng" dirty="0" smtClean="0">
                <a:latin typeface="Arial" pitchFamily="34" charset="0"/>
                <a:cs typeface="Arial" pitchFamily="34" charset="0"/>
              </a:rPr>
              <a:t>Boiling</a:t>
            </a:r>
            <a:r>
              <a:rPr lang="en-US" sz="2400" dirty="0" smtClean="0">
                <a:latin typeface="Arial" pitchFamily="34" charset="0"/>
                <a:cs typeface="Arial" pitchFamily="34" charset="0"/>
              </a:rPr>
              <a:t> </a:t>
            </a:r>
            <a:r>
              <a:rPr lang="en-US" sz="2400" dirty="0" smtClean="0">
                <a:latin typeface="Arial" pitchFamily="34" charset="0"/>
                <a:cs typeface="Arial" pitchFamily="34" charset="0"/>
              </a:rPr>
              <a:t>: By boiling water all the germs and bacteria are </a:t>
            </a:r>
            <a:r>
              <a:rPr lang="en-US" sz="2400" dirty="0" smtClean="0">
                <a:latin typeface="Arial" pitchFamily="34" charset="0"/>
                <a:cs typeface="Arial" pitchFamily="34" charset="0"/>
              </a:rPr>
              <a:t>killed. But this method can be used only for household purposes, this process is not applicable for town supply. </a:t>
            </a:r>
          </a:p>
          <a:p>
            <a:r>
              <a:rPr lang="en-US" sz="2400" dirty="0">
                <a:latin typeface="Arial" pitchFamily="34" charset="0"/>
                <a:cs typeface="Arial" pitchFamily="34" charset="0"/>
              </a:rPr>
              <a:t> </a:t>
            </a:r>
            <a:r>
              <a:rPr lang="en-US" sz="2400" dirty="0" smtClean="0">
                <a:latin typeface="Arial" pitchFamily="34" charset="0"/>
                <a:cs typeface="Arial" pitchFamily="34" charset="0"/>
              </a:rPr>
              <a:t>2. </a:t>
            </a:r>
            <a:r>
              <a:rPr lang="en-US" sz="2400" u="sng" dirty="0" smtClean="0">
                <a:latin typeface="Arial" pitchFamily="34" charset="0"/>
                <a:cs typeface="Arial" pitchFamily="34" charset="0"/>
              </a:rPr>
              <a:t>Chlorination</a:t>
            </a:r>
            <a:r>
              <a:rPr lang="en-US" sz="2400" dirty="0" smtClean="0">
                <a:latin typeface="Arial" pitchFamily="34" charset="0"/>
                <a:cs typeface="Arial" pitchFamily="34" charset="0"/>
              </a:rPr>
              <a:t> : Chlorine in its various forms is   </a:t>
            </a:r>
          </a:p>
          <a:p>
            <a:r>
              <a:rPr lang="en-US" sz="2400" dirty="0">
                <a:latin typeface="Arial" pitchFamily="34" charset="0"/>
                <a:cs typeface="Arial" pitchFamily="34" charset="0"/>
              </a:rPr>
              <a:t> </a:t>
            </a:r>
            <a:r>
              <a:rPr lang="en-US" sz="2400" dirty="0" smtClean="0">
                <a:latin typeface="Arial" pitchFamily="34" charset="0"/>
                <a:cs typeface="Arial" pitchFamily="34" charset="0"/>
              </a:rPr>
              <a:t>    often used in </a:t>
            </a:r>
            <a:r>
              <a:rPr lang="en-US" sz="2400" dirty="0" err="1" smtClean="0">
                <a:latin typeface="Arial" pitchFamily="34" charset="0"/>
                <a:cs typeface="Arial" pitchFamily="34" charset="0"/>
              </a:rPr>
              <a:t>sterilising</a:t>
            </a:r>
            <a:r>
              <a:rPr lang="en-US" sz="2400" dirty="0" smtClean="0">
                <a:latin typeface="Arial" pitchFamily="34" charset="0"/>
                <a:cs typeface="Arial" pitchFamily="34" charset="0"/>
              </a:rPr>
              <a:t> water for town supply. </a:t>
            </a:r>
          </a:p>
          <a:p>
            <a:r>
              <a:rPr lang="en-US" sz="2400" dirty="0">
                <a:latin typeface="Arial" pitchFamily="34" charset="0"/>
                <a:cs typeface="Arial" pitchFamily="34" charset="0"/>
              </a:rPr>
              <a:t> </a:t>
            </a:r>
            <a:r>
              <a:rPr lang="en-US" sz="2400" dirty="0" smtClean="0">
                <a:latin typeface="Arial" pitchFamily="34" charset="0"/>
                <a:cs typeface="Arial" pitchFamily="34" charset="0"/>
              </a:rPr>
              <a:t>    Generally for chlorination of water in town supply  </a:t>
            </a:r>
          </a:p>
          <a:p>
            <a:r>
              <a:rPr lang="en-US" sz="2400" dirty="0">
                <a:latin typeface="Arial" pitchFamily="34" charset="0"/>
                <a:cs typeface="Arial" pitchFamily="34" charset="0"/>
              </a:rPr>
              <a:t> </a:t>
            </a:r>
            <a:r>
              <a:rPr lang="en-US" sz="2400" dirty="0" smtClean="0">
                <a:latin typeface="Arial" pitchFamily="34" charset="0"/>
                <a:cs typeface="Arial" pitchFamily="34" charset="0"/>
              </a:rPr>
              <a:t>    Bleaching powder is added. It eliminate bacteria, </a:t>
            </a:r>
          </a:p>
          <a:p>
            <a:r>
              <a:rPr lang="en-US" sz="2400" dirty="0">
                <a:latin typeface="Arial" pitchFamily="34" charset="0"/>
                <a:cs typeface="Arial" pitchFamily="34" charset="0"/>
              </a:rPr>
              <a:t> </a:t>
            </a:r>
            <a:r>
              <a:rPr lang="en-US" sz="2400" dirty="0" smtClean="0">
                <a:latin typeface="Arial" pitchFamily="34" charset="0"/>
                <a:cs typeface="Arial" pitchFamily="34" charset="0"/>
              </a:rPr>
              <a:t>    also helps in prevention and destruction of </a:t>
            </a:r>
            <a:r>
              <a:rPr lang="en-US" sz="2400" dirty="0" err="1" smtClean="0">
                <a:latin typeface="Arial" pitchFamily="34" charset="0"/>
                <a:cs typeface="Arial" pitchFamily="34" charset="0"/>
              </a:rPr>
              <a:t>odour</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and </a:t>
            </a:r>
            <a:r>
              <a:rPr lang="en-US" sz="2400" dirty="0" err="1" smtClean="0">
                <a:latin typeface="Arial" pitchFamily="34" charset="0"/>
                <a:cs typeface="Arial" pitchFamily="34" charset="0"/>
              </a:rPr>
              <a:t>colour</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1370721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14400"/>
            <a:ext cx="6858000" cy="5262979"/>
          </a:xfrm>
          <a:prstGeom prst="rect">
            <a:avLst/>
          </a:prstGeom>
          <a:noFill/>
        </p:spPr>
        <p:txBody>
          <a:bodyPr wrap="square" rtlCol="0">
            <a:spAutoFit/>
          </a:bodyPr>
          <a:lstStyle/>
          <a:p>
            <a:r>
              <a:rPr lang="en-US" sz="2400" dirty="0" smtClean="0">
                <a:latin typeface="Arial" pitchFamily="34" charset="0"/>
                <a:cs typeface="Arial" pitchFamily="34" charset="0"/>
              </a:rPr>
              <a:t>3. </a:t>
            </a:r>
            <a:r>
              <a:rPr lang="en-US" sz="2400" u="sng" dirty="0" err="1" smtClean="0">
                <a:latin typeface="Arial" pitchFamily="34" charset="0"/>
                <a:cs typeface="Arial" pitchFamily="34" charset="0"/>
              </a:rPr>
              <a:t>Ozonisation</a:t>
            </a:r>
            <a:r>
              <a:rPr lang="en-US" sz="2400" dirty="0" smtClean="0">
                <a:latin typeface="Arial" pitchFamily="34" charset="0"/>
                <a:cs typeface="Arial" pitchFamily="34" charset="0"/>
              </a:rPr>
              <a:t> : Another effective method of sterilizing water is by the use of ozone. Ozone easily splits up into nascent oxygen which </a:t>
            </a:r>
            <a:r>
              <a:rPr lang="en-US" sz="2400" dirty="0" err="1" smtClean="0">
                <a:latin typeface="Arial" pitchFamily="34" charset="0"/>
                <a:cs typeface="Arial" pitchFamily="34" charset="0"/>
              </a:rPr>
              <a:t>oxidises</a:t>
            </a:r>
            <a:r>
              <a:rPr lang="en-US" sz="2400" dirty="0" smtClean="0">
                <a:latin typeface="Arial" pitchFamily="34" charset="0"/>
                <a:cs typeface="Arial" pitchFamily="34" charset="0"/>
              </a:rPr>
              <a:t> harmful matter and kills bacteria.</a:t>
            </a:r>
          </a:p>
          <a:p>
            <a:r>
              <a:rPr lang="en-US" sz="2400" dirty="0">
                <a:latin typeface="Arial" pitchFamily="34" charset="0"/>
                <a:cs typeface="Arial" pitchFamily="34" charset="0"/>
              </a:rPr>
              <a:t> </a:t>
            </a:r>
            <a:r>
              <a:rPr lang="en-US" sz="2400" dirty="0" smtClean="0">
                <a:latin typeface="Arial" pitchFamily="34" charset="0"/>
                <a:cs typeface="Arial" pitchFamily="34" charset="0"/>
              </a:rPr>
              <a:t>    This method is little expensive and hence is not used to sterilize water on large scale.</a:t>
            </a:r>
          </a:p>
          <a:p>
            <a:r>
              <a:rPr lang="en-US" sz="2400" dirty="0" smtClean="0">
                <a:latin typeface="Arial" pitchFamily="34" charset="0"/>
                <a:cs typeface="Arial" pitchFamily="34" charset="0"/>
              </a:rPr>
              <a:t>4. </a:t>
            </a:r>
            <a:r>
              <a:rPr lang="en-US" sz="2400" u="sng" dirty="0" smtClean="0">
                <a:latin typeface="Arial" pitchFamily="34" charset="0"/>
                <a:cs typeface="Arial" pitchFamily="34" charset="0"/>
              </a:rPr>
              <a:t>Aeration</a:t>
            </a:r>
            <a:r>
              <a:rPr lang="en-US" sz="2400" dirty="0" smtClean="0">
                <a:latin typeface="Arial" pitchFamily="34" charset="0"/>
                <a:cs typeface="Arial" pitchFamily="34" charset="0"/>
              </a:rPr>
              <a:t> : In this process the water is purified by exposing it to air .Water can be aerated by spraying it into the air through the spray nozzles. By the exposure of water to air the bacteria is killed and organic matters are </a:t>
            </a:r>
            <a:r>
              <a:rPr lang="en-US" sz="2400" dirty="0" err="1" smtClean="0">
                <a:latin typeface="Arial" pitchFamily="34" charset="0"/>
                <a:cs typeface="Arial" pitchFamily="34" charset="0"/>
              </a:rPr>
              <a:t>oxidised</a:t>
            </a:r>
            <a:r>
              <a:rPr lang="en-US" sz="2400" dirty="0" smtClean="0">
                <a:latin typeface="Arial" pitchFamily="34" charset="0"/>
                <a:cs typeface="Arial" pitchFamily="34" charset="0"/>
              </a:rPr>
              <a:t>.</a:t>
            </a:r>
          </a:p>
          <a:p>
            <a:r>
              <a:rPr lang="en-US" sz="2400" dirty="0">
                <a:latin typeface="Arial" pitchFamily="34" charset="0"/>
                <a:cs typeface="Arial" pitchFamily="34" charset="0"/>
              </a:rPr>
              <a:t> </a:t>
            </a:r>
            <a:r>
              <a:rPr lang="en-US" sz="2400" dirty="0" smtClean="0">
                <a:latin typeface="Arial" pitchFamily="34" charset="0"/>
                <a:cs typeface="Arial" pitchFamily="34" charset="0"/>
              </a:rPr>
              <a:t>     In this case a large surface area is </a:t>
            </a:r>
            <a:r>
              <a:rPr lang="en-US" sz="2400" dirty="0" err="1" smtClean="0">
                <a:latin typeface="Arial" pitchFamily="34" charset="0"/>
                <a:cs typeface="Arial" pitchFamily="34" charset="0"/>
              </a:rPr>
              <a:t>reqired</a:t>
            </a:r>
            <a:r>
              <a:rPr lang="en-US" sz="2400" dirty="0" smtClean="0">
                <a:latin typeface="Arial" pitchFamily="34" charset="0"/>
                <a:cs typeface="Arial" pitchFamily="34" charset="0"/>
              </a:rPr>
              <a:t> and another disadvantage is that the exposure time is about 2 seconds which is very less.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1359650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914400"/>
            <a:ext cx="7086600" cy="2677656"/>
          </a:xfrm>
          <a:prstGeom prst="rect">
            <a:avLst/>
          </a:prstGeom>
          <a:noFill/>
        </p:spPr>
        <p:txBody>
          <a:bodyPr wrap="square" rtlCol="0">
            <a:spAutoFit/>
          </a:bodyPr>
          <a:lstStyle/>
          <a:p>
            <a:r>
              <a:rPr lang="en-US" sz="2400" u="sng" dirty="0" smtClean="0">
                <a:latin typeface="Arial" pitchFamily="34" charset="0"/>
                <a:cs typeface="Arial" pitchFamily="34" charset="0"/>
              </a:rPr>
              <a:t>5. Ultraviolet rays: </a:t>
            </a:r>
            <a:r>
              <a:rPr lang="en-US" sz="2400" dirty="0">
                <a:latin typeface="Arial" pitchFamily="34" charset="0"/>
                <a:cs typeface="Arial" pitchFamily="34" charset="0"/>
              </a:rPr>
              <a:t>T</a:t>
            </a:r>
            <a:r>
              <a:rPr lang="en-US" sz="2400" dirty="0" smtClean="0">
                <a:latin typeface="Arial" pitchFamily="34" charset="0"/>
                <a:cs typeface="Arial" pitchFamily="34" charset="0"/>
              </a:rPr>
              <a:t>he invisible ultra violet rays are also very effective in killing all type of bacteria . These rays are generated by passing electric current through mercury </a:t>
            </a:r>
            <a:r>
              <a:rPr lang="en-US" sz="2400" dirty="0" err="1" smtClean="0">
                <a:latin typeface="Arial" pitchFamily="34" charset="0"/>
                <a:cs typeface="Arial" pitchFamily="34" charset="0"/>
              </a:rPr>
              <a:t>vapour</a:t>
            </a:r>
            <a:r>
              <a:rPr lang="en-US" sz="2400" dirty="0" smtClean="0">
                <a:latin typeface="Arial" pitchFamily="34" charset="0"/>
                <a:cs typeface="Arial" pitchFamily="34" charset="0"/>
              </a:rPr>
              <a:t> bulb. By this rays various kinds of germs are killed in short time.</a:t>
            </a:r>
          </a:p>
          <a:p>
            <a:r>
              <a:rPr lang="en-US" sz="2400" dirty="0">
                <a:latin typeface="Arial" pitchFamily="34" charset="0"/>
                <a:cs typeface="Arial" pitchFamily="34" charset="0"/>
              </a:rPr>
              <a:t> </a:t>
            </a:r>
            <a:r>
              <a:rPr lang="en-US" sz="2400" dirty="0" smtClean="0">
                <a:latin typeface="Arial" pitchFamily="34" charset="0"/>
                <a:cs typeface="Arial" pitchFamily="34" charset="0"/>
              </a:rPr>
              <a:t>   Water after  purification is supplied for drinking and other </a:t>
            </a:r>
            <a:r>
              <a:rPr lang="en-US" sz="2400" smtClean="0">
                <a:latin typeface="Arial" pitchFamily="34" charset="0"/>
                <a:cs typeface="Arial" pitchFamily="34" charset="0"/>
              </a:rPr>
              <a:t>domestic purposes.</a:t>
            </a:r>
            <a:r>
              <a:rPr lang="en-US" sz="2400" u="sng" smtClean="0">
                <a:latin typeface="Arial" pitchFamily="34" charset="0"/>
                <a:cs typeface="Arial" pitchFamily="34" charset="0"/>
              </a:rPr>
              <a:t> </a:t>
            </a:r>
            <a:endParaRPr lang="en-US" sz="2400" u="sng" dirty="0">
              <a:latin typeface="Arial" pitchFamily="34" charset="0"/>
              <a:cs typeface="Arial" pitchFamily="34" charset="0"/>
            </a:endParaRPr>
          </a:p>
        </p:txBody>
      </p:sp>
    </p:spTree>
    <p:extLst>
      <p:ext uri="{BB962C8B-B14F-4D97-AF65-F5344CB8AC3E}">
        <p14:creationId xmlns:p14="http://schemas.microsoft.com/office/powerpoint/2010/main" val="285832698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914400"/>
            <a:ext cx="6400800" cy="4524315"/>
          </a:xfrm>
          <a:prstGeom prst="rect">
            <a:avLst/>
          </a:prstGeom>
          <a:noFill/>
        </p:spPr>
        <p:txBody>
          <a:bodyPr wrap="square" rtlCol="0">
            <a:spAutoFit/>
          </a:bodyPr>
          <a:lstStyle/>
          <a:p>
            <a:r>
              <a:rPr lang="en-US" sz="2400" dirty="0" smtClean="0">
                <a:latin typeface="Arial" pitchFamily="34" charset="0"/>
                <a:cs typeface="Arial" pitchFamily="34" charset="0"/>
              </a:rPr>
              <a:t>   Types of hardness:</a:t>
            </a:r>
          </a:p>
          <a:p>
            <a:pPr marL="457200" indent="-457200">
              <a:buAutoNum type="arabicPeriod"/>
            </a:pPr>
            <a:r>
              <a:rPr lang="en-US" sz="2400" dirty="0" smtClean="0">
                <a:latin typeface="Arial" pitchFamily="34" charset="0"/>
                <a:cs typeface="Arial" pitchFamily="34" charset="0"/>
              </a:rPr>
              <a:t>Temporary hardness</a:t>
            </a:r>
          </a:p>
          <a:p>
            <a:pPr marL="457200" indent="-457200">
              <a:buAutoNum type="arabicPeriod"/>
            </a:pPr>
            <a:r>
              <a:rPr lang="en-US" sz="2400" dirty="0" smtClean="0">
                <a:latin typeface="Arial" pitchFamily="34" charset="0"/>
                <a:cs typeface="Arial" pitchFamily="34" charset="0"/>
              </a:rPr>
              <a:t>Permanent hardness</a:t>
            </a:r>
          </a:p>
          <a:p>
            <a:r>
              <a:rPr lang="en-US" sz="2400" dirty="0">
                <a:latin typeface="Arial" pitchFamily="34" charset="0"/>
                <a:cs typeface="Arial" pitchFamily="34" charset="0"/>
              </a:rPr>
              <a:t> </a:t>
            </a:r>
            <a:r>
              <a:rPr lang="en-US" sz="2400" u="sng" dirty="0" smtClean="0">
                <a:latin typeface="Arial" pitchFamily="34" charset="0"/>
                <a:cs typeface="Arial" pitchFamily="34" charset="0"/>
              </a:rPr>
              <a:t>Temporary hardness </a:t>
            </a:r>
            <a:r>
              <a:rPr lang="en-US" sz="2400" dirty="0" smtClean="0">
                <a:latin typeface="Arial" pitchFamily="34" charset="0"/>
                <a:cs typeface="Arial" pitchFamily="34" charset="0"/>
              </a:rPr>
              <a:t>:  It is caused by the presence of bicarbonates of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The hardness is called temporary because it can be removed by easy means like boiling.</a:t>
            </a:r>
          </a:p>
          <a:p>
            <a:r>
              <a:rPr lang="en-US" sz="2400" u="sng" dirty="0">
                <a:latin typeface="Arial" pitchFamily="34" charset="0"/>
                <a:cs typeface="Arial" pitchFamily="34" charset="0"/>
              </a:rPr>
              <a:t> </a:t>
            </a:r>
            <a:r>
              <a:rPr lang="en-US" sz="2400" u="sng" dirty="0" smtClean="0">
                <a:latin typeface="Arial" pitchFamily="34" charset="0"/>
                <a:cs typeface="Arial" pitchFamily="34" charset="0"/>
              </a:rPr>
              <a:t>Permanent hardness </a:t>
            </a:r>
            <a:r>
              <a:rPr lang="en-US" sz="2400" dirty="0" smtClean="0">
                <a:latin typeface="Arial" pitchFamily="34" charset="0"/>
                <a:cs typeface="Arial" pitchFamily="34" charset="0"/>
              </a:rPr>
              <a:t>: It is caused by the presence of </a:t>
            </a:r>
            <a:r>
              <a:rPr lang="en-US" sz="2400" dirty="0" err="1" smtClean="0">
                <a:latin typeface="Arial" pitchFamily="34" charset="0"/>
                <a:cs typeface="Arial" pitchFamily="34" charset="0"/>
              </a:rPr>
              <a:t>sulphates</a:t>
            </a:r>
            <a:r>
              <a:rPr lang="en-US" sz="2400" dirty="0" smtClean="0">
                <a:latin typeface="Arial" pitchFamily="34" charset="0"/>
                <a:cs typeface="Arial" pitchFamily="34" charset="0"/>
              </a:rPr>
              <a:t> and chlorides of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 This harness can be removed by easy means like boiling ,so it is called permanent hardness. </a:t>
            </a:r>
            <a:endParaRPr lang="en-US" sz="2400" dirty="0">
              <a:latin typeface="Arial" pitchFamily="34" charset="0"/>
              <a:cs typeface="Arial" pitchFamily="34" charset="0"/>
            </a:endParaRPr>
          </a:p>
        </p:txBody>
      </p:sp>
      <p:sp>
        <p:nvSpPr>
          <p:cNvPr id="3" name="TextBox 2"/>
          <p:cNvSpPr txBox="1"/>
          <p:nvPr/>
        </p:nvSpPr>
        <p:spPr>
          <a:xfrm>
            <a:off x="5334000" y="1219200"/>
            <a:ext cx="184731" cy="369332"/>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19263377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1219200"/>
            <a:ext cx="6858000" cy="5632311"/>
          </a:xfrm>
          <a:prstGeom prst="rect">
            <a:avLst/>
          </a:prstGeom>
          <a:noFill/>
        </p:spPr>
        <p:txBody>
          <a:bodyPr wrap="square" rtlCol="0">
            <a:spAutoFit/>
          </a:bodyPr>
          <a:lstStyle/>
          <a:p>
            <a:r>
              <a:rPr lang="en-US" sz="2400" u="sng" dirty="0" smtClean="0">
                <a:latin typeface="Arial" pitchFamily="34" charset="0"/>
                <a:cs typeface="Arial" pitchFamily="34" charset="0"/>
              </a:rPr>
              <a:t>Disadvantages of  using hard water in boiler </a:t>
            </a:r>
          </a:p>
          <a:p>
            <a:r>
              <a:rPr lang="en-US" sz="2400" dirty="0">
                <a:latin typeface="Arial" pitchFamily="34" charset="0"/>
                <a:cs typeface="Arial" pitchFamily="34" charset="0"/>
              </a:rPr>
              <a:t> </a:t>
            </a:r>
            <a:r>
              <a:rPr lang="en-US" sz="2400" dirty="0" smtClean="0">
                <a:latin typeface="Arial" pitchFamily="34" charset="0"/>
                <a:cs typeface="Arial" pitchFamily="34" charset="0"/>
              </a:rPr>
              <a:t>     Water is used in boilers for generating steam. Impurities present in water has serious bad effects for such steam boilers.   </a:t>
            </a:r>
          </a:p>
          <a:p>
            <a:r>
              <a:rPr lang="en-US" sz="2400" u="sng" dirty="0" smtClean="0">
                <a:latin typeface="Arial" pitchFamily="34" charset="0"/>
                <a:cs typeface="Arial" pitchFamily="34" charset="0"/>
              </a:rPr>
              <a:t>Formation of Scale of or Sludge </a:t>
            </a:r>
            <a:r>
              <a:rPr lang="en-US" sz="2400" dirty="0" smtClean="0">
                <a:latin typeface="Arial" pitchFamily="34" charset="0"/>
                <a:cs typeface="Arial" pitchFamily="34" charset="0"/>
              </a:rPr>
              <a:t>: When hard water is evaporated in the boilers the salts of </a:t>
            </a:r>
            <a:r>
              <a:rPr lang="en-US" sz="2400" dirty="0" err="1" smtClean="0">
                <a:latin typeface="Arial" pitchFamily="34" charset="0"/>
                <a:cs typeface="Arial" pitchFamily="34" charset="0"/>
              </a:rPr>
              <a:t>Ca,Mg</a:t>
            </a:r>
            <a:r>
              <a:rPr lang="en-US" sz="2400" dirty="0" smtClean="0">
                <a:latin typeface="Arial" pitchFamily="34" charset="0"/>
                <a:cs typeface="Arial" pitchFamily="34" charset="0"/>
              </a:rPr>
              <a:t> and others impurities like silica and alumina come out in the form of residue. The residue settles inside the boiler and in due course adhere to the metal surface . It is called </a:t>
            </a:r>
            <a:r>
              <a:rPr lang="en-US" sz="2400" dirty="0" err="1" smtClean="0">
                <a:latin typeface="Arial" pitchFamily="34" charset="0"/>
                <a:cs typeface="Arial" pitchFamily="34" charset="0"/>
              </a:rPr>
              <a:t>sludges</a:t>
            </a:r>
            <a:r>
              <a:rPr lang="en-US" sz="2400" dirty="0" smtClean="0">
                <a:latin typeface="Arial" pitchFamily="34" charset="0"/>
                <a:cs typeface="Arial" pitchFamily="34" charset="0"/>
              </a:rPr>
              <a:t> or scales. </a:t>
            </a:r>
          </a:p>
          <a:p>
            <a:r>
              <a:rPr lang="en-US" sz="2400" u="sng" dirty="0" smtClean="0">
                <a:latin typeface="Arial" pitchFamily="34" charset="0"/>
                <a:cs typeface="Arial" pitchFamily="34" charset="0"/>
              </a:rPr>
              <a:t>Bad effects of  Scales : </a:t>
            </a:r>
            <a:r>
              <a:rPr lang="en-US" sz="2400" dirty="0" smtClean="0">
                <a:latin typeface="Arial" pitchFamily="34" charset="0"/>
                <a:cs typeface="Arial" pitchFamily="34" charset="0"/>
              </a:rPr>
              <a:t>The scales are hard and bad conductors of heat. So when scales are formed much heat is lost unnecessarily and the regular supply of steam is stopped.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53429999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95400" y="990600"/>
            <a:ext cx="6553200" cy="4893647"/>
          </a:xfrm>
          <a:prstGeom prst="rect">
            <a:avLst/>
          </a:prstGeom>
          <a:noFill/>
        </p:spPr>
        <p:txBody>
          <a:bodyPr wrap="square" rtlCol="0">
            <a:spAutoFit/>
          </a:bodyPr>
          <a:lstStyle/>
          <a:p>
            <a:r>
              <a:rPr lang="en-US" sz="2400" dirty="0" smtClean="0">
                <a:latin typeface="Arial" pitchFamily="34" charset="0"/>
                <a:cs typeface="Arial" pitchFamily="34" charset="0"/>
              </a:rPr>
              <a:t>To maintain regular supply of steam extra heat should be given .As a result extra amount of fuel will be required . So there will be wastage of fuel .</a:t>
            </a:r>
          </a:p>
          <a:p>
            <a:r>
              <a:rPr lang="en-US" sz="2400" dirty="0">
                <a:latin typeface="Arial" pitchFamily="34" charset="0"/>
                <a:cs typeface="Arial" pitchFamily="34" charset="0"/>
              </a:rPr>
              <a:t> </a:t>
            </a:r>
            <a:r>
              <a:rPr lang="en-US" sz="2400" dirty="0" smtClean="0">
                <a:latin typeface="Arial" pitchFamily="34" charset="0"/>
                <a:cs typeface="Arial" pitchFamily="34" charset="0"/>
              </a:rPr>
              <a:t>  Again if extra heat is supplied the boiler material which is separated from water by the scale will be over heated and may become softer and softer. When it will be red hot the outer surface of it will quickly combine with atmospheric oxygen and will be converted into iron oxide. The inner red hot surface may react with steam and be converted into Fe</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Fe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Fe</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 H</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cxnSp>
        <p:nvCxnSpPr>
          <p:cNvPr id="5" name="Straight Arrow Connector 4"/>
          <p:cNvCxnSpPr/>
          <p:nvPr/>
        </p:nvCxnSpPr>
        <p:spPr>
          <a:xfrm>
            <a:off x="3200400" y="5638800"/>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576084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00200" y="990600"/>
            <a:ext cx="6248400" cy="3785652"/>
          </a:xfrm>
          <a:prstGeom prst="rect">
            <a:avLst/>
          </a:prstGeom>
          <a:noFill/>
        </p:spPr>
        <p:txBody>
          <a:bodyPr wrap="square" rtlCol="0">
            <a:spAutoFit/>
          </a:bodyPr>
          <a:lstStyle/>
          <a:p>
            <a:r>
              <a:rPr lang="en-US" sz="2400" dirty="0" smtClean="0">
                <a:latin typeface="Arial" pitchFamily="34" charset="0"/>
                <a:cs typeface="Arial" pitchFamily="34" charset="0"/>
              </a:rPr>
              <a:t>    These Iron oxide is non-adherent and comes down as </a:t>
            </a:r>
            <a:r>
              <a:rPr lang="en-US" sz="2400" dirty="0" err="1" smtClean="0">
                <a:latin typeface="Arial" pitchFamily="34" charset="0"/>
                <a:cs typeface="Arial" pitchFamily="34" charset="0"/>
              </a:rPr>
              <a:t>slude</a:t>
            </a:r>
            <a:r>
              <a:rPr lang="en-US" sz="2400" dirty="0" smtClean="0">
                <a:latin typeface="Arial" pitchFamily="34" charset="0"/>
                <a:cs typeface="Arial" pitchFamily="34" charset="0"/>
              </a:rPr>
              <a:t>. So the boiler material is ruined and the life of the  boiler is shortened .</a:t>
            </a:r>
          </a:p>
          <a:p>
            <a:r>
              <a:rPr lang="en-US" sz="2400" dirty="0">
                <a:latin typeface="Arial" pitchFamily="34" charset="0"/>
                <a:cs typeface="Arial" pitchFamily="34" charset="0"/>
              </a:rPr>
              <a:t> </a:t>
            </a:r>
            <a:r>
              <a:rPr lang="en-US" sz="2400" dirty="0" smtClean="0">
                <a:latin typeface="Arial" pitchFamily="34" charset="0"/>
                <a:cs typeface="Arial" pitchFamily="34" charset="0"/>
              </a:rPr>
              <a:t>  On over heating there will be un-necessary strain on plates and tubes, so they will be damaged soon.</a:t>
            </a:r>
          </a:p>
          <a:p>
            <a:r>
              <a:rPr lang="en-US" sz="2400" dirty="0">
                <a:latin typeface="Arial" pitchFamily="34" charset="0"/>
                <a:cs typeface="Arial" pitchFamily="34" charset="0"/>
              </a:rPr>
              <a:t> </a:t>
            </a:r>
            <a:r>
              <a:rPr lang="en-US" sz="2400" dirty="0" smtClean="0">
                <a:latin typeface="Arial" pitchFamily="34" charset="0"/>
                <a:cs typeface="Arial" pitchFamily="34" charset="0"/>
              </a:rPr>
              <a:t>  On over heating the boiler material and scale will expand . But because of un-equal expansion, the scale would get cracked.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5140215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914400" y="1676400"/>
            <a:ext cx="7467600" cy="1938992"/>
          </a:xfrm>
          <a:prstGeom prst="rect">
            <a:avLst/>
          </a:prstGeom>
        </p:spPr>
        <p:txBody>
          <a:bodyPr wrap="square">
            <a:spAutoFit/>
          </a:bodyPr>
          <a:lstStyle/>
          <a:p>
            <a:r>
              <a:rPr lang="en-US" sz="2400" dirty="0">
                <a:latin typeface="Arial" pitchFamily="34" charset="0"/>
                <a:cs typeface="Arial" pitchFamily="34" charset="0"/>
              </a:rPr>
              <a:t>Then boiler water will at once come in contact with red hot plates of the boiler where scale is cracked and will immediately be converted into steam with </a:t>
            </a:r>
            <a:r>
              <a:rPr lang="en-US" sz="2400" dirty="0" smtClean="0">
                <a:latin typeface="Arial" pitchFamily="34" charset="0"/>
                <a:cs typeface="Arial" pitchFamily="34" charset="0"/>
              </a:rPr>
              <a:t>the result that there may sudden </a:t>
            </a:r>
            <a:r>
              <a:rPr lang="en-US" sz="2400" dirty="0">
                <a:latin typeface="Arial" pitchFamily="34" charset="0"/>
                <a:cs typeface="Arial" pitchFamily="34" charset="0"/>
              </a:rPr>
              <a:t>rise of pressure </a:t>
            </a:r>
            <a:r>
              <a:rPr lang="en-US" sz="2400" dirty="0" smtClean="0">
                <a:latin typeface="Arial" pitchFamily="34" charset="0"/>
                <a:cs typeface="Arial" pitchFamily="34" charset="0"/>
              </a:rPr>
              <a:t>inside the boiler which may lead to a dangerous explosion.</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5310346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524000" y="1066800"/>
            <a:ext cx="6324600" cy="1938992"/>
          </a:xfrm>
          <a:prstGeom prst="rect">
            <a:avLst/>
          </a:prstGeom>
          <a:noFill/>
        </p:spPr>
        <p:txBody>
          <a:bodyPr wrap="square" rtlCol="0">
            <a:spAutoFit/>
          </a:bodyPr>
          <a:lstStyle/>
          <a:p>
            <a:r>
              <a:rPr lang="en-US" dirty="0" smtClean="0"/>
              <a:t>      </a:t>
            </a:r>
            <a:r>
              <a:rPr lang="en-US" sz="2400" dirty="0" smtClean="0">
                <a:latin typeface="Arial" pitchFamily="34" charset="0"/>
                <a:cs typeface="Arial" pitchFamily="34" charset="0"/>
              </a:rPr>
              <a:t>0   -    50 ppm  Soft</a:t>
            </a:r>
          </a:p>
          <a:p>
            <a:r>
              <a:rPr lang="en-US" sz="2400" dirty="0">
                <a:latin typeface="Arial" pitchFamily="34" charset="0"/>
                <a:cs typeface="Arial" pitchFamily="34" charset="0"/>
              </a:rPr>
              <a:t> </a:t>
            </a:r>
            <a:r>
              <a:rPr lang="en-US" sz="2400" dirty="0" smtClean="0">
                <a:latin typeface="Arial" pitchFamily="34" charset="0"/>
                <a:cs typeface="Arial" pitchFamily="34" charset="0"/>
              </a:rPr>
              <a:t>  50 – 100 ppm  Moderately soft</a:t>
            </a:r>
          </a:p>
          <a:p>
            <a:r>
              <a:rPr lang="en-US" sz="2400" dirty="0">
                <a:latin typeface="Arial" pitchFamily="34" charset="0"/>
                <a:cs typeface="Arial" pitchFamily="34" charset="0"/>
              </a:rPr>
              <a:t> </a:t>
            </a:r>
            <a:r>
              <a:rPr lang="en-US" sz="2400" dirty="0" smtClean="0">
                <a:latin typeface="Arial" pitchFamily="34" charset="0"/>
                <a:cs typeface="Arial" pitchFamily="34" charset="0"/>
              </a:rPr>
              <a:t> 100 -  150 ppm </a:t>
            </a:r>
            <a:r>
              <a:rPr lang="en-US" sz="2400" dirty="0" err="1" smtClean="0">
                <a:latin typeface="Arial" pitchFamily="34" charset="0"/>
                <a:cs typeface="Arial" pitchFamily="34" charset="0"/>
              </a:rPr>
              <a:t>Neighther</a:t>
            </a:r>
            <a:r>
              <a:rPr lang="en-US" sz="2400" dirty="0" smtClean="0">
                <a:latin typeface="Arial" pitchFamily="34" charset="0"/>
                <a:cs typeface="Arial" pitchFamily="34" charset="0"/>
              </a:rPr>
              <a:t> soft nor hard</a:t>
            </a:r>
          </a:p>
          <a:p>
            <a:r>
              <a:rPr lang="en-US" sz="2400" dirty="0">
                <a:latin typeface="Arial" pitchFamily="34" charset="0"/>
                <a:cs typeface="Arial" pitchFamily="34" charset="0"/>
              </a:rPr>
              <a:t> </a:t>
            </a:r>
            <a:r>
              <a:rPr lang="en-US" sz="2400" dirty="0" smtClean="0">
                <a:latin typeface="Arial" pitchFamily="34" charset="0"/>
                <a:cs typeface="Arial" pitchFamily="34" charset="0"/>
              </a:rPr>
              <a:t>  150 -  200 ppm Moderate hard  </a:t>
            </a:r>
          </a:p>
          <a:p>
            <a:r>
              <a:rPr lang="en-US" sz="2400" dirty="0">
                <a:latin typeface="Arial" pitchFamily="34" charset="0"/>
                <a:cs typeface="Arial" pitchFamily="34" charset="0"/>
              </a:rPr>
              <a:t> </a:t>
            </a:r>
            <a:r>
              <a:rPr lang="en-US" sz="2400" dirty="0" smtClean="0">
                <a:latin typeface="Arial" pitchFamily="34" charset="0"/>
                <a:cs typeface="Arial" pitchFamily="34" charset="0"/>
              </a:rPr>
              <a:t>   200 – 300 ppm Hard</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266164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800" dirty="0" smtClean="0">
                <a:latin typeface="Arial" pitchFamily="34" charset="0"/>
                <a:cs typeface="Arial" pitchFamily="34" charset="0"/>
              </a:rPr>
              <a:t>Softening </a:t>
            </a:r>
            <a:r>
              <a:rPr lang="en-US" sz="2400" dirty="0" smtClean="0">
                <a:latin typeface="Arial" pitchFamily="34" charset="0"/>
                <a:cs typeface="Arial" pitchFamily="34" charset="0"/>
              </a:rPr>
              <a:t>of water </a:t>
            </a:r>
            <a:endParaRPr lang="en-US" sz="2400" dirty="0">
              <a:latin typeface="Arial" pitchFamily="34" charset="0"/>
              <a:cs typeface="Arial" pitchFamily="34"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 The process of removing soluble calcium and Mg salts from hard water is called softening of water.</a:t>
            </a:r>
          </a:p>
          <a:p>
            <a:r>
              <a:rPr lang="en-US" sz="2400" u="sng" dirty="0" smtClean="0">
                <a:latin typeface="Arial" pitchFamily="34" charset="0"/>
                <a:cs typeface="Arial" pitchFamily="34" charset="0"/>
              </a:rPr>
              <a:t>Softening of temporary hard water </a:t>
            </a:r>
            <a:endParaRPr lang="en-US" sz="2400" dirty="0" smtClean="0">
              <a:latin typeface="Arial" pitchFamily="34" charset="0"/>
              <a:cs typeface="Arial" pitchFamily="34" charset="0"/>
            </a:endParaRPr>
          </a:p>
          <a:p>
            <a:r>
              <a:rPr lang="en-US" sz="2400" u="sng" dirty="0" smtClean="0">
                <a:latin typeface="Arial" pitchFamily="34" charset="0"/>
                <a:cs typeface="Arial" pitchFamily="34" charset="0"/>
              </a:rPr>
              <a:t>By boiling </a:t>
            </a:r>
            <a:r>
              <a:rPr lang="en-US" sz="2400" dirty="0" smtClean="0">
                <a:latin typeface="Arial" pitchFamily="34" charset="0"/>
                <a:cs typeface="Arial" pitchFamily="34" charset="0"/>
              </a:rPr>
              <a:t>: Temporary hardness of water can be removed by boiling . Temporary hard water contains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and Mg bicarbonates. These salts are decomposed on boiling the water forming insoluble CaCO</a:t>
            </a:r>
            <a:r>
              <a:rPr lang="en-US" sz="2400" baseline="-25000" dirty="0" smtClean="0">
                <a:latin typeface="Arial" pitchFamily="34" charset="0"/>
                <a:cs typeface="Arial" pitchFamily="34" charset="0"/>
              </a:rPr>
              <a:t>3 </a:t>
            </a:r>
            <a:r>
              <a:rPr lang="en-US" sz="2400" dirty="0" smtClean="0">
                <a:latin typeface="Arial" pitchFamily="34" charset="0"/>
                <a:cs typeface="Arial" pitchFamily="34" charset="0"/>
              </a:rPr>
              <a:t> and MgCO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which can be removed by filtration and thus water become soft.</a:t>
            </a:r>
          </a:p>
          <a:p>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(HCO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p>
          <a:p>
            <a:r>
              <a:rPr lang="en-US" sz="2400" dirty="0" smtClean="0">
                <a:latin typeface="Arial" pitchFamily="34" charset="0"/>
                <a:cs typeface="Arial" pitchFamily="34" charset="0"/>
              </a:rPr>
              <a:t>Mg(HCO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MgCO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CO</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p>
          <a:p>
            <a:endParaRPr lang="en-US" sz="2400" u="sng" dirty="0">
              <a:latin typeface="Arial" pitchFamily="34" charset="0"/>
              <a:cs typeface="Arial" pitchFamily="34" charset="0"/>
            </a:endParaRPr>
          </a:p>
        </p:txBody>
      </p:sp>
      <p:cxnSp>
        <p:nvCxnSpPr>
          <p:cNvPr id="5" name="Straight Arrow Connector 4"/>
          <p:cNvCxnSpPr/>
          <p:nvPr/>
        </p:nvCxnSpPr>
        <p:spPr>
          <a:xfrm>
            <a:off x="2590800" y="53340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2590800" y="5791200"/>
            <a:ext cx="914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807616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1219200"/>
            <a:ext cx="6172200" cy="4154984"/>
          </a:xfrm>
          <a:prstGeom prst="rect">
            <a:avLst/>
          </a:prstGeom>
          <a:noFill/>
        </p:spPr>
        <p:txBody>
          <a:bodyPr wrap="square" rtlCol="0">
            <a:spAutoFit/>
          </a:bodyPr>
          <a:lstStyle/>
          <a:p>
            <a:r>
              <a:rPr lang="en-US" sz="2400" dirty="0" smtClean="0">
                <a:latin typeface="Arial" pitchFamily="34" charset="0"/>
                <a:cs typeface="Arial" pitchFamily="34" charset="0"/>
              </a:rPr>
              <a:t>Clark’s method : In this method sufficient amount of lime is added to the water which convert all the soluble bicarbonates  into insoluble carbonates as shown below.</a:t>
            </a:r>
          </a:p>
          <a:p>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(HCO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(OH)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2CaCO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+ 2H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Mg(HCO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(OH)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CaCO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MgCO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O </a:t>
            </a:r>
          </a:p>
          <a:p>
            <a:r>
              <a:rPr lang="en-US" sz="2400" dirty="0" smtClean="0">
                <a:latin typeface="Arial" pitchFamily="34" charset="0"/>
                <a:cs typeface="Arial" pitchFamily="34" charset="0"/>
              </a:rPr>
              <a:t>To much excess of lime should not be added , otherwise it would harden and not soften the water.</a:t>
            </a:r>
            <a:endParaRPr lang="en-US" sz="2400" dirty="0">
              <a:latin typeface="Arial" pitchFamily="34" charset="0"/>
              <a:cs typeface="Arial" pitchFamily="34" charset="0"/>
            </a:endParaRPr>
          </a:p>
        </p:txBody>
      </p:sp>
      <p:cxnSp>
        <p:nvCxnSpPr>
          <p:cNvPr id="4" name="Straight Arrow Connector 3"/>
          <p:cNvCxnSpPr/>
          <p:nvPr/>
        </p:nvCxnSpPr>
        <p:spPr>
          <a:xfrm>
            <a:off x="4381500" y="2895600"/>
            <a:ext cx="4953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6" name="Straight Arrow Connector 5"/>
          <p:cNvCxnSpPr/>
          <p:nvPr/>
        </p:nvCxnSpPr>
        <p:spPr>
          <a:xfrm>
            <a:off x="4381500" y="3657600"/>
            <a:ext cx="4953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6111986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406</TotalTime>
  <Words>1477</Words>
  <Application>Microsoft Office PowerPoint</Application>
  <PresentationFormat>On-screen Show (4:3)</PresentationFormat>
  <Paragraphs>80</Paragraphs>
  <Slides>19</Slides>
  <Notes>1</Notes>
  <HiddenSlides>0</HiddenSlides>
  <MMClips>0</MMClips>
  <ScaleCrop>false</ScaleCrop>
  <HeadingPairs>
    <vt:vector size="4" baseType="variant">
      <vt:variant>
        <vt:lpstr>Theme</vt:lpstr>
      </vt:variant>
      <vt:variant>
        <vt:i4>1</vt:i4>
      </vt:variant>
      <vt:variant>
        <vt:lpstr>Slide Titles</vt:lpstr>
      </vt:variant>
      <vt:variant>
        <vt:i4>19</vt:i4>
      </vt:variant>
    </vt:vector>
  </HeadingPairs>
  <TitlesOfParts>
    <vt:vector size="20" baseType="lpstr">
      <vt:lpstr>Office Theme</vt:lpstr>
      <vt:lpstr>Water</vt:lpstr>
      <vt:lpstr>PowerPoint Presentation</vt:lpstr>
      <vt:lpstr>PowerPoint Presentation</vt:lpstr>
      <vt:lpstr>PowerPoint Presentation</vt:lpstr>
      <vt:lpstr>PowerPoint Presentation</vt:lpstr>
      <vt:lpstr>PowerPoint Presentation</vt:lpstr>
      <vt:lpstr>PowerPoint Presentation</vt:lpstr>
      <vt:lpstr>Softening of water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Water</dc:title>
  <dc:creator>hp</dc:creator>
  <cp:lastModifiedBy>hp</cp:lastModifiedBy>
  <cp:revision>59</cp:revision>
  <dcterms:created xsi:type="dcterms:W3CDTF">2015-09-05T06:50:29Z</dcterms:created>
  <dcterms:modified xsi:type="dcterms:W3CDTF">2017-10-13T07:08:00Z</dcterms:modified>
</cp:coreProperties>
</file>