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5" r:id="rId19"/>
    <p:sldId id="273" r:id="rId20"/>
    <p:sldId id="274"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78" d="100"/>
          <a:sy n="78" d="100"/>
        </p:scale>
        <p:origin x="-1134" y="7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C66B56-ACA5-40A1-AA50-77C6D79AA875}" type="datetimeFigureOut">
              <a:rPr lang="en-US" smtClean="0"/>
              <a:t>3/21/2016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8A2DDB3-39A8-49DD-A601-D2AB1A36BB9D}" type="slidenum">
              <a:rPr lang="en-US" smtClean="0"/>
              <a:t>‹#›</a:t>
            </a:fld>
            <a:endParaRPr lang="en-US"/>
          </a:p>
        </p:txBody>
      </p:sp>
    </p:spTree>
    <p:extLst>
      <p:ext uri="{BB962C8B-B14F-4D97-AF65-F5344CB8AC3E}">
        <p14:creationId xmlns:p14="http://schemas.microsoft.com/office/powerpoint/2010/main" val="20263861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8A2DDB3-39A8-49DD-A601-D2AB1A36BB9D}" type="slidenum">
              <a:rPr lang="en-US" smtClean="0"/>
              <a:t>11</a:t>
            </a:fld>
            <a:endParaRPr lang="en-US"/>
          </a:p>
        </p:txBody>
      </p:sp>
    </p:spTree>
    <p:extLst>
      <p:ext uri="{BB962C8B-B14F-4D97-AF65-F5344CB8AC3E}">
        <p14:creationId xmlns:p14="http://schemas.microsoft.com/office/powerpoint/2010/main" val="4779726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61CB5A7-4CE8-4D79-B152-E2477450E7CA}" type="datetimeFigureOut">
              <a:rPr lang="en-US" smtClean="0"/>
              <a:t>3/21/2016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5617356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1CB5A7-4CE8-4D79-B152-E2477450E7CA}" type="datetimeFigureOut">
              <a:rPr lang="en-US" smtClean="0"/>
              <a:t>3/21/2016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4638743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1CB5A7-4CE8-4D79-B152-E2477450E7CA}" type="datetimeFigureOut">
              <a:rPr lang="en-US" smtClean="0"/>
              <a:t>3/21/2016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1342156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61CB5A7-4CE8-4D79-B152-E2477450E7CA}" type="datetimeFigureOut">
              <a:rPr lang="en-US" smtClean="0"/>
              <a:t>3/21/2016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183407590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61CB5A7-4CE8-4D79-B152-E2477450E7CA}" type="datetimeFigureOut">
              <a:rPr lang="en-US" smtClean="0"/>
              <a:t>3/21/2016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381500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61CB5A7-4CE8-4D79-B152-E2477450E7CA}" type="datetimeFigureOut">
              <a:rPr lang="en-US" smtClean="0"/>
              <a:t>3/21/2016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4482933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61CB5A7-4CE8-4D79-B152-E2477450E7CA}" type="datetimeFigureOut">
              <a:rPr lang="en-US" smtClean="0"/>
              <a:t>3/21/2016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18558191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1CB5A7-4CE8-4D79-B152-E2477450E7CA}" type="datetimeFigureOut">
              <a:rPr lang="en-US" smtClean="0"/>
              <a:t>3/21/2016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37483053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61CB5A7-4CE8-4D79-B152-E2477450E7CA}" type="datetimeFigureOut">
              <a:rPr lang="en-US" smtClean="0"/>
              <a:t>3/21/2016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27773365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1CB5A7-4CE8-4D79-B152-E2477450E7CA}" type="datetimeFigureOut">
              <a:rPr lang="en-US" smtClean="0"/>
              <a:t>3/21/2016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15090513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61CB5A7-4CE8-4D79-B152-E2477450E7CA}" type="datetimeFigureOut">
              <a:rPr lang="en-US" smtClean="0"/>
              <a:t>3/21/2016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69E865C-9901-4C7F-B456-A4515EC827CD}" type="slidenum">
              <a:rPr lang="en-US" smtClean="0"/>
              <a:t>‹#›</a:t>
            </a:fld>
            <a:endParaRPr lang="en-US"/>
          </a:p>
        </p:txBody>
      </p:sp>
    </p:spTree>
    <p:extLst>
      <p:ext uri="{BB962C8B-B14F-4D97-AF65-F5344CB8AC3E}">
        <p14:creationId xmlns:p14="http://schemas.microsoft.com/office/powerpoint/2010/main" val="1242901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1CB5A7-4CE8-4D79-B152-E2477450E7CA}" type="datetimeFigureOut">
              <a:rPr lang="en-US" smtClean="0"/>
              <a:t>3/21/2016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69E865C-9901-4C7F-B456-A4515EC827CD}" type="slidenum">
              <a:rPr lang="en-US" smtClean="0"/>
              <a:t>‹#›</a:t>
            </a:fld>
            <a:endParaRPr lang="en-US"/>
          </a:p>
        </p:txBody>
      </p:sp>
    </p:spTree>
    <p:extLst>
      <p:ext uri="{BB962C8B-B14F-4D97-AF65-F5344CB8AC3E}">
        <p14:creationId xmlns:p14="http://schemas.microsoft.com/office/powerpoint/2010/main" val="793676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533401"/>
            <a:ext cx="7696200" cy="1371599"/>
          </a:xfrm>
        </p:spPr>
        <p:txBody>
          <a:bodyPr>
            <a:normAutofit/>
          </a:bodyPr>
          <a:lstStyle/>
          <a:p>
            <a:r>
              <a:rPr lang="en-US" sz="2400" dirty="0" smtClean="0">
                <a:solidFill>
                  <a:srgbClr val="FF0000"/>
                </a:solidFill>
                <a:latin typeface="Arial" pitchFamily="34" charset="0"/>
                <a:cs typeface="Arial" pitchFamily="34" charset="0"/>
              </a:rPr>
              <a:t>Corrosion</a:t>
            </a:r>
            <a:endParaRPr lang="en-US" sz="2400" dirty="0">
              <a:solidFill>
                <a:srgbClr val="FF0000"/>
              </a:solidFill>
              <a:latin typeface="Arial" pitchFamily="34" charset="0"/>
              <a:cs typeface="Arial" pitchFamily="34" charset="0"/>
            </a:endParaRPr>
          </a:p>
        </p:txBody>
      </p:sp>
      <p:sp>
        <p:nvSpPr>
          <p:cNvPr id="3" name="Subtitle 2"/>
          <p:cNvSpPr>
            <a:spLocks noGrp="1"/>
          </p:cNvSpPr>
          <p:nvPr>
            <p:ph type="subTitle" idx="1"/>
          </p:nvPr>
        </p:nvSpPr>
        <p:spPr>
          <a:xfrm>
            <a:off x="990600" y="1981200"/>
            <a:ext cx="6781800" cy="3657600"/>
          </a:xfrm>
        </p:spPr>
        <p:txBody>
          <a:bodyPr>
            <a:normAutofit fontScale="92500"/>
          </a:bodyPr>
          <a:lstStyle/>
          <a:p>
            <a:r>
              <a:rPr lang="en-US" sz="2400" dirty="0" smtClean="0">
                <a:solidFill>
                  <a:schemeClr val="tx1"/>
                </a:solidFill>
                <a:latin typeface="Arial" pitchFamily="34" charset="0"/>
                <a:cs typeface="Arial" pitchFamily="34" charset="0"/>
              </a:rPr>
              <a:t>Definition: Corrosion is the process of gradual deterioration of a metal from its surface due to the unwanted chemical or electrochemical interaction of metal with its environment.</a:t>
            </a:r>
          </a:p>
          <a:p>
            <a:r>
              <a:rPr lang="en-US" sz="2400" dirty="0" smtClean="0">
                <a:solidFill>
                  <a:schemeClr val="tx1"/>
                </a:solidFill>
                <a:latin typeface="Arial" pitchFamily="34" charset="0"/>
                <a:cs typeface="Arial" pitchFamily="34" charset="0"/>
              </a:rPr>
              <a:t>For example, formation of a layer of reddish scale of hydrated ferric oxide (Fe</a:t>
            </a:r>
            <a:r>
              <a:rPr lang="en-US" sz="2400" baseline="-25000" dirty="0" smtClean="0">
                <a:solidFill>
                  <a:schemeClr val="tx1"/>
                </a:solidFill>
                <a:latin typeface="Arial" pitchFamily="34" charset="0"/>
                <a:cs typeface="Arial" pitchFamily="34" charset="0"/>
              </a:rPr>
              <a:t>2</a:t>
            </a:r>
            <a:r>
              <a:rPr lang="en-US" sz="2400" dirty="0" smtClean="0">
                <a:solidFill>
                  <a:schemeClr val="tx1"/>
                </a:solidFill>
                <a:latin typeface="Arial" pitchFamily="34" charset="0"/>
                <a:cs typeface="Arial" pitchFamily="34" charset="0"/>
              </a:rPr>
              <a:t>O</a:t>
            </a:r>
            <a:r>
              <a:rPr lang="en-US" sz="2400" baseline="-25000" dirty="0" smtClean="0">
                <a:solidFill>
                  <a:schemeClr val="tx1"/>
                </a:solidFill>
                <a:latin typeface="Arial" pitchFamily="34" charset="0"/>
                <a:cs typeface="Arial" pitchFamily="34" charset="0"/>
              </a:rPr>
              <a:t>3</a:t>
            </a:r>
            <a:r>
              <a:rPr lang="en-US" sz="2400" dirty="0" smtClean="0">
                <a:solidFill>
                  <a:schemeClr val="tx1"/>
                </a:solidFill>
                <a:latin typeface="Arial" pitchFamily="34" charset="0"/>
                <a:cs typeface="Arial" pitchFamily="34" charset="0"/>
              </a:rPr>
              <a:t>.H</a:t>
            </a:r>
            <a:r>
              <a:rPr lang="en-US" sz="2400" baseline="-25000" dirty="0" smtClean="0">
                <a:solidFill>
                  <a:schemeClr val="tx1"/>
                </a:solidFill>
                <a:latin typeface="Arial" pitchFamily="34" charset="0"/>
                <a:cs typeface="Arial" pitchFamily="34" charset="0"/>
              </a:rPr>
              <a:t>2</a:t>
            </a:r>
            <a:r>
              <a:rPr lang="en-US" sz="2400" dirty="0" smtClean="0">
                <a:solidFill>
                  <a:schemeClr val="tx1"/>
                </a:solidFill>
                <a:latin typeface="Arial" pitchFamily="34" charset="0"/>
                <a:cs typeface="Arial" pitchFamily="34" charset="0"/>
              </a:rPr>
              <a:t>O) on the surface of iron also known as “rusting of iron” .Another example is the formation of green layer of basic carbonate(CuCO</a:t>
            </a:r>
            <a:r>
              <a:rPr lang="en-US" sz="2400" baseline="-25000" dirty="0" smtClean="0">
                <a:solidFill>
                  <a:schemeClr val="tx1"/>
                </a:solidFill>
                <a:latin typeface="Arial" pitchFamily="34" charset="0"/>
                <a:cs typeface="Arial" pitchFamily="34" charset="0"/>
              </a:rPr>
              <a:t>3</a:t>
            </a:r>
            <a:r>
              <a:rPr lang="en-US" sz="2400" dirty="0" smtClean="0">
                <a:solidFill>
                  <a:schemeClr val="tx1"/>
                </a:solidFill>
                <a:latin typeface="Arial" pitchFamily="34" charset="0"/>
                <a:cs typeface="Arial" pitchFamily="34" charset="0"/>
              </a:rPr>
              <a:t>+Cu(OH)</a:t>
            </a:r>
            <a:r>
              <a:rPr lang="en-US" sz="2400" baseline="-25000" dirty="0" smtClean="0">
                <a:solidFill>
                  <a:schemeClr val="tx1"/>
                </a:solidFill>
                <a:latin typeface="Arial" pitchFamily="34" charset="0"/>
                <a:cs typeface="Arial" pitchFamily="34" charset="0"/>
              </a:rPr>
              <a:t>2</a:t>
            </a:r>
            <a:r>
              <a:rPr lang="en-US" sz="2400" dirty="0" smtClean="0">
                <a:solidFill>
                  <a:schemeClr val="tx1"/>
                </a:solidFill>
                <a:latin typeface="Arial" pitchFamily="34" charset="0"/>
                <a:cs typeface="Arial" pitchFamily="34" charset="0"/>
              </a:rPr>
              <a:t>) on the surface of Cu when exposed to moist air containing  CO</a:t>
            </a:r>
            <a:r>
              <a:rPr lang="en-US" sz="2400" baseline="-25000" dirty="0" smtClean="0">
                <a:solidFill>
                  <a:schemeClr val="tx1"/>
                </a:solidFill>
                <a:latin typeface="Arial" pitchFamily="34" charset="0"/>
                <a:cs typeface="Arial" pitchFamily="34" charset="0"/>
              </a:rPr>
              <a:t>2</a:t>
            </a:r>
            <a:r>
              <a:rPr lang="en-US" sz="2400" dirty="0" smtClean="0">
                <a:solidFill>
                  <a:schemeClr val="tx1"/>
                </a:solidFill>
                <a:latin typeface="Arial" pitchFamily="34" charset="0"/>
                <a:cs typeface="Arial" pitchFamily="34" charset="0"/>
              </a:rPr>
              <a:t>. </a:t>
            </a:r>
            <a:endParaRPr lang="en-US" sz="24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256292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800" y="1143000"/>
            <a:ext cx="7391400" cy="3785652"/>
          </a:xfrm>
          <a:prstGeom prst="rect">
            <a:avLst/>
          </a:prstGeom>
          <a:noFill/>
        </p:spPr>
        <p:txBody>
          <a:bodyPr wrap="square" rtlCol="0">
            <a:spAutoFit/>
          </a:bodyPr>
          <a:lstStyle/>
          <a:p>
            <a:r>
              <a:rPr lang="en-US" sz="2400" dirty="0" smtClean="0">
                <a:latin typeface="Arial" pitchFamily="34" charset="0"/>
                <a:cs typeface="Arial" pitchFamily="34" charset="0"/>
              </a:rPr>
              <a:t>At cathode gain of electrons occurs and reduction takes place. Cathode reactions do not affect the cathode. At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part,dissolved</a:t>
            </a:r>
            <a:r>
              <a:rPr lang="en-US" sz="2400" dirty="0" smtClean="0">
                <a:latin typeface="Arial" pitchFamily="34" charset="0"/>
                <a:cs typeface="Arial" pitchFamily="34" charset="0"/>
              </a:rPr>
              <a:t> constituents in the conducting medium accepts the electrons to form ions like OH</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 The metallic ions (at anodic part) and non-metallic ions (at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part) diffuse towards each other through conducting medium and form a corrosion product.</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97204031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9200" y="762000"/>
            <a:ext cx="6934200" cy="4247317"/>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a:p>
        </p:txBody>
      </p:sp>
      <p:sp>
        <p:nvSpPr>
          <p:cNvPr id="4" name="TextBox 3"/>
          <p:cNvSpPr txBox="1"/>
          <p:nvPr/>
        </p:nvSpPr>
        <p:spPr>
          <a:xfrm>
            <a:off x="1066800" y="609600"/>
            <a:ext cx="6858000" cy="4524315"/>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7" name="TextBox 6"/>
          <p:cNvSpPr txBox="1"/>
          <p:nvPr/>
        </p:nvSpPr>
        <p:spPr>
          <a:xfrm>
            <a:off x="838200" y="762000"/>
            <a:ext cx="7315200" cy="3785652"/>
          </a:xfrm>
          <a:prstGeom prst="rect">
            <a:avLst/>
          </a:prstGeom>
          <a:noFill/>
        </p:spPr>
        <p:txBody>
          <a:bodyPr wrap="square" rtlCol="0">
            <a:spAutoFit/>
          </a:bodyPr>
          <a:lstStyle/>
          <a:p>
            <a:r>
              <a:rPr lang="en-US" sz="2400" dirty="0" smtClean="0">
                <a:latin typeface="Arial" pitchFamily="34" charset="0"/>
                <a:cs typeface="Arial" pitchFamily="34" charset="0"/>
              </a:rPr>
              <a:t>  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Fe</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2OH</a:t>
            </a:r>
            <a:r>
              <a:rPr lang="en-US" sz="2400" baseline="30000" dirty="0">
                <a:latin typeface="Arial" pitchFamily="34" charset="0"/>
                <a:cs typeface="Arial" pitchFamily="34" charset="0"/>
              </a:rPr>
              <a:t>-</a:t>
            </a:r>
            <a:r>
              <a:rPr lang="en-US" sz="2400" dirty="0" smtClean="0">
                <a:latin typeface="Arial" pitchFamily="34" charset="0"/>
                <a:cs typeface="Arial" pitchFamily="34" charset="0"/>
              </a:rPr>
              <a:t>    ½O</a:t>
            </a:r>
            <a:r>
              <a:rPr lang="en-US" sz="2400" baseline="-25000" dirty="0" smtClean="0">
                <a:latin typeface="Arial" pitchFamily="34" charset="0"/>
                <a:cs typeface="Arial" pitchFamily="34" charset="0"/>
              </a:rPr>
              <a:t>2</a:t>
            </a:r>
            <a:r>
              <a:rPr lang="en-US" sz="2400" dirty="0">
                <a:latin typeface="Arial" pitchFamily="34" charset="0"/>
                <a:cs typeface="Arial" pitchFamily="34" charset="0"/>
              </a:rPr>
              <a:t> </a:t>
            </a:r>
            <a:r>
              <a:rPr lang="en-US" sz="2400" dirty="0" smtClean="0">
                <a:latin typeface="Arial" pitchFamily="34" charset="0"/>
                <a:cs typeface="Arial" pitchFamily="34" charset="0"/>
              </a:rPr>
              <a:t>+2e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Fe</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Fe</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Fe</a:t>
            </a:r>
            <a:r>
              <a:rPr lang="en-US" sz="2400" baseline="30000" dirty="0" err="1" smtClean="0">
                <a:latin typeface="Arial" pitchFamily="34" charset="0"/>
                <a:cs typeface="Arial" pitchFamily="34" charset="0"/>
              </a:rPr>
              <a:t>+2</a:t>
            </a:r>
            <a:r>
              <a:rPr lang="en-US" sz="2400" dirty="0" smtClean="0">
                <a:latin typeface="Arial" pitchFamily="34" charset="0"/>
                <a:cs typeface="Arial" pitchFamily="34" charset="0"/>
              </a:rPr>
              <a:t>                            cathode</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anode    Fe     </a:t>
            </a:r>
            <a:r>
              <a:rPr lang="en-US" sz="2400" dirty="0" err="1" smtClean="0">
                <a:latin typeface="Arial" pitchFamily="34" charset="0"/>
                <a:cs typeface="Arial" pitchFamily="34" charset="0"/>
              </a:rPr>
              <a:t>Fe</a:t>
            </a:r>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4e</a:t>
            </a:r>
            <a:r>
              <a:rPr lang="en-US" sz="2400" baseline="30000" dirty="0" smtClean="0">
                <a:latin typeface="Arial" pitchFamily="34" charset="0"/>
                <a:cs typeface="Arial" pitchFamily="34" charset="0"/>
              </a:rPr>
              <a:t>-</a:t>
            </a:r>
            <a:endParaRPr lang="en-US" sz="2400" dirty="0">
              <a:latin typeface="Arial" pitchFamily="34" charset="0"/>
              <a:cs typeface="Arial" pitchFamily="34" charset="0"/>
            </a:endParaRPr>
          </a:p>
          <a:p>
            <a:r>
              <a:rPr lang="en-US" sz="2400" dirty="0" smtClean="0">
                <a:latin typeface="Arial" pitchFamily="34" charset="0"/>
                <a:cs typeface="Arial" pitchFamily="34" charset="0"/>
              </a:rPr>
              <a:t>                      2e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2e</a:t>
            </a:r>
            <a:r>
              <a:rPr lang="en-US" sz="2400" baseline="30000" dirty="0" smtClean="0">
                <a:latin typeface="Arial" pitchFamily="34" charset="0"/>
                <a:cs typeface="Arial" pitchFamily="34" charset="0"/>
              </a:rPr>
              <a:t>-</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cxnSp>
        <p:nvCxnSpPr>
          <p:cNvPr id="9" name="Straight Arrow Connector 8"/>
          <p:cNvCxnSpPr/>
          <p:nvPr/>
        </p:nvCxnSpPr>
        <p:spPr>
          <a:xfrm flipH="1">
            <a:off x="5448300" y="992832"/>
            <a:ext cx="228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1676400" y="1219200"/>
            <a:ext cx="0" cy="8262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Arc 13"/>
          <p:cNvSpPr/>
          <p:nvPr/>
        </p:nvSpPr>
        <p:spPr>
          <a:xfrm>
            <a:off x="2133600" y="1359678"/>
            <a:ext cx="685800" cy="685800"/>
          </a:xfrm>
          <a:prstGeom prst="arc">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6" name="Straight Arrow Connector 15"/>
          <p:cNvCxnSpPr>
            <a:stCxn id="14" idx="0"/>
          </p:cNvCxnSpPr>
          <p:nvPr/>
        </p:nvCxnSpPr>
        <p:spPr>
          <a:xfrm flipH="1" flipV="1">
            <a:off x="2133600" y="1219200"/>
            <a:ext cx="342900" cy="14047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1066800" y="2362200"/>
            <a:ext cx="3810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Curved Connector 11"/>
          <p:cNvCxnSpPr/>
          <p:nvPr/>
        </p:nvCxnSpPr>
        <p:spPr>
          <a:xfrm>
            <a:off x="4876800" y="2362200"/>
            <a:ext cx="495300" cy="76200"/>
          </a:xfrm>
          <a:prstGeom prst="curvedConnector3">
            <a:avLst/>
          </a:prstGeom>
        </p:spPr>
        <p:style>
          <a:lnRef idx="1">
            <a:schemeClr val="accent1"/>
          </a:lnRef>
          <a:fillRef idx="0">
            <a:schemeClr val="accent1"/>
          </a:fillRef>
          <a:effectRef idx="0">
            <a:schemeClr val="accent1"/>
          </a:effectRef>
          <a:fontRef idx="minor">
            <a:schemeClr val="tx1"/>
          </a:fontRef>
        </p:style>
      </p:cxnSp>
      <p:sp>
        <p:nvSpPr>
          <p:cNvPr id="15" name="Freeform 14"/>
          <p:cNvSpPr/>
          <p:nvPr/>
        </p:nvSpPr>
        <p:spPr>
          <a:xfrm>
            <a:off x="5350933" y="2302688"/>
            <a:ext cx="2664178" cy="135712"/>
          </a:xfrm>
          <a:custGeom>
            <a:avLst/>
            <a:gdLst>
              <a:gd name="connsiteX0" fmla="*/ 0 w 2664178"/>
              <a:gd name="connsiteY0" fmla="*/ 135712 h 135712"/>
              <a:gd name="connsiteX1" fmla="*/ 191911 w 2664178"/>
              <a:gd name="connsiteY1" fmla="*/ 124423 h 135712"/>
              <a:gd name="connsiteX2" fmla="*/ 191911 w 2664178"/>
              <a:gd name="connsiteY2" fmla="*/ 67979 h 135712"/>
              <a:gd name="connsiteX3" fmla="*/ 237067 w 2664178"/>
              <a:gd name="connsiteY3" fmla="*/ 56690 h 135712"/>
              <a:gd name="connsiteX4" fmla="*/ 237067 w 2664178"/>
              <a:gd name="connsiteY4" fmla="*/ 56690 h 135712"/>
              <a:gd name="connsiteX5" fmla="*/ 508000 w 2664178"/>
              <a:gd name="connsiteY5" fmla="*/ 79268 h 135712"/>
              <a:gd name="connsiteX6" fmla="*/ 643467 w 2664178"/>
              <a:gd name="connsiteY6" fmla="*/ 34112 h 135712"/>
              <a:gd name="connsiteX7" fmla="*/ 643467 w 2664178"/>
              <a:gd name="connsiteY7" fmla="*/ 34112 h 135712"/>
              <a:gd name="connsiteX8" fmla="*/ 643467 w 2664178"/>
              <a:gd name="connsiteY8" fmla="*/ 34112 h 135712"/>
              <a:gd name="connsiteX9" fmla="*/ 643467 w 2664178"/>
              <a:gd name="connsiteY9" fmla="*/ 34112 h 135712"/>
              <a:gd name="connsiteX10" fmla="*/ 643467 w 2664178"/>
              <a:gd name="connsiteY10" fmla="*/ 34112 h 135712"/>
              <a:gd name="connsiteX11" fmla="*/ 643467 w 2664178"/>
              <a:gd name="connsiteY11" fmla="*/ 34112 h 135712"/>
              <a:gd name="connsiteX12" fmla="*/ 643467 w 2664178"/>
              <a:gd name="connsiteY12" fmla="*/ 34112 h 135712"/>
              <a:gd name="connsiteX13" fmla="*/ 643467 w 2664178"/>
              <a:gd name="connsiteY13" fmla="*/ 34112 h 135712"/>
              <a:gd name="connsiteX14" fmla="*/ 2280356 w 2664178"/>
              <a:gd name="connsiteY14" fmla="*/ 11534 h 135712"/>
              <a:gd name="connsiteX15" fmla="*/ 2280356 w 2664178"/>
              <a:gd name="connsiteY15" fmla="*/ 11534 h 135712"/>
              <a:gd name="connsiteX16" fmla="*/ 2664178 w 2664178"/>
              <a:gd name="connsiteY16" fmla="*/ 22823 h 135712"/>
              <a:gd name="connsiteX17" fmla="*/ 2664178 w 2664178"/>
              <a:gd name="connsiteY17" fmla="*/ 22823 h 135712"/>
              <a:gd name="connsiteX18" fmla="*/ 2664178 w 2664178"/>
              <a:gd name="connsiteY18" fmla="*/ 22823 h 135712"/>
              <a:gd name="connsiteX19" fmla="*/ 2607734 w 2664178"/>
              <a:gd name="connsiteY19" fmla="*/ 245 h 135712"/>
              <a:gd name="connsiteX20" fmla="*/ 2664178 w 2664178"/>
              <a:gd name="connsiteY20" fmla="*/ 11534 h 135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664178" h="135712">
                <a:moveTo>
                  <a:pt x="0" y="135712"/>
                </a:moveTo>
                <a:cubicBezTo>
                  <a:pt x="79963" y="135712"/>
                  <a:pt x="159926" y="135712"/>
                  <a:pt x="191911" y="124423"/>
                </a:cubicBezTo>
                <a:cubicBezTo>
                  <a:pt x="223896" y="113134"/>
                  <a:pt x="184385" y="79268"/>
                  <a:pt x="191911" y="67979"/>
                </a:cubicBezTo>
                <a:cubicBezTo>
                  <a:pt x="199437" y="56690"/>
                  <a:pt x="237067" y="56690"/>
                  <a:pt x="237067" y="56690"/>
                </a:cubicBezTo>
                <a:lnTo>
                  <a:pt x="237067" y="56690"/>
                </a:lnTo>
                <a:cubicBezTo>
                  <a:pt x="282222" y="60453"/>
                  <a:pt x="440267" y="83031"/>
                  <a:pt x="508000" y="79268"/>
                </a:cubicBezTo>
                <a:cubicBezTo>
                  <a:pt x="575733" y="75505"/>
                  <a:pt x="643467" y="34112"/>
                  <a:pt x="643467" y="34112"/>
                </a:cubicBezTo>
                <a:lnTo>
                  <a:pt x="643467" y="34112"/>
                </a:lnTo>
                <a:lnTo>
                  <a:pt x="643467" y="34112"/>
                </a:lnTo>
                <a:lnTo>
                  <a:pt x="643467" y="34112"/>
                </a:lnTo>
                <a:lnTo>
                  <a:pt x="643467" y="34112"/>
                </a:lnTo>
                <a:lnTo>
                  <a:pt x="643467" y="34112"/>
                </a:lnTo>
                <a:lnTo>
                  <a:pt x="643467" y="34112"/>
                </a:lnTo>
                <a:lnTo>
                  <a:pt x="643467" y="34112"/>
                </a:lnTo>
                <a:lnTo>
                  <a:pt x="2280356" y="11534"/>
                </a:lnTo>
                <a:lnTo>
                  <a:pt x="2280356" y="11534"/>
                </a:lnTo>
                <a:lnTo>
                  <a:pt x="2664178" y="22823"/>
                </a:lnTo>
                <a:lnTo>
                  <a:pt x="2664178" y="22823"/>
                </a:lnTo>
                <a:lnTo>
                  <a:pt x="2664178" y="22823"/>
                </a:lnTo>
                <a:cubicBezTo>
                  <a:pt x="2654771" y="19060"/>
                  <a:pt x="2607734" y="2126"/>
                  <a:pt x="2607734" y="245"/>
                </a:cubicBezTo>
                <a:cubicBezTo>
                  <a:pt x="2607734" y="-1636"/>
                  <a:pt x="2654771" y="7771"/>
                  <a:pt x="2664178" y="11534"/>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8" name="Straight Arrow Connector 17"/>
          <p:cNvCxnSpPr/>
          <p:nvPr/>
        </p:nvCxnSpPr>
        <p:spPr>
          <a:xfrm flipV="1">
            <a:off x="2819400" y="2302688"/>
            <a:ext cx="0" cy="7453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V="1">
            <a:off x="3581400" y="2302688"/>
            <a:ext cx="0" cy="7453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4114800" y="2438400"/>
            <a:ext cx="2057400" cy="14478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2819400" y="3276600"/>
            <a:ext cx="0" cy="533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3581400" y="3352800"/>
            <a:ext cx="0" cy="4572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190014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cs typeface="Arial" pitchFamily="34" charset="0"/>
              </a:rPr>
              <a:t>Corrosion control</a:t>
            </a:r>
            <a:endParaRPr lang="en-US" sz="2400" dirty="0">
              <a:latin typeface="Algerian" pitchFamily="82" charset="0"/>
              <a:cs typeface="Arial" pitchFamily="34" charset="0"/>
            </a:endParaRPr>
          </a:p>
        </p:txBody>
      </p:sp>
      <p:sp>
        <p:nvSpPr>
          <p:cNvPr id="3" name="Content Placeholder 2"/>
          <p:cNvSpPr>
            <a:spLocks noGrp="1"/>
          </p:cNvSpPr>
          <p:nvPr>
            <p:ph idx="1"/>
          </p:nvPr>
        </p:nvSpPr>
        <p:spPr>
          <a:xfrm>
            <a:off x="457200" y="1219200"/>
            <a:ext cx="8229600" cy="4525963"/>
          </a:xfrm>
        </p:spPr>
        <p:txBody>
          <a:bodyPr>
            <a:normAutofit lnSpcReduction="10000"/>
          </a:bodyPr>
          <a:lstStyle/>
          <a:p>
            <a:r>
              <a:rPr lang="en-US" sz="2400" dirty="0" smtClean="0">
                <a:latin typeface="Arial" pitchFamily="34" charset="0"/>
                <a:cs typeface="Arial" pitchFamily="34" charset="0"/>
              </a:rPr>
              <a:t>Following methods are used for protection against corrosion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1. Proper designing : Important design principles are:</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i. Contact of dissimilar metals in presence of a corroding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solution should be avoided.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ii. If two dissimilar metals have to be used, they should be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as close as possible to each other.</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iii. Whenever the direct joining of dissimilar metals is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unavoidable, an insulating fitting may be applied in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between them to avoid direct metal </a:t>
            </a:r>
            <a:r>
              <a:rPr lang="en-US" sz="2400" dirty="0" err="1" smtClean="0">
                <a:latin typeface="Arial" pitchFamily="34" charset="0"/>
                <a:cs typeface="Arial" pitchFamily="34" charset="0"/>
              </a:rPr>
              <a:t>metal</a:t>
            </a:r>
            <a:r>
              <a:rPr lang="en-US" sz="2400" dirty="0" smtClean="0">
                <a:latin typeface="Arial" pitchFamily="34" charset="0"/>
                <a:cs typeface="Arial" pitchFamily="34" charset="0"/>
              </a:rPr>
              <a:t> electrical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contact.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1222712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90600" y="1981200"/>
            <a:ext cx="7848600" cy="3416320"/>
          </a:xfrm>
          <a:prstGeom prst="rect">
            <a:avLst/>
          </a:prstGeom>
          <a:noFill/>
        </p:spPr>
        <p:txBody>
          <a:bodyPr wrap="square" rtlCol="0">
            <a:spAutoFit/>
          </a:bodyPr>
          <a:lstStyle/>
          <a:p>
            <a:r>
              <a:rPr lang="en-US" sz="2400" dirty="0" smtClean="0">
                <a:latin typeface="Arial" pitchFamily="34" charset="0"/>
                <a:cs typeface="Arial" pitchFamily="34" charset="0"/>
              </a:rPr>
              <a:t>iv. The anodic metal should not be painted or coated, when in contact with a dissimilar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metal, because any break in coating would lead to rapid localized corrosion.</a:t>
            </a:r>
          </a:p>
          <a:p>
            <a:r>
              <a:rPr lang="en-US" sz="2400" dirty="0" smtClean="0">
                <a:latin typeface="Arial" pitchFamily="34" charset="0"/>
                <a:cs typeface="Arial" pitchFamily="34" charset="0"/>
              </a:rPr>
              <a:t>v. It is desirable that the design allows for adequate cleaning and flushing of the critical parts.</a:t>
            </a:r>
          </a:p>
          <a:p>
            <a:r>
              <a:rPr lang="en-US" sz="2400" dirty="0" smtClean="0">
                <a:latin typeface="Arial" pitchFamily="34" charset="0"/>
                <a:cs typeface="Arial" pitchFamily="34" charset="0"/>
              </a:rPr>
              <a:t>vi. Whenever possible, the equipment should be supported on legs to allow free circulation of air and prevent the formation of damp areas.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51278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143000"/>
            <a:ext cx="7620000" cy="5632311"/>
          </a:xfrm>
          <a:prstGeom prst="rect">
            <a:avLst/>
          </a:prstGeom>
          <a:noFill/>
        </p:spPr>
        <p:txBody>
          <a:bodyPr wrap="square" rtlCol="0">
            <a:spAutoFit/>
          </a:bodyPr>
          <a:lstStyle/>
          <a:p>
            <a:r>
              <a:rPr lang="en-US" sz="2400" dirty="0" smtClean="0">
                <a:latin typeface="Arial" pitchFamily="34" charset="0"/>
                <a:cs typeface="Arial" pitchFamily="34" charset="0"/>
              </a:rPr>
              <a:t>2. Using pure metal : Impurities in a metal causes heterogeneity ,which decreases corrosion –resistance of the metal. Thus, the corrosion- resistance of a given metal may be improved by increasing its purity. Generally, purification of metals is of use only under conditions in which corrosion by a purely electrochemical mechanism and not by direct chemical attack.</a:t>
            </a:r>
          </a:p>
          <a:p>
            <a:r>
              <a:rPr lang="en-US" sz="2400" dirty="0" smtClean="0">
                <a:latin typeface="Arial" pitchFamily="34" charset="0"/>
                <a:cs typeface="Arial" pitchFamily="34" charset="0"/>
              </a:rPr>
              <a:t>3. Using metal alloys : Precious metals such as platinum and Gold are corrosion resistant. Corrosion resistance of most metals is best increased by alloying them with suitable elements, but for maximum corrosion resistance ,alloy should be completely </a:t>
            </a:r>
            <a:r>
              <a:rPr lang="en-US" sz="2400" dirty="0" err="1" smtClean="0">
                <a:latin typeface="Arial" pitchFamily="34" charset="0"/>
                <a:cs typeface="Arial" pitchFamily="34" charset="0"/>
              </a:rPr>
              <a:t>homogeneous.Cr</a:t>
            </a:r>
            <a:r>
              <a:rPr lang="en-US" sz="2400" dirty="0" smtClean="0">
                <a:latin typeface="Arial" pitchFamily="34" charset="0"/>
                <a:cs typeface="Arial" pitchFamily="34" charset="0"/>
              </a:rPr>
              <a:t> is the best suitable alloying metal for Fe and steel.</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83342569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6489" y="1600200"/>
            <a:ext cx="7086600" cy="4893647"/>
          </a:xfrm>
          <a:prstGeom prst="rect">
            <a:avLst/>
          </a:prstGeom>
          <a:noFill/>
        </p:spPr>
        <p:txBody>
          <a:bodyPr wrap="square" rtlCol="0">
            <a:spAutoFit/>
          </a:bodyPr>
          <a:lstStyle/>
          <a:p>
            <a:r>
              <a:rPr lang="en-US" sz="2400" dirty="0" smtClean="0">
                <a:latin typeface="Arial" pitchFamily="34" charset="0"/>
                <a:cs typeface="Arial" pitchFamily="34" charset="0"/>
              </a:rPr>
              <a:t>4.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protection : The principle involved in this method is to force the metal to be protected to behave like a </a:t>
            </a:r>
            <a:r>
              <a:rPr lang="en-US" sz="2400" dirty="0" err="1" smtClean="0">
                <a:latin typeface="Arial" pitchFamily="34" charset="0"/>
                <a:cs typeface="Arial" pitchFamily="34" charset="0"/>
              </a:rPr>
              <a:t>cathode,thereby</a:t>
            </a:r>
            <a:r>
              <a:rPr lang="en-US" sz="2400" dirty="0" smtClean="0">
                <a:latin typeface="Arial" pitchFamily="34" charset="0"/>
                <a:cs typeface="Arial" pitchFamily="34" charset="0"/>
              </a:rPr>
              <a:t> corrosion does not occur. </a:t>
            </a:r>
            <a:r>
              <a:rPr lang="en-US" sz="2400" dirty="0" err="1" smtClean="0">
                <a:latin typeface="Arial" pitchFamily="34" charset="0"/>
                <a:cs typeface="Arial" pitchFamily="34" charset="0"/>
              </a:rPr>
              <a:t>Thereare</a:t>
            </a:r>
            <a:r>
              <a:rPr lang="en-US" sz="2400" dirty="0" smtClean="0">
                <a:latin typeface="Arial" pitchFamily="34" charset="0"/>
                <a:cs typeface="Arial" pitchFamily="34" charset="0"/>
              </a:rPr>
              <a:t> two types of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protections.</a:t>
            </a:r>
          </a:p>
          <a:p>
            <a:r>
              <a:rPr lang="en-US" sz="2400" dirty="0" smtClean="0">
                <a:latin typeface="Arial" pitchFamily="34" charset="0"/>
                <a:cs typeface="Arial" pitchFamily="34" charset="0"/>
              </a:rPr>
              <a:t>i</a:t>
            </a:r>
            <a:r>
              <a:rPr lang="en-US" sz="2400" u="sng" dirty="0" smtClean="0">
                <a:latin typeface="Arial" pitchFamily="34" charset="0"/>
                <a:cs typeface="Arial" pitchFamily="34" charset="0"/>
              </a:rPr>
              <a:t>. Sacrificial anodic protection method </a:t>
            </a:r>
            <a:r>
              <a:rPr lang="en-US" sz="2400" dirty="0" smtClean="0">
                <a:latin typeface="Arial" pitchFamily="34" charset="0"/>
                <a:cs typeface="Arial" pitchFamily="34" charset="0"/>
              </a:rPr>
              <a:t>: It this method, the metallic structure is connected by a wire to a more anodic metal , so that all the corrosion is concentrated at this more active metal. The active metal itself gets corroded slowly, while the parent structure is protected. The more active metal so </a:t>
            </a:r>
            <a:r>
              <a:rPr lang="en-US" sz="2400" dirty="0" err="1" smtClean="0">
                <a:latin typeface="Arial" pitchFamily="34" charset="0"/>
                <a:cs typeface="Arial" pitchFamily="34" charset="0"/>
              </a:rPr>
              <a:t>emplyed</a:t>
            </a:r>
            <a:r>
              <a:rPr lang="en-US" sz="2400" dirty="0" smtClean="0">
                <a:latin typeface="Arial" pitchFamily="34" charset="0"/>
                <a:cs typeface="Arial" pitchFamily="34" charset="0"/>
              </a:rPr>
              <a:t> is called “Sacrificial anode”. Metals commonly employed as sacrificial anodes are </a:t>
            </a:r>
            <a:r>
              <a:rPr lang="en-US" sz="2400" dirty="0" err="1" smtClean="0">
                <a:latin typeface="Arial" pitchFamily="34" charset="0"/>
                <a:cs typeface="Arial" pitchFamily="34" charset="0"/>
              </a:rPr>
              <a:t>Mg,Zn,Al</a:t>
            </a:r>
            <a:r>
              <a:rPr lang="en-US" sz="2400" dirty="0" smtClean="0">
                <a:latin typeface="Arial" pitchFamily="34" charset="0"/>
                <a:cs typeface="Arial" pitchFamily="34" charset="0"/>
              </a:rPr>
              <a:t> and their alloys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55826887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2578" y="1066800"/>
            <a:ext cx="6781800" cy="5632311"/>
          </a:xfrm>
          <a:prstGeom prst="rect">
            <a:avLst/>
          </a:prstGeom>
          <a:noFill/>
        </p:spPr>
        <p:txBody>
          <a:bodyPr wrap="square" rtlCol="0">
            <a:spAutoFit/>
          </a:bodyPr>
          <a:lstStyle/>
          <a:p>
            <a:r>
              <a:rPr lang="en-US" sz="2400" dirty="0" smtClean="0">
                <a:latin typeface="Arial" pitchFamily="34" charset="0"/>
                <a:cs typeface="Arial" pitchFamily="34" charset="0"/>
              </a:rPr>
              <a:t>Important applications of sacrificial anodic method include protection of buried pipelines, underground cables, marine structure, water-tanks etc.</a:t>
            </a:r>
          </a:p>
          <a:p>
            <a:r>
              <a:rPr lang="en-US" sz="2400" dirty="0" smtClean="0">
                <a:latin typeface="Arial" pitchFamily="34" charset="0"/>
                <a:cs typeface="Arial" pitchFamily="34" charset="0"/>
              </a:rPr>
              <a:t>ii. </a:t>
            </a:r>
            <a:r>
              <a:rPr lang="en-US" sz="2400" u="sng" dirty="0" smtClean="0">
                <a:latin typeface="Arial" pitchFamily="34" charset="0"/>
                <a:cs typeface="Arial" pitchFamily="34" charset="0"/>
              </a:rPr>
              <a:t>Impressed current </a:t>
            </a:r>
            <a:r>
              <a:rPr lang="en-US" sz="2400" u="sng" dirty="0" err="1" smtClean="0">
                <a:latin typeface="Arial" pitchFamily="34" charset="0"/>
                <a:cs typeface="Arial" pitchFamily="34" charset="0"/>
              </a:rPr>
              <a:t>cathodic</a:t>
            </a:r>
            <a:r>
              <a:rPr lang="en-US" sz="2400" u="sng" dirty="0" smtClean="0">
                <a:latin typeface="Arial" pitchFamily="34" charset="0"/>
                <a:cs typeface="Arial" pitchFamily="34" charset="0"/>
              </a:rPr>
              <a:t> protection </a:t>
            </a:r>
            <a:r>
              <a:rPr lang="en-US" sz="2400" dirty="0" smtClean="0">
                <a:latin typeface="Arial" pitchFamily="34" charset="0"/>
                <a:cs typeface="Arial" pitchFamily="34" charset="0"/>
              </a:rPr>
              <a:t>: In this method , an impressed current is applied in opposite direction to nullify the corrosion </a:t>
            </a:r>
            <a:r>
              <a:rPr lang="en-US" sz="2400" dirty="0" err="1" smtClean="0">
                <a:latin typeface="Arial" pitchFamily="34" charset="0"/>
                <a:cs typeface="Arial" pitchFamily="34" charset="0"/>
              </a:rPr>
              <a:t>current,and</a:t>
            </a:r>
            <a:r>
              <a:rPr lang="en-US" sz="2400" dirty="0" smtClean="0">
                <a:latin typeface="Arial" pitchFamily="34" charset="0"/>
                <a:cs typeface="Arial" pitchFamily="34" charset="0"/>
              </a:rPr>
              <a:t> convert the corroding metal from anode to </a:t>
            </a:r>
            <a:r>
              <a:rPr lang="en-US" sz="2400" dirty="0" err="1" smtClean="0">
                <a:latin typeface="Arial" pitchFamily="34" charset="0"/>
                <a:cs typeface="Arial" pitchFamily="34" charset="0"/>
              </a:rPr>
              <a:t>cathod</a:t>
            </a:r>
            <a:r>
              <a:rPr lang="en-US" sz="2400" dirty="0" smtClean="0">
                <a:latin typeface="Arial" pitchFamily="34" charset="0"/>
                <a:cs typeface="Arial" pitchFamily="34" charset="0"/>
              </a:rPr>
              <a:t>. Usually, the impressed current is derived from a direct current source (like battery) with an insoluble anode(like graphite, stainless steel or platinum).Sufficient </a:t>
            </a:r>
            <a:r>
              <a:rPr lang="en-US" sz="2400" dirty="0" err="1" smtClean="0">
                <a:latin typeface="Arial" pitchFamily="34" charset="0"/>
                <a:cs typeface="Arial" pitchFamily="34" charset="0"/>
              </a:rPr>
              <a:t>d.c.current</a:t>
            </a:r>
            <a:r>
              <a:rPr lang="en-US" sz="2400" dirty="0" smtClean="0">
                <a:latin typeface="Arial" pitchFamily="34" charset="0"/>
                <a:cs typeface="Arial" pitchFamily="34" charset="0"/>
              </a:rPr>
              <a:t> is applied to an insoluble anode, </a:t>
            </a:r>
            <a:r>
              <a:rPr lang="en-US" sz="2400" dirty="0" err="1" smtClean="0">
                <a:latin typeface="Arial" pitchFamily="34" charset="0"/>
                <a:cs typeface="Arial" pitchFamily="34" charset="0"/>
              </a:rPr>
              <a:t>burried</a:t>
            </a:r>
            <a:r>
              <a:rPr lang="en-US" sz="2400" dirty="0" smtClean="0">
                <a:latin typeface="Arial" pitchFamily="34" charset="0"/>
                <a:cs typeface="Arial" pitchFamily="34" charset="0"/>
              </a:rPr>
              <a:t> in the soil and connected to the metallic structure to be </a:t>
            </a:r>
            <a:r>
              <a:rPr lang="en-US" sz="2400" dirty="0" err="1" smtClean="0">
                <a:latin typeface="Arial" pitchFamily="34" charset="0"/>
                <a:cs typeface="Arial" pitchFamily="34" charset="0"/>
              </a:rPr>
              <a:t>proected</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7185173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2057400"/>
            <a:ext cx="7391400" cy="461665"/>
          </a:xfrm>
          <a:prstGeom prst="rect">
            <a:avLst/>
          </a:prstGeom>
          <a:noFill/>
        </p:spPr>
        <p:txBody>
          <a:bodyPr wrap="square" rtlCol="0">
            <a:spAutoFit/>
          </a:bodyPr>
          <a:lstStyle/>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
        <p:nvSpPr>
          <p:cNvPr id="3" name="TextBox 2"/>
          <p:cNvSpPr txBox="1"/>
          <p:nvPr/>
        </p:nvSpPr>
        <p:spPr>
          <a:xfrm>
            <a:off x="745067" y="1524000"/>
            <a:ext cx="7010400" cy="5262979"/>
          </a:xfrm>
          <a:prstGeom prst="rect">
            <a:avLst/>
          </a:prstGeom>
          <a:noFill/>
        </p:spPr>
        <p:txBody>
          <a:bodyPr wrap="square" rtlCol="0">
            <a:spAutoFit/>
          </a:bodyPr>
          <a:lstStyle/>
          <a:p>
            <a:r>
              <a:rPr lang="en-US" sz="2400" dirty="0" smtClean="0">
                <a:latin typeface="Arial" pitchFamily="34" charset="0"/>
                <a:cs typeface="Arial" pitchFamily="34" charset="0"/>
              </a:rPr>
              <a:t>   This type of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protection has been applied to water-</a:t>
            </a:r>
            <a:r>
              <a:rPr lang="en-US" sz="2400" dirty="0" err="1" smtClean="0">
                <a:latin typeface="Arial" pitchFamily="34" charset="0"/>
                <a:cs typeface="Arial" pitchFamily="34" charset="0"/>
              </a:rPr>
              <a:t>tank,buried</a:t>
            </a:r>
            <a:r>
              <a:rPr lang="en-US" sz="2400" dirty="0" smtClean="0">
                <a:latin typeface="Arial" pitchFamily="34" charset="0"/>
                <a:cs typeface="Arial" pitchFamily="34" charset="0"/>
              </a:rPr>
              <a:t> oil or water pipes, condensers etc. This type of protection technique is particularly useful for large structures for long term operations.</a:t>
            </a:r>
          </a:p>
          <a:p>
            <a:r>
              <a:rPr lang="en-US" sz="2400" dirty="0" smtClean="0">
                <a:latin typeface="Arial" pitchFamily="34" charset="0"/>
                <a:cs typeface="Arial" pitchFamily="34" charset="0"/>
              </a:rPr>
              <a:t>5. Application of Protective coatings: Two important protective coatings are given below :</a:t>
            </a:r>
          </a:p>
          <a:p>
            <a:r>
              <a:rPr lang="en-US" sz="2400" dirty="0" smtClean="0">
                <a:latin typeface="Arial" pitchFamily="34" charset="0"/>
                <a:cs typeface="Arial" pitchFamily="34" charset="0"/>
              </a:rPr>
              <a:t>i. Anodic coatings : It is produced from coating metals, which are anodic to the base metal.eg coating of Zn, Al and Cd on steel are anodic , because their electrode potentials are lower than that of the base metal.eg in case of </a:t>
            </a:r>
            <a:r>
              <a:rPr lang="en-US" sz="2400" dirty="0" err="1" smtClean="0">
                <a:latin typeface="Arial" pitchFamily="34" charset="0"/>
                <a:cs typeface="Arial" pitchFamily="34" charset="0"/>
              </a:rPr>
              <a:t>galvanised</a:t>
            </a:r>
            <a:r>
              <a:rPr lang="en-US" sz="2400" dirty="0" smtClean="0">
                <a:latin typeface="Arial" pitchFamily="34" charset="0"/>
                <a:cs typeface="Arial" pitchFamily="34" charset="0"/>
              </a:rPr>
              <a:t> steel, Zn is attacked, leaving underlying iron </a:t>
            </a:r>
            <a:r>
              <a:rPr lang="en-US" sz="2400" dirty="0" err="1" smtClean="0">
                <a:latin typeface="Arial" pitchFamily="34" charset="0"/>
                <a:cs typeface="Arial" pitchFamily="34" charset="0"/>
              </a:rPr>
              <a:t>unattacked</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1270199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78507" y="1587921"/>
            <a:ext cx="7162800" cy="4524315"/>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3" name="TextBox 2"/>
          <p:cNvSpPr txBox="1"/>
          <p:nvPr/>
        </p:nvSpPr>
        <p:spPr>
          <a:xfrm>
            <a:off x="685800" y="1981200"/>
            <a:ext cx="7315200" cy="3970318"/>
          </a:xfrm>
          <a:prstGeom prst="rect">
            <a:avLst/>
          </a:prstGeom>
          <a:noFill/>
        </p:spPr>
        <p:txBody>
          <a:bodyPr wrap="square" rtlCol="0">
            <a:spAutoFit/>
          </a:bodyPr>
          <a:lstStyle/>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a:p>
            <a:endParaRPr lang="en-US" dirty="0" smtClean="0"/>
          </a:p>
          <a:p>
            <a:endParaRPr lang="en-US" dirty="0"/>
          </a:p>
        </p:txBody>
      </p:sp>
      <p:sp>
        <p:nvSpPr>
          <p:cNvPr id="5" name="TextBox 4"/>
          <p:cNvSpPr txBox="1"/>
          <p:nvPr/>
        </p:nvSpPr>
        <p:spPr>
          <a:xfrm>
            <a:off x="838200" y="1905000"/>
            <a:ext cx="6858000" cy="4676715"/>
          </a:xfrm>
          <a:prstGeom prst="rect">
            <a:avLst/>
          </a:prstGeom>
          <a:noFill/>
        </p:spPr>
        <p:txBody>
          <a:bodyPr wrap="square" rtlCol="0">
            <a:spAutoFit/>
          </a:bodyPr>
          <a:lstStyle/>
          <a:p>
            <a:r>
              <a:rPr lang="en-US" sz="2400" dirty="0" smtClean="0">
                <a:latin typeface="Arial" pitchFamily="34" charset="0"/>
                <a:cs typeface="Arial" pitchFamily="34" charset="0"/>
              </a:rPr>
              <a:t>Corrosive environment</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exposed part(cathode)</a:t>
            </a:r>
          </a:p>
          <a:p>
            <a:r>
              <a:rPr lang="en-US" sz="2400" dirty="0" smtClean="0">
                <a:latin typeface="Arial" pitchFamily="34" charset="0"/>
                <a:cs typeface="Arial" pitchFamily="34" charset="0"/>
              </a:rPr>
              <a:t>     Zn coating           </a:t>
            </a:r>
            <a:r>
              <a:rPr lang="en-US" sz="2400" dirty="0" smtClean="0">
                <a:latin typeface="Arial" pitchFamily="34" charset="0"/>
                <a:cs typeface="Arial" pitchFamily="34" charset="0"/>
              </a:rPr>
              <a:t>       </a:t>
            </a:r>
            <a:r>
              <a:rPr lang="en-US" sz="2400" dirty="0" smtClean="0">
                <a:latin typeface="Arial" pitchFamily="34" charset="0"/>
                <a:cs typeface="Arial" pitchFamily="34" charset="0"/>
              </a:rPr>
              <a:t>Zn        Zn</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a:t>
            </a:r>
            <a:r>
              <a:rPr lang="en-US" sz="2400" dirty="0">
                <a:latin typeface="Arial" pitchFamily="34" charset="0"/>
                <a:cs typeface="Arial" pitchFamily="34" charset="0"/>
              </a:rPr>
              <a:t> </a:t>
            </a:r>
            <a:r>
              <a:rPr lang="en-US" sz="2400" dirty="0" smtClean="0">
                <a:latin typeface="Arial" pitchFamily="34" charset="0"/>
                <a:cs typeface="Arial" pitchFamily="34" charset="0"/>
              </a:rPr>
              <a:t>+ 2e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a:p>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                         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e</a:t>
            </a:r>
            <a:r>
              <a:rPr lang="en-US" sz="2400" baseline="30000" dirty="0" smtClean="0">
                <a:latin typeface="Arial" pitchFamily="34" charset="0"/>
                <a:cs typeface="Arial" pitchFamily="34" charset="0"/>
              </a:rPr>
              <a:t>-</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unexposed part(anode)</a:t>
            </a: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cxnSp>
        <p:nvCxnSpPr>
          <p:cNvPr id="7" name="Straight Arrow Connector 6"/>
          <p:cNvCxnSpPr/>
          <p:nvPr/>
        </p:nvCxnSpPr>
        <p:spPr>
          <a:xfrm>
            <a:off x="3962400" y="3200400"/>
            <a:ext cx="0" cy="381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905000" y="3733800"/>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3657600" y="3733800"/>
            <a:ext cx="0" cy="232559"/>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flipH="1">
            <a:off x="1905000" y="3850079"/>
            <a:ext cx="1752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905000" y="3733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905000" y="4495800"/>
            <a:ext cx="4724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4343400" y="3733800"/>
            <a:ext cx="0" cy="116279"/>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343400" y="3733800"/>
            <a:ext cx="2209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343400" y="3850079"/>
            <a:ext cx="2209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6553200" y="3733800"/>
            <a:ext cx="0" cy="762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4724400" y="3276600"/>
            <a:ext cx="533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3200400" y="3850079"/>
            <a:ext cx="609600" cy="1255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4419600" y="3850079"/>
            <a:ext cx="457200" cy="125532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H="1">
            <a:off x="3004131" y="3966359"/>
            <a:ext cx="805869" cy="14844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4114800" y="3966359"/>
            <a:ext cx="990600" cy="7422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2362200" y="3581400"/>
            <a:ext cx="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826911" y="2039339"/>
            <a:ext cx="0" cy="3505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838200" y="1964267"/>
            <a:ext cx="6400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7248144" y="2039339"/>
            <a:ext cx="0" cy="3581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flipH="1">
            <a:off x="826911" y="5620739"/>
            <a:ext cx="6400800" cy="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4766601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600200"/>
            <a:ext cx="7315200" cy="4524315"/>
          </a:xfrm>
          <a:prstGeom prst="rect">
            <a:avLst/>
          </a:prstGeom>
          <a:noFill/>
        </p:spPr>
        <p:txBody>
          <a:bodyPr wrap="square" rtlCol="0">
            <a:spAutoFit/>
          </a:bodyPr>
          <a:lstStyle/>
          <a:p>
            <a:r>
              <a:rPr lang="en-US" sz="2400" dirty="0" smtClean="0">
                <a:latin typeface="Arial" pitchFamily="34" charset="0"/>
                <a:cs typeface="Arial" pitchFamily="34" charset="0"/>
              </a:rPr>
              <a:t>ii.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coating :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coating are obtained by coating a more noble metal (</a:t>
            </a:r>
            <a:r>
              <a:rPr lang="en-US" sz="2400" dirty="0" err="1" smtClean="0">
                <a:latin typeface="Arial" pitchFamily="34" charset="0"/>
                <a:cs typeface="Arial" pitchFamily="34" charset="0"/>
              </a:rPr>
              <a:t>ie</a:t>
            </a:r>
            <a:r>
              <a:rPr lang="en-US" sz="2400" dirty="0" smtClean="0">
                <a:latin typeface="Arial" pitchFamily="34" charset="0"/>
                <a:cs typeface="Arial" pitchFamily="34" charset="0"/>
              </a:rPr>
              <a:t> having higher electrode potential) than the base metal.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protection provides effective protection to the base metal only when they are completely continuous and free from </a:t>
            </a:r>
            <a:r>
              <a:rPr lang="en-US" sz="2400" dirty="0" err="1" smtClean="0">
                <a:latin typeface="Arial" pitchFamily="34" charset="0"/>
                <a:cs typeface="Arial" pitchFamily="34" charset="0"/>
              </a:rPr>
              <a:t>pores,breaks</a:t>
            </a:r>
            <a:r>
              <a:rPr lang="en-US" sz="2400" dirty="0" smtClean="0">
                <a:latin typeface="Arial" pitchFamily="34" charset="0"/>
                <a:cs typeface="Arial" pitchFamily="34" charset="0"/>
              </a:rPr>
              <a:t> or discontinuities.</a:t>
            </a:r>
          </a:p>
          <a:p>
            <a:r>
              <a:rPr lang="en-US" sz="2400" dirty="0">
                <a:latin typeface="Arial" pitchFamily="34" charset="0"/>
                <a:cs typeface="Arial" pitchFamily="34" charset="0"/>
              </a:rPr>
              <a:t> </a:t>
            </a:r>
            <a:r>
              <a:rPr lang="en-US" sz="2400" dirty="0" smtClean="0">
                <a:latin typeface="Arial" pitchFamily="34" charset="0"/>
                <a:cs typeface="Arial" pitchFamily="34" charset="0"/>
              </a:rPr>
              <a:t>    If such coatings are punctured, much more corrosion damages can be done to the base metal than to the metal without it.eg a tin-</a:t>
            </a:r>
            <a:r>
              <a:rPr lang="en-US" sz="2400" dirty="0" err="1" smtClean="0">
                <a:latin typeface="Arial" pitchFamily="34" charset="0"/>
                <a:cs typeface="Arial" pitchFamily="34" charset="0"/>
              </a:rPr>
              <a:t>coatin</a:t>
            </a:r>
            <a:r>
              <a:rPr lang="en-US" sz="2400" dirty="0" smtClean="0">
                <a:latin typeface="Arial" pitchFamily="34" charset="0"/>
                <a:cs typeface="Arial" pitchFamily="34" charset="0"/>
              </a:rPr>
              <a:t> on a sheet of iron provides protection only as long as the surface of the metal is completely covered. However if the surface coating is punctured, the tin becomes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4743520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762000" y="1828800"/>
            <a:ext cx="7467600" cy="4524315"/>
          </a:xfrm>
          <a:prstGeom prst="rect">
            <a:avLst/>
          </a:prstGeom>
          <a:noFill/>
        </p:spPr>
        <p:txBody>
          <a:bodyPr wrap="square" rtlCol="0">
            <a:spAutoFit/>
          </a:bodyPr>
          <a:lstStyle/>
          <a:p>
            <a:r>
              <a:rPr lang="en-US" sz="2400" dirty="0" smtClean="0">
                <a:latin typeface="Arial" pitchFamily="34" charset="0"/>
                <a:cs typeface="Arial" pitchFamily="34" charset="0"/>
              </a:rPr>
              <a:t>Causes of corrosion : Metal exist in nature in the form of oxides ,</a:t>
            </a:r>
            <a:r>
              <a:rPr lang="en-US" sz="2400" dirty="0" err="1" smtClean="0">
                <a:latin typeface="Arial" pitchFamily="34" charset="0"/>
                <a:cs typeface="Arial" pitchFamily="34" charset="0"/>
              </a:rPr>
              <a:t>sulphides</a:t>
            </a:r>
            <a:r>
              <a:rPr lang="en-US" sz="2400" dirty="0" smtClean="0">
                <a:latin typeface="Arial" pitchFamily="34" charset="0"/>
                <a:cs typeface="Arial" pitchFamily="34" charset="0"/>
              </a:rPr>
              <a:t> and carbonates. These chemically combined states of metal known as ‘ore’ has low energy and is thus thermodynamically stable state for metal. A considerable amount of energy is required during metallurgy. The extracted metal has higher energy and thus it is thermodynamically unstable state .Thus it is natural tendency of metal to go back to the thermodynamically stable </a:t>
            </a:r>
            <a:r>
              <a:rPr lang="en-US" sz="2400" dirty="0" err="1" smtClean="0">
                <a:latin typeface="Arial" pitchFamily="34" charset="0"/>
                <a:cs typeface="Arial" pitchFamily="34" charset="0"/>
              </a:rPr>
              <a:t>state.Metals</a:t>
            </a:r>
            <a:r>
              <a:rPr lang="en-US" sz="2400" dirty="0" smtClean="0">
                <a:latin typeface="Arial" pitchFamily="34" charset="0"/>
                <a:cs typeface="Arial" pitchFamily="34" charset="0"/>
              </a:rPr>
              <a:t> do this by interacting chemically or electrochemically with their environment to form surface compound and thus undergo corrosion.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5427115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1752600"/>
            <a:ext cx="7315200" cy="5262979"/>
          </a:xfrm>
          <a:prstGeom prst="rect">
            <a:avLst/>
          </a:prstGeom>
          <a:noFill/>
        </p:spPr>
        <p:txBody>
          <a:bodyPr wrap="square" rtlCol="0">
            <a:spAutoFit/>
          </a:bodyPr>
          <a:lstStyle/>
          <a:p>
            <a:r>
              <a:rPr lang="en-US" sz="2400" dirty="0">
                <a:latin typeface="Arial" pitchFamily="34" charset="0"/>
                <a:cs typeface="Arial" pitchFamily="34" charset="0"/>
              </a:rPr>
              <a:t>t</a:t>
            </a:r>
            <a:r>
              <a:rPr lang="en-US" sz="2400" dirty="0" smtClean="0">
                <a:latin typeface="Arial" pitchFamily="34" charset="0"/>
                <a:cs typeface="Arial" pitchFamily="34" charset="0"/>
              </a:rPr>
              <a:t>he </a:t>
            </a:r>
            <a:r>
              <a:rPr lang="en-US" sz="2400" dirty="0" err="1" smtClean="0">
                <a:latin typeface="Arial" pitchFamily="34" charset="0"/>
                <a:cs typeface="Arial" pitchFamily="34" charset="0"/>
              </a:rPr>
              <a:t>cathode,while</a:t>
            </a:r>
            <a:r>
              <a:rPr lang="en-US" sz="2400" dirty="0" smtClean="0">
                <a:latin typeface="Arial" pitchFamily="34" charset="0"/>
                <a:cs typeface="Arial" pitchFamily="34" charset="0"/>
              </a:rPr>
              <a:t> exposed iron (which is above tin in electromotive series ) acts as anode. A galvanic cell is set up and an intense corrosion at the exposed part occurs.</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Corrosive environment</a:t>
            </a:r>
          </a:p>
          <a:p>
            <a:r>
              <a:rPr lang="en-US" sz="2400" dirty="0">
                <a:latin typeface="Arial" pitchFamily="34" charset="0"/>
                <a:cs typeface="Arial" pitchFamily="34" charset="0"/>
              </a:rPr>
              <a:t> </a:t>
            </a:r>
            <a:r>
              <a:rPr lang="en-US" sz="2400" dirty="0" smtClean="0">
                <a:latin typeface="Arial" pitchFamily="34" charset="0"/>
                <a:cs typeface="Arial" pitchFamily="34" charset="0"/>
              </a:rPr>
              <a:t>                         exposed part (anode)</a:t>
            </a:r>
            <a:endParaRPr lang="en-US" sz="2400" dirty="0">
              <a:latin typeface="Arial" pitchFamily="34" charset="0"/>
              <a:cs typeface="Arial" pitchFamily="34" charset="0"/>
            </a:endParaRPr>
          </a:p>
          <a:p>
            <a:r>
              <a:rPr lang="en-US" sz="2400" dirty="0" smtClean="0">
                <a:latin typeface="Arial" pitchFamily="34" charset="0"/>
                <a:cs typeface="Arial" pitchFamily="34" charset="0"/>
              </a:rPr>
              <a:t>                           Fe      Fe</a:t>
            </a:r>
            <a:r>
              <a:rPr lang="en-US" sz="2400" baseline="30000" dirty="0" smtClean="0">
                <a:latin typeface="Arial" pitchFamily="34" charset="0"/>
                <a:cs typeface="Arial" pitchFamily="34" charset="0"/>
              </a:rPr>
              <a:t>+2</a:t>
            </a:r>
            <a:r>
              <a:rPr lang="en-US" sz="2400" dirty="0">
                <a:latin typeface="Arial" pitchFamily="34" charset="0"/>
                <a:cs typeface="Arial" pitchFamily="34" charset="0"/>
              </a:rPr>
              <a:t> </a:t>
            </a:r>
            <a:r>
              <a:rPr lang="en-US" sz="2400" dirty="0" smtClean="0">
                <a:latin typeface="Arial" pitchFamily="34" charset="0"/>
                <a:cs typeface="Arial" pitchFamily="34" charset="0"/>
              </a:rPr>
              <a:t>+ 2e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Sn</a:t>
            </a:r>
            <a:r>
              <a:rPr lang="en-US" sz="2400" dirty="0" smtClean="0">
                <a:latin typeface="Arial" pitchFamily="34" charset="0"/>
                <a:cs typeface="Arial" pitchFamily="34" charset="0"/>
              </a:rPr>
              <a:t> coating</a:t>
            </a:r>
            <a:endParaRPr lang="en-US" sz="2400" dirty="0">
              <a:latin typeface="Arial" pitchFamily="34" charset="0"/>
              <a:cs typeface="Arial" pitchFamily="34" charset="0"/>
            </a:endParaRPr>
          </a:p>
          <a:p>
            <a:r>
              <a:rPr lang="en-US" sz="2400" dirty="0" smtClean="0">
                <a:latin typeface="Arial" pitchFamily="34" charset="0"/>
                <a:cs typeface="Arial" pitchFamily="34" charset="0"/>
              </a:rPr>
              <a:t>                       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Unexposed part</a:t>
            </a:r>
            <a:r>
              <a:rPr lang="en-US" sz="2400" baseline="30000" dirty="0" smtClean="0">
                <a:latin typeface="Arial" pitchFamily="34" charset="0"/>
                <a:cs typeface="Arial" pitchFamily="34" charset="0"/>
              </a:rPr>
              <a:t> </a:t>
            </a:r>
            <a:r>
              <a:rPr lang="en-US" sz="2400" dirty="0" smtClean="0">
                <a:latin typeface="Arial" pitchFamily="34" charset="0"/>
                <a:cs typeface="Arial" pitchFamily="34" charset="0"/>
              </a:rPr>
              <a:t>(cathode)</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cxnSp>
        <p:nvCxnSpPr>
          <p:cNvPr id="4" name="Straight Arrow Connector 3"/>
          <p:cNvCxnSpPr/>
          <p:nvPr/>
        </p:nvCxnSpPr>
        <p:spPr>
          <a:xfrm>
            <a:off x="3200400" y="4384089"/>
            <a:ext cx="0" cy="5689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p:nvCxnSpPr>
        <p:spPr>
          <a:xfrm>
            <a:off x="2971800" y="4953000"/>
            <a:ext cx="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1752600" y="4991100"/>
            <a:ext cx="121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752600" y="5105400"/>
            <a:ext cx="1219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752600" y="4991100"/>
            <a:ext cx="0" cy="114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752600" y="5029200"/>
            <a:ext cx="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752600" y="5486400"/>
            <a:ext cx="34290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479800" y="4981575"/>
            <a:ext cx="0" cy="9525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3467100" y="5105400"/>
            <a:ext cx="1714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3467100" y="4991100"/>
            <a:ext cx="1714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5181600" y="4991100"/>
            <a:ext cx="0" cy="4953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3657600" y="4572000"/>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flipH="1" flipV="1">
            <a:off x="2590800" y="5105400"/>
            <a:ext cx="6096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flipV="1">
            <a:off x="3352800" y="5105400"/>
            <a:ext cx="495300" cy="7620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4876800" y="4953000"/>
            <a:ext cx="381000" cy="4762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0" name="Straight Arrow Connector 39"/>
          <p:cNvCxnSpPr/>
          <p:nvPr/>
        </p:nvCxnSpPr>
        <p:spPr>
          <a:xfrm>
            <a:off x="3352800" y="5105400"/>
            <a:ext cx="495300" cy="15240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2590800" y="5076825"/>
            <a:ext cx="609600" cy="180975"/>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flipV="1">
            <a:off x="1066800" y="3352800"/>
            <a:ext cx="678180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a:off x="1066800" y="3429000"/>
            <a:ext cx="0" cy="3124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066800" y="6553200"/>
            <a:ext cx="67818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a:off x="7848600" y="3302000"/>
            <a:ext cx="0" cy="24130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a:off x="7848600" y="5715000"/>
            <a:ext cx="0" cy="914400"/>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89116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33400" y="1981200"/>
            <a:ext cx="8077200" cy="3046988"/>
          </a:xfrm>
          <a:prstGeom prst="rect">
            <a:avLst/>
          </a:prstGeom>
          <a:noFill/>
        </p:spPr>
        <p:txBody>
          <a:bodyPr wrap="square" rtlCol="0">
            <a:spAutoFit/>
          </a:bodyPr>
          <a:lstStyle/>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Ore of metal              Pure metal                Corroded metal</a:t>
            </a:r>
          </a:p>
          <a:p>
            <a:r>
              <a:rPr lang="en-US" sz="2400" dirty="0" smtClean="0">
                <a:latin typeface="Arial" pitchFamily="34" charset="0"/>
                <a:cs typeface="Arial" pitchFamily="34" charset="0"/>
              </a:rPr>
              <a:t>(Stable state)           (unstable state)          more stable                  </a:t>
            </a:r>
          </a:p>
          <a:p>
            <a:r>
              <a:rPr lang="en-US" sz="2400" dirty="0">
                <a:latin typeface="Arial" pitchFamily="34" charset="0"/>
                <a:cs typeface="Arial" pitchFamily="34" charset="0"/>
              </a:rPr>
              <a:t> </a:t>
            </a:r>
            <a:r>
              <a:rPr lang="en-US" sz="2400" dirty="0" smtClean="0">
                <a:latin typeface="Arial" pitchFamily="34" charset="0"/>
                <a:cs typeface="Arial" pitchFamily="34" charset="0"/>
              </a:rPr>
              <a:t>                                                                   than pure metal</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cxnSp>
        <p:nvCxnSpPr>
          <p:cNvPr id="4" name="Straight Arrow Connector 3"/>
          <p:cNvCxnSpPr/>
          <p:nvPr/>
        </p:nvCxnSpPr>
        <p:spPr>
          <a:xfrm>
            <a:off x="2667000" y="26670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5139267" y="2655121"/>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2023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rPr>
              <a:t>Type of corrosion</a:t>
            </a:r>
            <a:endParaRPr lang="en-US" sz="2400" dirty="0">
              <a:latin typeface="Algerian" pitchFamily="82" charset="0"/>
            </a:endParaRPr>
          </a:p>
        </p:txBody>
      </p:sp>
      <p:sp>
        <p:nvSpPr>
          <p:cNvPr id="3" name="Content Placeholder 2"/>
          <p:cNvSpPr>
            <a:spLocks noGrp="1"/>
          </p:cNvSpPr>
          <p:nvPr>
            <p:ph idx="1"/>
          </p:nvPr>
        </p:nvSpPr>
        <p:spPr>
          <a:xfrm>
            <a:off x="457200" y="1295400"/>
            <a:ext cx="8229600" cy="4525963"/>
          </a:xfrm>
        </p:spPr>
        <p:txBody>
          <a:bodyPr>
            <a:normAutofit/>
          </a:bodyPr>
          <a:lstStyle/>
          <a:p>
            <a:r>
              <a:rPr lang="en-US" sz="2400" dirty="0" smtClean="0">
                <a:latin typeface="Arial" pitchFamily="34" charset="0"/>
                <a:cs typeface="Arial" pitchFamily="34" charset="0"/>
              </a:rPr>
              <a:t>Corrosion are of two types </a:t>
            </a:r>
          </a:p>
          <a:p>
            <a:r>
              <a:rPr lang="en-US" sz="2400" dirty="0" smtClean="0">
                <a:latin typeface="Arial" pitchFamily="34" charset="0"/>
                <a:cs typeface="Arial" pitchFamily="34" charset="0"/>
              </a:rPr>
              <a:t>1.Direct chemical corrosion or dry corrosion</a:t>
            </a:r>
          </a:p>
          <a:p>
            <a:r>
              <a:rPr lang="en-US" sz="2400" dirty="0" smtClean="0">
                <a:latin typeface="Arial" pitchFamily="34" charset="0"/>
                <a:cs typeface="Arial" pitchFamily="34" charset="0"/>
              </a:rPr>
              <a:t>2. Electrochemical corrosion or wet corrosion</a:t>
            </a:r>
          </a:p>
          <a:p>
            <a:pPr marL="0" indent="0">
              <a:buNone/>
            </a:pPr>
            <a:r>
              <a:rPr lang="en-US" sz="2400" dirty="0" smtClean="0">
                <a:latin typeface="Arial" pitchFamily="34" charset="0"/>
                <a:cs typeface="Arial" pitchFamily="34" charset="0"/>
              </a:rPr>
              <a:t> 1. Direct chemical corrosion : When metal surface is in immediate proximity to </a:t>
            </a:r>
            <a:r>
              <a:rPr lang="en-US" sz="2400" dirty="0" err="1" smtClean="0">
                <a:latin typeface="Arial" pitchFamily="34" charset="0"/>
                <a:cs typeface="Arial" pitchFamily="34" charset="0"/>
              </a:rPr>
              <a:t>atmosheric</a:t>
            </a:r>
            <a:r>
              <a:rPr lang="en-US" sz="2400" dirty="0" smtClean="0">
                <a:latin typeface="Arial" pitchFamily="34" charset="0"/>
                <a:cs typeface="Arial" pitchFamily="34" charset="0"/>
              </a:rPr>
              <a:t> gases or anhydrous </a:t>
            </a:r>
            <a:r>
              <a:rPr lang="en-US" sz="2400" dirty="0" err="1" smtClean="0">
                <a:latin typeface="Arial" pitchFamily="34" charset="0"/>
                <a:cs typeface="Arial" pitchFamily="34" charset="0"/>
              </a:rPr>
              <a:t>liquid,a</a:t>
            </a:r>
            <a:r>
              <a:rPr lang="en-US" sz="2400" dirty="0" smtClean="0">
                <a:latin typeface="Arial" pitchFamily="34" charset="0"/>
                <a:cs typeface="Arial" pitchFamily="34" charset="0"/>
              </a:rPr>
              <a:t> direct chemical interaction between the two leads to chemical or dry corrosion. Dry corrosion are of three types.</a:t>
            </a:r>
          </a:p>
          <a:p>
            <a:pPr marL="457200" indent="-457200">
              <a:buAutoNum type="alphaLcPeriod"/>
            </a:pPr>
            <a:r>
              <a:rPr lang="en-US" sz="2400" dirty="0" smtClean="0">
                <a:latin typeface="Arial" pitchFamily="34" charset="0"/>
                <a:cs typeface="Arial" pitchFamily="34" charset="0"/>
              </a:rPr>
              <a:t>Corrosion by 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p>
          <a:p>
            <a:pPr marL="457200" indent="-457200">
              <a:buAutoNum type="alphaLcPeriod"/>
            </a:pPr>
            <a:r>
              <a:rPr lang="en-US" sz="2400" dirty="0" smtClean="0">
                <a:latin typeface="Arial" pitchFamily="34" charset="0"/>
                <a:cs typeface="Arial" pitchFamily="34" charset="0"/>
              </a:rPr>
              <a:t>Corrosion by other gases</a:t>
            </a:r>
          </a:p>
          <a:p>
            <a:pPr marL="457200" indent="-457200">
              <a:buAutoNum type="alphaLcPeriod"/>
            </a:pPr>
            <a:r>
              <a:rPr lang="en-US" sz="2400" dirty="0" smtClean="0">
                <a:latin typeface="Arial" pitchFamily="34" charset="0"/>
                <a:cs typeface="Arial" pitchFamily="34" charset="0"/>
              </a:rPr>
              <a:t>Liquid metal corrosion</a:t>
            </a:r>
          </a:p>
          <a:p>
            <a:pPr marL="457200" indent="-457200">
              <a:buAutoNum type="alphaLcPeriod"/>
            </a:pPr>
            <a:endParaRPr lang="en-US" sz="2400" dirty="0">
              <a:latin typeface="Arial" pitchFamily="34" charset="0"/>
              <a:cs typeface="Arial" pitchFamily="34" charset="0"/>
            </a:endParaRPr>
          </a:p>
          <a:p>
            <a:pPr marL="0" indent="0">
              <a:buNone/>
            </a:pP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0765606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63600" y="762000"/>
            <a:ext cx="7696200" cy="5632311"/>
          </a:xfrm>
          <a:prstGeom prst="rect">
            <a:avLst/>
          </a:prstGeom>
          <a:noFill/>
        </p:spPr>
        <p:txBody>
          <a:bodyPr wrap="square" rtlCol="0">
            <a:spAutoFit/>
          </a:bodyPr>
          <a:lstStyle/>
          <a:p>
            <a:r>
              <a:rPr lang="en-US" sz="2400" dirty="0" smtClean="0">
                <a:latin typeface="Arial" pitchFamily="34" charset="0"/>
                <a:cs typeface="Arial" pitchFamily="34" charset="0"/>
              </a:rPr>
              <a:t>a. </a:t>
            </a:r>
            <a:r>
              <a:rPr lang="en-US" sz="2400" u="sng" dirty="0" smtClean="0">
                <a:latin typeface="Arial" pitchFamily="34" charset="0"/>
                <a:cs typeface="Arial" pitchFamily="34" charset="0"/>
              </a:rPr>
              <a:t>Corrosion by O</a:t>
            </a:r>
            <a:r>
              <a:rPr lang="en-US" sz="2400" u="sng" baseline="-25000" dirty="0" smtClean="0">
                <a:latin typeface="Arial" pitchFamily="34" charset="0"/>
                <a:cs typeface="Arial" pitchFamily="34" charset="0"/>
              </a:rPr>
              <a:t>2</a:t>
            </a:r>
            <a:r>
              <a:rPr lang="en-US" sz="2400" dirty="0" smtClean="0">
                <a:latin typeface="Arial" pitchFamily="34" charset="0"/>
                <a:cs typeface="Arial" pitchFamily="34" charset="0"/>
              </a:rPr>
              <a:t> : It takes place in absence of moisture.</a:t>
            </a:r>
          </a:p>
          <a:p>
            <a:r>
              <a:rPr lang="en-US" sz="2400" dirty="0">
                <a:latin typeface="Arial" pitchFamily="34" charset="0"/>
                <a:cs typeface="Arial" pitchFamily="34" charset="0"/>
              </a:rPr>
              <a:t> </a:t>
            </a:r>
            <a:r>
              <a:rPr lang="en-US" sz="2400" dirty="0" smtClean="0">
                <a:latin typeface="Arial" pitchFamily="34" charset="0"/>
                <a:cs typeface="Arial" pitchFamily="34" charset="0"/>
              </a:rPr>
              <a:t>  2M  +  nO</a:t>
            </a:r>
            <a:r>
              <a:rPr lang="en-US" sz="2400" baseline="-25000" dirty="0" smtClean="0">
                <a:latin typeface="Arial" pitchFamily="34" charset="0"/>
                <a:cs typeface="Arial" pitchFamily="34" charset="0"/>
              </a:rPr>
              <a:t>2            </a:t>
            </a:r>
            <a:r>
              <a:rPr lang="en-US" sz="2400" baseline="30000" dirty="0" smtClean="0">
                <a:latin typeface="Arial" pitchFamily="34" charset="0"/>
                <a:cs typeface="Arial" pitchFamily="34" charset="0"/>
              </a:rPr>
              <a:t> </a:t>
            </a:r>
            <a:r>
              <a:rPr lang="en-US" sz="2400" dirty="0" smtClean="0">
                <a:latin typeface="Arial" pitchFamily="34" charset="0"/>
                <a:cs typeface="Arial" pitchFamily="34" charset="0"/>
              </a:rPr>
              <a:t> 2 </a:t>
            </a:r>
            <a:r>
              <a:rPr lang="en-US" sz="2400" dirty="0" err="1" smtClean="0">
                <a:latin typeface="Arial" pitchFamily="34" charset="0"/>
                <a:cs typeface="Arial" pitchFamily="34" charset="0"/>
              </a:rPr>
              <a:t>M</a:t>
            </a:r>
            <a:r>
              <a:rPr lang="en-US" sz="2400" baseline="30000" dirty="0" err="1" smtClean="0">
                <a:latin typeface="Arial" pitchFamily="34" charset="0"/>
                <a:cs typeface="Arial" pitchFamily="34" charset="0"/>
              </a:rPr>
              <a:t>n</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+ 2n O</a:t>
            </a:r>
            <a:r>
              <a:rPr lang="en-US" sz="2400" baseline="30000" dirty="0" smtClean="0">
                <a:latin typeface="Arial" pitchFamily="34" charset="0"/>
                <a:cs typeface="Arial" pitchFamily="34" charset="0"/>
              </a:rPr>
              <a:t>-2</a:t>
            </a:r>
            <a:r>
              <a:rPr lang="en-US" sz="2400" dirty="0" smtClean="0">
                <a:latin typeface="Arial" pitchFamily="34" charset="0"/>
                <a:cs typeface="Arial" pitchFamily="34" charset="0"/>
              </a:rPr>
              <a:t>          M</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n</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Metal oxide</a:t>
            </a:r>
          </a:p>
          <a:p>
            <a:r>
              <a:rPr lang="en-US" sz="2400" dirty="0">
                <a:latin typeface="Arial" pitchFamily="34" charset="0"/>
                <a:cs typeface="Arial" pitchFamily="34" charset="0"/>
              </a:rPr>
              <a:t> </a:t>
            </a:r>
            <a:r>
              <a:rPr lang="en-US" sz="2400" dirty="0" smtClean="0">
                <a:latin typeface="Arial" pitchFamily="34" charset="0"/>
                <a:cs typeface="Arial" pitchFamily="34" charset="0"/>
              </a:rPr>
              <a:t>    At low temperature alkali and alkaline earth metals are </a:t>
            </a:r>
            <a:r>
              <a:rPr lang="en-US" sz="2400" dirty="0" err="1" smtClean="0">
                <a:latin typeface="Arial" pitchFamily="34" charset="0"/>
                <a:cs typeface="Arial" pitchFamily="34" charset="0"/>
              </a:rPr>
              <a:t>oxidised</a:t>
            </a:r>
            <a:r>
              <a:rPr lang="en-US" sz="2400" dirty="0" smtClean="0">
                <a:latin typeface="Arial" pitchFamily="34" charset="0"/>
                <a:cs typeface="Arial" pitchFamily="34" charset="0"/>
              </a:rPr>
              <a:t> and at high </a:t>
            </a:r>
            <a:r>
              <a:rPr lang="en-US" sz="2400" dirty="0" err="1" smtClean="0">
                <a:latin typeface="Arial" pitchFamily="34" charset="0"/>
                <a:cs typeface="Arial" pitchFamily="34" charset="0"/>
              </a:rPr>
              <a:t>temperature,except</a:t>
            </a:r>
            <a:r>
              <a:rPr lang="en-US" sz="2400" dirty="0" smtClean="0">
                <a:latin typeface="Arial" pitchFamily="34" charset="0"/>
                <a:cs typeface="Arial" pitchFamily="34" charset="0"/>
              </a:rPr>
              <a:t> Ag ,Au and </a:t>
            </a:r>
            <a:r>
              <a:rPr lang="en-US" sz="2400" dirty="0" err="1" smtClean="0">
                <a:latin typeface="Arial" pitchFamily="34" charset="0"/>
                <a:cs typeface="Arial" pitchFamily="34" charset="0"/>
              </a:rPr>
              <a:t>pt,all</a:t>
            </a:r>
            <a:r>
              <a:rPr lang="en-US" sz="2400" dirty="0" smtClean="0">
                <a:latin typeface="Arial" pitchFamily="34" charset="0"/>
                <a:cs typeface="Arial" pitchFamily="34" charset="0"/>
              </a:rPr>
              <a:t> other metals get </a:t>
            </a:r>
            <a:r>
              <a:rPr lang="en-US" sz="2400" dirty="0" err="1" smtClean="0">
                <a:latin typeface="Arial" pitchFamily="34" charset="0"/>
                <a:cs typeface="Arial" pitchFamily="34" charset="0"/>
              </a:rPr>
              <a:t>oxidised</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A thin layer of oxide formed at the surface of metal can be </a:t>
            </a:r>
          </a:p>
          <a:p>
            <a:r>
              <a:rPr lang="en-US" sz="2400" dirty="0" smtClean="0">
                <a:latin typeface="Arial" pitchFamily="34" charset="0"/>
                <a:cs typeface="Arial" pitchFamily="34" charset="0"/>
              </a:rPr>
              <a:t>i. Stable, like the oxide film on Cu or </a:t>
            </a:r>
            <a:r>
              <a:rPr lang="en-US" sz="2400" dirty="0" err="1" smtClean="0">
                <a:latin typeface="Arial" pitchFamily="34" charset="0"/>
                <a:cs typeface="Arial" pitchFamily="34" charset="0"/>
              </a:rPr>
              <a:t>Al,it</a:t>
            </a:r>
            <a:r>
              <a:rPr lang="en-US" sz="2400" dirty="0" smtClean="0">
                <a:latin typeface="Arial" pitchFamily="34" charset="0"/>
                <a:cs typeface="Arial" pitchFamily="34" charset="0"/>
              </a:rPr>
              <a:t> acts as a protective coating and thus further corrosion is prevented.</a:t>
            </a:r>
          </a:p>
          <a:p>
            <a:r>
              <a:rPr lang="en-US" sz="2400" dirty="0" smtClean="0">
                <a:latin typeface="Arial" pitchFamily="34" charset="0"/>
                <a:cs typeface="Arial" pitchFamily="34" charset="0"/>
              </a:rPr>
              <a:t>ii. Unstable and decomposes back to metal and </a:t>
            </a:r>
            <a:r>
              <a:rPr lang="en-US" sz="2400" dirty="0" err="1" smtClean="0">
                <a:latin typeface="Arial" pitchFamily="34" charset="0"/>
                <a:cs typeface="Arial" pitchFamily="34" charset="0"/>
              </a:rPr>
              <a:t>oxygen.That</a:t>
            </a:r>
            <a:r>
              <a:rPr lang="en-US" sz="2400" dirty="0" smtClean="0">
                <a:latin typeface="Arial" pitchFamily="34" charset="0"/>
                <a:cs typeface="Arial" pitchFamily="34" charset="0"/>
              </a:rPr>
              <a:t> is why </a:t>
            </a:r>
            <a:r>
              <a:rPr lang="en-US" sz="2400" dirty="0" err="1" smtClean="0">
                <a:latin typeface="Arial" pitchFamily="34" charset="0"/>
                <a:cs typeface="Arial" pitchFamily="34" charset="0"/>
              </a:rPr>
              <a:t>Ag,Au</a:t>
            </a:r>
            <a:r>
              <a:rPr lang="en-US" sz="2400" dirty="0" smtClean="0">
                <a:latin typeface="Arial" pitchFamily="34" charset="0"/>
                <a:cs typeface="Arial" pitchFamily="34" charset="0"/>
              </a:rPr>
              <a:t> and </a:t>
            </a:r>
            <a:r>
              <a:rPr lang="en-US" sz="2400" dirty="0" err="1" smtClean="0">
                <a:latin typeface="Arial" pitchFamily="34" charset="0"/>
                <a:cs typeface="Arial" pitchFamily="34" charset="0"/>
              </a:rPr>
              <a:t>Pt</a:t>
            </a:r>
            <a:r>
              <a:rPr lang="en-US" sz="2400" dirty="0" smtClean="0">
                <a:latin typeface="Arial" pitchFamily="34" charset="0"/>
                <a:cs typeface="Arial" pitchFamily="34" charset="0"/>
              </a:rPr>
              <a:t> do not undergo oxidation corrosion.   </a:t>
            </a:r>
            <a:endParaRPr lang="en-US" sz="2400" dirty="0">
              <a:latin typeface="Arial" pitchFamily="34" charset="0"/>
              <a:cs typeface="Arial" pitchFamily="34" charset="0"/>
            </a:endParaRPr>
          </a:p>
        </p:txBody>
      </p:sp>
      <p:cxnSp>
        <p:nvCxnSpPr>
          <p:cNvPr id="4" name="Straight Arrow Connector 3"/>
          <p:cNvCxnSpPr/>
          <p:nvPr/>
        </p:nvCxnSpPr>
        <p:spPr>
          <a:xfrm>
            <a:off x="2667000" y="2839156"/>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5486400" y="2839156"/>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781750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219200" y="1143000"/>
            <a:ext cx="7239000" cy="3785652"/>
          </a:xfrm>
          <a:prstGeom prst="rect">
            <a:avLst/>
          </a:prstGeom>
          <a:noFill/>
        </p:spPr>
        <p:txBody>
          <a:bodyPr wrap="square" rtlCol="0">
            <a:spAutoFit/>
          </a:bodyPr>
          <a:lstStyle/>
          <a:p>
            <a:r>
              <a:rPr lang="en-US" sz="2400" dirty="0" smtClean="0">
                <a:latin typeface="Arial" pitchFamily="34" charset="0"/>
                <a:cs typeface="Arial" pitchFamily="34" charset="0"/>
              </a:rPr>
              <a:t>iii. Volatile, the moment it is formed it gets volatilized and metal surface again gets exposed for further attack leading to </a:t>
            </a:r>
            <a:r>
              <a:rPr lang="en-US" sz="2400" dirty="0" err="1" smtClean="0">
                <a:latin typeface="Arial" pitchFamily="34" charset="0"/>
                <a:cs typeface="Arial" pitchFamily="34" charset="0"/>
              </a:rPr>
              <a:t>continous</a:t>
            </a:r>
            <a:r>
              <a:rPr lang="en-US" sz="2400" dirty="0" smtClean="0">
                <a:latin typeface="Arial" pitchFamily="34" charset="0"/>
                <a:cs typeface="Arial" pitchFamily="34" charset="0"/>
              </a:rPr>
              <a:t> and rapid corrosion.</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eg</a:t>
            </a:r>
            <a:r>
              <a:rPr lang="en-US" sz="2400" dirty="0" smtClean="0">
                <a:latin typeface="Arial" pitchFamily="34" charset="0"/>
                <a:cs typeface="Arial" pitchFamily="34" charset="0"/>
              </a:rPr>
              <a:t> 2Mo  +  3O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2 MoO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volatile </a:t>
            </a:r>
          </a:p>
          <a:p>
            <a:r>
              <a:rPr lang="en-US" sz="2400" dirty="0">
                <a:latin typeface="Arial" pitchFamily="34" charset="0"/>
                <a:cs typeface="Arial" pitchFamily="34" charset="0"/>
              </a:rPr>
              <a:t> </a:t>
            </a:r>
            <a:r>
              <a:rPr lang="en-US" sz="2400" dirty="0" smtClean="0">
                <a:latin typeface="Arial" pitchFamily="34" charset="0"/>
                <a:cs typeface="Arial" pitchFamily="34" charset="0"/>
              </a:rPr>
              <a:t>    Hence Mo undergoes excessive corrosion .</a:t>
            </a:r>
          </a:p>
          <a:p>
            <a:r>
              <a:rPr lang="en-US" sz="2400" dirty="0" smtClean="0">
                <a:latin typeface="Arial" pitchFamily="34" charset="0"/>
                <a:cs typeface="Arial" pitchFamily="34" charset="0"/>
              </a:rPr>
              <a:t>iv. Porous, hence further attack  through cracks or pores continues and hence the corrosion continues till the entire metal is corroded to metal oxide. </a:t>
            </a:r>
            <a:r>
              <a:rPr lang="en-US" sz="2400" dirty="0" err="1" smtClean="0">
                <a:latin typeface="Arial" pitchFamily="34" charset="0"/>
                <a:cs typeface="Arial" pitchFamily="34" charset="0"/>
              </a:rPr>
              <a:t>Eg</a:t>
            </a:r>
            <a:r>
              <a:rPr lang="en-US" sz="2400" dirty="0" smtClean="0">
                <a:latin typeface="Arial" pitchFamily="34" charset="0"/>
                <a:cs typeface="Arial" pitchFamily="34" charset="0"/>
              </a:rPr>
              <a:t> Li,  </a:t>
            </a:r>
          </a:p>
          <a:p>
            <a:r>
              <a:rPr lang="en-US" sz="2400" dirty="0">
                <a:latin typeface="Arial" pitchFamily="34" charset="0"/>
                <a:cs typeface="Arial" pitchFamily="34" charset="0"/>
              </a:rPr>
              <a:t> </a:t>
            </a:r>
            <a:r>
              <a:rPr lang="en-US" sz="2400" dirty="0" smtClean="0">
                <a:latin typeface="Arial" pitchFamily="34" charset="0"/>
                <a:cs typeface="Arial" pitchFamily="34" charset="0"/>
              </a:rPr>
              <a:t>Na, K, Mg etc.</a:t>
            </a:r>
            <a:endParaRPr lang="en-US" sz="2400" dirty="0">
              <a:latin typeface="Arial" pitchFamily="34" charset="0"/>
              <a:cs typeface="Arial" pitchFamily="34" charset="0"/>
            </a:endParaRPr>
          </a:p>
        </p:txBody>
      </p:sp>
      <p:cxnSp>
        <p:nvCxnSpPr>
          <p:cNvPr id="7" name="Straight Arrow Connector 6"/>
          <p:cNvCxnSpPr/>
          <p:nvPr/>
        </p:nvCxnSpPr>
        <p:spPr>
          <a:xfrm>
            <a:off x="3657600" y="24384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64334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914400" y="1676400"/>
            <a:ext cx="7315200" cy="5262979"/>
          </a:xfrm>
          <a:prstGeom prst="rect">
            <a:avLst/>
          </a:prstGeom>
          <a:noFill/>
        </p:spPr>
        <p:txBody>
          <a:bodyPr wrap="square" rtlCol="0">
            <a:spAutoFit/>
          </a:bodyPr>
          <a:lstStyle/>
          <a:p>
            <a:r>
              <a:rPr lang="en-US" sz="2400" dirty="0" smtClean="0">
                <a:latin typeface="Arial" pitchFamily="34" charset="0"/>
                <a:cs typeface="Arial" pitchFamily="34" charset="0"/>
              </a:rPr>
              <a:t>b. Corrosion by other gases : In addition to O</a:t>
            </a:r>
            <a:r>
              <a:rPr lang="en-US" sz="2400" baseline="-25000" dirty="0" smtClean="0">
                <a:latin typeface="Arial" pitchFamily="34" charset="0"/>
                <a:cs typeface="Arial" pitchFamily="34" charset="0"/>
              </a:rPr>
              <a:t>2, </a:t>
            </a:r>
            <a:r>
              <a:rPr lang="en-US" sz="2400" dirty="0" smtClean="0">
                <a:latin typeface="Arial" pitchFamily="34" charset="0"/>
                <a:cs typeface="Arial" pitchFamily="34" charset="0"/>
              </a:rPr>
              <a:t> other gases like SO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 F</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etc</a:t>
            </a:r>
            <a:r>
              <a:rPr lang="en-US" sz="2400" dirty="0" smtClean="0">
                <a:latin typeface="Arial" pitchFamily="34" charset="0"/>
                <a:cs typeface="Arial" pitchFamily="34" charset="0"/>
              </a:rPr>
              <a:t> also causes corrosion . The extent of corrosion depends on the chemical on the chemical affinity between the metal and the gas involved. The degree of attack depends on the formation of protective or non-protective films on the metal surface.</a:t>
            </a:r>
          </a:p>
          <a:p>
            <a:pPr marL="457200" indent="-457200">
              <a:buAutoNum type="alphaLcPeriod"/>
            </a:pPr>
            <a:r>
              <a:rPr lang="en-US" sz="2400" dirty="0" smtClean="0">
                <a:latin typeface="Arial" pitchFamily="34" charset="0"/>
                <a:cs typeface="Arial" pitchFamily="34" charset="0"/>
              </a:rPr>
              <a:t>If the film formed is protective or nonporous, </a:t>
            </a:r>
            <a:r>
              <a:rPr lang="en-US" sz="2400" dirty="0" err="1" smtClean="0">
                <a:latin typeface="Arial" pitchFamily="34" charset="0"/>
                <a:cs typeface="Arial" pitchFamily="34" charset="0"/>
              </a:rPr>
              <a:t>eg</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Agcl</a:t>
            </a:r>
            <a:r>
              <a:rPr lang="en-US" sz="2400" dirty="0" smtClean="0">
                <a:latin typeface="Arial" pitchFamily="34" charset="0"/>
                <a:cs typeface="Arial" pitchFamily="34" charset="0"/>
              </a:rPr>
              <a:t>  film (resulting from the attack of 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on Ag    </a:t>
            </a:r>
          </a:p>
          <a:p>
            <a:r>
              <a:rPr lang="en-US" sz="2400" dirty="0">
                <a:latin typeface="Arial" pitchFamily="34" charset="0"/>
                <a:cs typeface="Arial" pitchFamily="34" charset="0"/>
              </a:rPr>
              <a:t> </a:t>
            </a:r>
            <a:r>
              <a:rPr lang="en-US" sz="2400" dirty="0" smtClean="0">
                <a:latin typeface="Arial" pitchFamily="34" charset="0"/>
                <a:cs typeface="Arial" pitchFamily="34" charset="0"/>
              </a:rPr>
              <a:t>   metal)</a:t>
            </a:r>
          </a:p>
          <a:p>
            <a:r>
              <a:rPr lang="en-US" sz="2400" dirty="0" smtClean="0">
                <a:latin typeface="Arial" pitchFamily="34" charset="0"/>
                <a:cs typeface="Arial" pitchFamily="34" charset="0"/>
              </a:rPr>
              <a:t>b. If the film formed is non-protective or porous , the    </a:t>
            </a:r>
          </a:p>
          <a:p>
            <a:r>
              <a:rPr lang="en-US" sz="2400" dirty="0">
                <a:latin typeface="Arial" pitchFamily="34" charset="0"/>
                <a:cs typeface="Arial" pitchFamily="34" charset="0"/>
              </a:rPr>
              <a:t> </a:t>
            </a:r>
            <a:r>
              <a:rPr lang="en-US" sz="2400" dirty="0" smtClean="0">
                <a:latin typeface="Arial" pitchFamily="34" charset="0"/>
                <a:cs typeface="Arial" pitchFamily="34" charset="0"/>
              </a:rPr>
              <a:t>   surface of the whole metal is gradually destroyed.</a:t>
            </a:r>
          </a:p>
          <a:p>
            <a:r>
              <a:rPr lang="en-US" sz="2400" dirty="0">
                <a:latin typeface="Arial" pitchFamily="34" charset="0"/>
                <a:cs typeface="Arial" pitchFamily="34" charset="0"/>
              </a:rPr>
              <a:t> </a:t>
            </a:r>
            <a:r>
              <a:rPr lang="en-US" sz="2400" dirty="0" smtClean="0">
                <a:latin typeface="Arial" pitchFamily="34" charset="0"/>
                <a:cs typeface="Arial" pitchFamily="34" charset="0"/>
              </a:rPr>
              <a:t>   For example, dry 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gas attack on tin (</a:t>
            </a:r>
            <a:r>
              <a:rPr lang="en-US" sz="2400" dirty="0" err="1" smtClean="0">
                <a:latin typeface="Arial" pitchFamily="34" charset="0"/>
                <a:cs typeface="Arial" pitchFamily="34" charset="0"/>
              </a:rPr>
              <a:t>Sn</a:t>
            </a:r>
            <a:r>
              <a:rPr lang="en-US" sz="2400" dirty="0" smtClean="0">
                <a:latin typeface="Arial" pitchFamily="34" charset="0"/>
                <a:cs typeface="Arial" pitchFamily="34" charset="0"/>
              </a:rPr>
              <a:t>) forming </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6276071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1600200"/>
            <a:ext cx="7315200" cy="6001643"/>
          </a:xfrm>
          <a:prstGeom prst="rect">
            <a:avLst/>
          </a:prstGeom>
          <a:noFill/>
        </p:spPr>
        <p:txBody>
          <a:bodyPr wrap="square" rtlCol="0">
            <a:spAutoFit/>
          </a:bodyPr>
          <a:lstStyle/>
          <a:p>
            <a:r>
              <a:rPr lang="en-US" sz="2400" dirty="0" smtClean="0">
                <a:latin typeface="Arial" pitchFamily="34" charset="0"/>
                <a:cs typeface="Arial" pitchFamily="34" charset="0"/>
              </a:rPr>
              <a:t>Sncl</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which volatilizes immediately, thereby leaving fresh metal surface for further attack. Similarly, in Petroleum industry,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 at high temperature attacks steel forming </a:t>
            </a:r>
            <a:r>
              <a:rPr lang="en-US" sz="2400" dirty="0" err="1" smtClean="0">
                <a:latin typeface="Arial" pitchFamily="34" charset="0"/>
                <a:cs typeface="Arial" pitchFamily="34" charset="0"/>
              </a:rPr>
              <a:t>FeS</a:t>
            </a:r>
            <a:r>
              <a:rPr lang="en-US" sz="2400" dirty="0" smtClean="0">
                <a:latin typeface="Arial" pitchFamily="34" charset="0"/>
                <a:cs typeface="Arial" pitchFamily="34" charset="0"/>
              </a:rPr>
              <a:t> scale which is porous. </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c. Liquid metal corrosion : This type of corrosion occurs due to chemical action of flowing liquid metal at high temperature on solid metal or alloy. Such corrosion occurs in devices used for nuclear power. It causes weakening of solid metal . </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9053400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28511" y="914400"/>
            <a:ext cx="7391400" cy="4524315"/>
          </a:xfrm>
          <a:prstGeom prst="rect">
            <a:avLst/>
          </a:prstGeom>
          <a:noFill/>
        </p:spPr>
        <p:txBody>
          <a:bodyPr wrap="square" rtlCol="0">
            <a:spAutoFit/>
          </a:bodyPr>
          <a:lstStyle/>
          <a:p>
            <a:r>
              <a:rPr lang="en-US" sz="2400" u="sng" dirty="0" smtClean="0">
                <a:latin typeface="Arial" pitchFamily="34" charset="0"/>
                <a:cs typeface="Arial" pitchFamily="34" charset="0"/>
              </a:rPr>
              <a:t>2.Wet or Electrochemical corrosion</a:t>
            </a:r>
            <a:r>
              <a:rPr lang="en-US" sz="2400" dirty="0" smtClean="0">
                <a:latin typeface="Arial" pitchFamily="34" charset="0"/>
                <a:cs typeface="Arial" pitchFamily="34" charset="0"/>
              </a:rPr>
              <a:t>: This Type of corrosion occurs ( i). where a conducting liquid is in contact with metal or (ii).when two dissimilar metals or alloys are either immersed or dipped partially in a solution. This corrosion occurs due to the </a:t>
            </a:r>
            <a:r>
              <a:rPr lang="en-US" sz="2400" dirty="0" err="1" smtClean="0">
                <a:latin typeface="Arial" pitchFamily="34" charset="0"/>
                <a:cs typeface="Arial" pitchFamily="34" charset="0"/>
              </a:rPr>
              <a:t>existance</a:t>
            </a:r>
            <a:r>
              <a:rPr lang="en-US" sz="2400" dirty="0" smtClean="0">
                <a:latin typeface="Arial" pitchFamily="34" charset="0"/>
                <a:cs typeface="Arial" pitchFamily="34" charset="0"/>
              </a:rPr>
              <a:t> of separate ‘anodic’ and ‘</a:t>
            </a:r>
            <a:r>
              <a:rPr lang="en-US" sz="2400" dirty="0" err="1" smtClean="0">
                <a:latin typeface="Arial" pitchFamily="34" charset="0"/>
                <a:cs typeface="Arial" pitchFamily="34" charset="0"/>
              </a:rPr>
              <a:t>cathodic</a:t>
            </a:r>
            <a:r>
              <a:rPr lang="en-US" sz="2400" dirty="0" smtClean="0">
                <a:latin typeface="Arial" pitchFamily="34" charset="0"/>
                <a:cs typeface="Arial" pitchFamily="34" charset="0"/>
              </a:rPr>
              <a:t>’ areas between which current flows through the conducting solution. At anode free electrons are liberated and oxidation takes place . So anodic metal is destroyed by either dissolving  the metal in the form of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ions in the solution or reverting the metal to a combined state such as oxide. Hence corrosion occurs at anode.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7854257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489</TotalTime>
  <Words>1694</Words>
  <Application>Microsoft Office PowerPoint</Application>
  <PresentationFormat>On-screen Show (4:3)</PresentationFormat>
  <Paragraphs>161</Paragraphs>
  <Slides>20</Slides>
  <Notes>1</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Corrosion</vt:lpstr>
      <vt:lpstr>PowerPoint Presentation</vt:lpstr>
      <vt:lpstr>PowerPoint Presentation</vt:lpstr>
      <vt:lpstr>Type of corrosion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Corrosion control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Corrosion</dc:title>
  <dc:creator>hp</dc:creator>
  <cp:lastModifiedBy>hp</cp:lastModifiedBy>
  <cp:revision>78</cp:revision>
  <dcterms:created xsi:type="dcterms:W3CDTF">2016-02-04T08:33:39Z</dcterms:created>
  <dcterms:modified xsi:type="dcterms:W3CDTF">2016-03-21T05:45:55Z</dcterms:modified>
</cp:coreProperties>
</file>