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88" autoAdjust="0"/>
    <p:restoredTop sz="94660"/>
  </p:normalViewPr>
  <p:slideViewPr>
    <p:cSldViewPr>
      <p:cViewPr varScale="1">
        <p:scale>
          <a:sx n="65" d="100"/>
          <a:sy n="65" d="100"/>
        </p:scale>
        <p:origin x="-1470"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F580F4-A910-4575-A169-4CF158B95067}" type="datetimeFigureOut">
              <a:rPr lang="en-US" smtClean="0"/>
              <a:t>06/02/2020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007F4A-4ED5-4711-BC12-7D7D7ECA7494}" type="slidenum">
              <a:rPr lang="en-US" smtClean="0"/>
              <a:t>‹#›</a:t>
            </a:fld>
            <a:endParaRPr lang="en-US"/>
          </a:p>
        </p:txBody>
      </p:sp>
    </p:spTree>
    <p:extLst>
      <p:ext uri="{BB962C8B-B14F-4D97-AF65-F5344CB8AC3E}">
        <p14:creationId xmlns:p14="http://schemas.microsoft.com/office/powerpoint/2010/main" val="56893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 </a:t>
            </a:r>
          </a:p>
        </p:txBody>
      </p:sp>
      <p:sp>
        <p:nvSpPr>
          <p:cNvPr id="4" name="Slide Number Placeholder 3"/>
          <p:cNvSpPr>
            <a:spLocks noGrp="1"/>
          </p:cNvSpPr>
          <p:nvPr>
            <p:ph type="sldNum" sz="quarter" idx="10"/>
          </p:nvPr>
        </p:nvSpPr>
        <p:spPr/>
        <p:txBody>
          <a:bodyPr/>
          <a:lstStyle/>
          <a:p>
            <a:fld id="{D8007F4A-4ED5-4711-BC12-7D7D7ECA7494}" type="slidenum">
              <a:rPr lang="en-US" smtClean="0"/>
              <a:t>15</a:t>
            </a:fld>
            <a:endParaRPr lang="en-US"/>
          </a:p>
        </p:txBody>
      </p:sp>
    </p:spTree>
    <p:extLst>
      <p:ext uri="{BB962C8B-B14F-4D97-AF65-F5344CB8AC3E}">
        <p14:creationId xmlns:p14="http://schemas.microsoft.com/office/powerpoint/2010/main" val="25622620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1A478E7-D188-4BB2-B934-D4CF732B3B96}" type="datetimeFigureOut">
              <a:rPr lang="en-US" smtClean="0"/>
              <a:t>06/02/2020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5922550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A478E7-D188-4BB2-B934-D4CF732B3B96}" type="datetimeFigureOut">
              <a:rPr lang="en-US" smtClean="0"/>
              <a:t>06/02/2020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301035769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A478E7-D188-4BB2-B934-D4CF732B3B96}" type="datetimeFigureOut">
              <a:rPr lang="en-US" smtClean="0"/>
              <a:t>06/02/2020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2914985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1A478E7-D188-4BB2-B934-D4CF732B3B96}" type="datetimeFigureOut">
              <a:rPr lang="en-US" smtClean="0"/>
              <a:t>06/02/2020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24452129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1A478E7-D188-4BB2-B934-D4CF732B3B96}" type="datetimeFigureOut">
              <a:rPr lang="en-US" smtClean="0"/>
              <a:t>06/02/2020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3782491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1A478E7-D188-4BB2-B934-D4CF732B3B96}" type="datetimeFigureOut">
              <a:rPr lang="en-US" smtClean="0"/>
              <a:t>06/02/2020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1487809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1A478E7-D188-4BB2-B934-D4CF732B3B96}" type="datetimeFigureOut">
              <a:rPr lang="en-US" smtClean="0"/>
              <a:t>06/02/2020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292618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1A478E7-D188-4BB2-B934-D4CF732B3B96}" type="datetimeFigureOut">
              <a:rPr lang="en-US" smtClean="0"/>
              <a:t>06/02/2020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24989670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1A478E7-D188-4BB2-B934-D4CF732B3B96}" type="datetimeFigureOut">
              <a:rPr lang="en-US" smtClean="0"/>
              <a:t>06/02/2020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30984419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A478E7-D188-4BB2-B934-D4CF732B3B96}" type="datetimeFigureOut">
              <a:rPr lang="en-US" smtClean="0"/>
              <a:t>06/02/2020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3859794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1A478E7-D188-4BB2-B934-D4CF732B3B96}" type="datetimeFigureOut">
              <a:rPr lang="en-US" smtClean="0"/>
              <a:t>06/02/2020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C58554E-9A7E-48B6-BB77-24863D0EA8AA}" type="slidenum">
              <a:rPr lang="en-US" smtClean="0"/>
              <a:t>‹#›</a:t>
            </a:fld>
            <a:endParaRPr lang="en-US"/>
          </a:p>
        </p:txBody>
      </p:sp>
    </p:spTree>
    <p:extLst>
      <p:ext uri="{BB962C8B-B14F-4D97-AF65-F5344CB8AC3E}">
        <p14:creationId xmlns:p14="http://schemas.microsoft.com/office/powerpoint/2010/main" val="210834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1A478E7-D188-4BB2-B934-D4CF732B3B96}" type="datetimeFigureOut">
              <a:rPr lang="en-US" smtClean="0"/>
              <a:t>06/02/2020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C58554E-9A7E-48B6-BB77-24863D0EA8AA}" type="slidenum">
              <a:rPr lang="en-US" smtClean="0"/>
              <a:t>‹#›</a:t>
            </a:fld>
            <a:endParaRPr lang="en-US"/>
          </a:p>
        </p:txBody>
      </p:sp>
    </p:spTree>
    <p:extLst>
      <p:ext uri="{BB962C8B-B14F-4D97-AF65-F5344CB8AC3E}">
        <p14:creationId xmlns:p14="http://schemas.microsoft.com/office/powerpoint/2010/main" val="26807569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00B050"/>
                </a:solidFill>
                <a:latin typeface="Algerian" pitchFamily="82" charset="0"/>
              </a:rPr>
              <a:t>ENVIRONMENTAL CHEMISTRY</a:t>
            </a:r>
            <a:endParaRPr lang="en-US" sz="2400" dirty="0">
              <a:solidFill>
                <a:srgbClr val="00B050"/>
              </a:solidFill>
              <a:latin typeface="Algerian" pitchFamily="82"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 Definition of Pollution:   Pollution may be defined as </a:t>
            </a:r>
            <a:r>
              <a:rPr lang="en-US" sz="2400" u="sng" dirty="0" smtClean="0">
                <a:latin typeface="Arial" pitchFamily="34" charset="0"/>
                <a:cs typeface="Arial" pitchFamily="34" charset="0"/>
              </a:rPr>
              <a:t>undesirable changes in the physical, chemical and biological characteristics of air, water or land that may or will affect the lives of human and other living systems.</a:t>
            </a:r>
          </a:p>
          <a:p>
            <a:r>
              <a:rPr lang="en-US" sz="2400" dirty="0" smtClean="0">
                <a:latin typeface="Arial" pitchFamily="34" charset="0"/>
                <a:cs typeface="Arial" pitchFamily="34" charset="0"/>
              </a:rPr>
              <a:t>                     There are three main types of environmental pollution. These are </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1.	Air Pollution     2. Water Pollution      3. Land Pollution </a:t>
            </a:r>
          </a:p>
          <a:p>
            <a:endParaRPr lang="en-US" sz="2400" dirty="0" smtClean="0">
              <a:latin typeface="Algerian" pitchFamily="82" charset="0"/>
            </a:endParaRPr>
          </a:p>
          <a:p>
            <a:endParaRPr lang="en-US" sz="2400" dirty="0">
              <a:latin typeface="Algerian" pitchFamily="82" charset="0"/>
            </a:endParaRPr>
          </a:p>
        </p:txBody>
      </p:sp>
    </p:spTree>
    <p:extLst>
      <p:ext uri="{BB962C8B-B14F-4D97-AF65-F5344CB8AC3E}">
        <p14:creationId xmlns:p14="http://schemas.microsoft.com/office/powerpoint/2010/main" val="18679848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62000" y="304800"/>
            <a:ext cx="7772399" cy="4893647"/>
          </a:xfrm>
          <a:prstGeom prst="rect">
            <a:avLst/>
          </a:prstGeom>
          <a:noFill/>
        </p:spPr>
        <p:txBody>
          <a:bodyPr wrap="square" rtlCol="0">
            <a:spAutoFit/>
          </a:bodyPr>
          <a:lstStyle/>
          <a:p>
            <a:r>
              <a:rPr lang="en-US" sz="2400" b="1" dirty="0" smtClean="0">
                <a:latin typeface="Arial" pitchFamily="34" charset="0"/>
                <a:cs typeface="Arial" pitchFamily="34" charset="0"/>
              </a:rPr>
              <a:t>Biochemical Oxygen Demand</a:t>
            </a:r>
          </a:p>
          <a:p>
            <a:endParaRPr lang="en-US" sz="2400" b="1" dirty="0" smtClean="0">
              <a:latin typeface="Algerian" pitchFamily="82" charset="0"/>
              <a:cs typeface="Arial" pitchFamily="34" charset="0"/>
            </a:endParaRPr>
          </a:p>
          <a:p>
            <a:r>
              <a:rPr lang="en-US" sz="2400" dirty="0" smtClean="0">
                <a:latin typeface="Arial" pitchFamily="34" charset="0"/>
                <a:cs typeface="Arial" pitchFamily="34" charset="0"/>
              </a:rPr>
              <a:t>Water pollution is measured by BOD. The polluted water may contain large amounts of inorganic and organic compounds. Some of these can be </a:t>
            </a:r>
            <a:r>
              <a:rPr lang="en-US" sz="2400" dirty="0" err="1" smtClean="0">
                <a:latin typeface="Arial" pitchFamily="34" charset="0"/>
                <a:cs typeface="Arial" pitchFamily="34" charset="0"/>
              </a:rPr>
              <a:t>oxidised</a:t>
            </a:r>
            <a:r>
              <a:rPr lang="en-US" sz="2400" dirty="0" smtClean="0">
                <a:latin typeface="Arial" pitchFamily="34" charset="0"/>
                <a:cs typeface="Arial" pitchFamily="34" charset="0"/>
              </a:rPr>
              <a:t> by dissolved oxygen in the presence of microorganisms. BOD is a measure of the dissolved oxygen that would be needed by the microorganisms to </a:t>
            </a:r>
            <a:r>
              <a:rPr lang="en-US" sz="2400" dirty="0" err="1" smtClean="0">
                <a:latin typeface="Arial" pitchFamily="34" charset="0"/>
                <a:cs typeface="Arial" pitchFamily="34" charset="0"/>
              </a:rPr>
              <a:t>oxidise</a:t>
            </a:r>
            <a:r>
              <a:rPr lang="en-US" sz="2400" dirty="0" smtClean="0">
                <a:latin typeface="Arial" pitchFamily="34" charset="0"/>
                <a:cs typeface="Arial" pitchFamily="34" charset="0"/>
              </a:rPr>
              <a:t> the compounds present in water over a period of 5 days at 20oC. A large number of organic and inorganic compounds are resistant to microbial oxidation. They, therefore, don’t contribute to the BOD, though their presence causes water unfit for consumption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9039572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762000"/>
            <a:ext cx="7391400" cy="4524315"/>
          </a:xfrm>
          <a:prstGeom prst="rect">
            <a:avLst/>
          </a:prstGeom>
          <a:noFill/>
        </p:spPr>
        <p:txBody>
          <a:bodyPr wrap="square" rtlCol="0">
            <a:spAutoFit/>
          </a:bodyPr>
          <a:lstStyle/>
          <a:p>
            <a:r>
              <a:rPr lang="en-US" sz="2400" dirty="0" smtClean="0">
                <a:latin typeface="Arial" pitchFamily="34" charset="0"/>
                <a:cs typeface="Arial" pitchFamily="34" charset="0"/>
              </a:rPr>
              <a:t>BOD is taken as a realistic measure of water quality. Clean water would have BOD value less than 5ppm whereas highly polluted river water could have BOD value of 17 ppm or more. Drinking water should have BOD less than 1ppm.</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In order to find out BOD, the water sample is first saturated with oxygen. It is then incubated at 20oC for five days. This allows time for micro organisms in the water sample to </a:t>
            </a:r>
            <a:r>
              <a:rPr lang="en-US" sz="2400" dirty="0" err="1" smtClean="0">
                <a:latin typeface="Arial" pitchFamily="34" charset="0"/>
                <a:cs typeface="Arial" pitchFamily="34" charset="0"/>
              </a:rPr>
              <a:t>oxidise</a:t>
            </a:r>
            <a:r>
              <a:rPr lang="en-US" sz="2400" dirty="0" smtClean="0">
                <a:latin typeface="Arial" pitchFamily="34" charset="0"/>
                <a:cs typeface="Arial" pitchFamily="34" charset="0"/>
              </a:rPr>
              <a:t> pollutants. The remaining amount of dissolved oxygen is determined and BOD is obtained by subtraction.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891316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838200" y="609600"/>
            <a:ext cx="7162800" cy="5632311"/>
          </a:xfrm>
          <a:prstGeom prst="rect">
            <a:avLst/>
          </a:prstGeom>
        </p:spPr>
        <p:txBody>
          <a:bodyPr wrap="square">
            <a:spAutoFit/>
          </a:bodyPr>
          <a:lstStyle/>
          <a:p>
            <a:r>
              <a:rPr lang="en-US" sz="2400" b="1" dirty="0"/>
              <a:t>Chemical Oxygen Demand (COD</a:t>
            </a:r>
            <a:r>
              <a:rPr lang="en-US" sz="2400" dirty="0"/>
              <a:t>)</a:t>
            </a:r>
          </a:p>
          <a:p>
            <a:r>
              <a:rPr lang="en-US" sz="2400" dirty="0"/>
              <a:t>Although BOD test indicates the amount of total organic matter, there are so many drawbacks. To compensate them chemical oxygen demand is carried out. COD is readily measurable parameter for streams and industrial waste studies and control of water treatment plants. The method of measurement of COD depends upon the chemical oxidation of the sample with a strong chemical </a:t>
            </a:r>
            <a:r>
              <a:rPr lang="en-US" sz="2400" dirty="0" err="1"/>
              <a:t>oxidising</a:t>
            </a:r>
            <a:r>
              <a:rPr lang="en-US" sz="2400" dirty="0"/>
              <a:t> agent, such as potassium dichromate (K</a:t>
            </a:r>
            <a:r>
              <a:rPr lang="en-US" sz="2400" baseline="-25000" dirty="0"/>
              <a:t>2</a:t>
            </a:r>
            <a:r>
              <a:rPr lang="en-US" sz="2400" dirty="0"/>
              <a:t>Cr</a:t>
            </a:r>
            <a:r>
              <a:rPr lang="en-US" sz="2400" baseline="-25000" dirty="0"/>
              <a:t>2</a:t>
            </a:r>
            <a:r>
              <a:rPr lang="en-US" sz="2400" dirty="0"/>
              <a:t>O</a:t>
            </a:r>
            <a:r>
              <a:rPr lang="en-US" sz="2400" baseline="-25000" dirty="0"/>
              <a:t>7</a:t>
            </a:r>
            <a:r>
              <a:rPr lang="en-US" sz="2400" dirty="0"/>
              <a:t>) which is capable of </a:t>
            </a:r>
            <a:r>
              <a:rPr lang="en-US" sz="2400" dirty="0" err="1"/>
              <a:t>oxidising</a:t>
            </a:r>
            <a:r>
              <a:rPr lang="en-US" sz="2400" dirty="0"/>
              <a:t> all the organics. COD may therefore, be defined as </a:t>
            </a:r>
            <a:r>
              <a:rPr lang="en-US" sz="2400" u="sng" dirty="0"/>
              <a:t>the amount of oxygen required by organic matter in a sample of water for its oxidation by a strong chemical </a:t>
            </a:r>
            <a:r>
              <a:rPr lang="en-US" sz="2400" u="sng" dirty="0" err="1"/>
              <a:t>oxidising</a:t>
            </a:r>
            <a:r>
              <a:rPr lang="en-US" sz="2400" u="sng" dirty="0"/>
              <a:t> agent such as K</a:t>
            </a:r>
            <a:r>
              <a:rPr lang="en-US" sz="2400" u="sng" baseline="-25000" dirty="0"/>
              <a:t>2</a:t>
            </a:r>
            <a:r>
              <a:rPr lang="en-US" sz="2400" u="sng" dirty="0"/>
              <a:t>Cr</a:t>
            </a:r>
            <a:r>
              <a:rPr lang="en-US" sz="2400" u="sng" baseline="-25000" dirty="0"/>
              <a:t>2</a:t>
            </a:r>
            <a:r>
              <a:rPr lang="en-US" sz="2400" u="sng" dirty="0"/>
              <a:t>O</a:t>
            </a:r>
            <a:r>
              <a:rPr lang="en-US" sz="2400" u="sng" baseline="-25000" dirty="0"/>
              <a:t>7</a:t>
            </a:r>
            <a:r>
              <a:rPr lang="en-US" sz="2400" dirty="0"/>
              <a:t>.It is expressed in terms of amount of oxygen, in ppm taken from a K</a:t>
            </a:r>
            <a:r>
              <a:rPr lang="en-US" sz="2400" baseline="-25000" dirty="0"/>
              <a:t>2</a:t>
            </a:r>
            <a:r>
              <a:rPr lang="en-US" sz="2400" dirty="0"/>
              <a:t>Cr</a:t>
            </a:r>
            <a:r>
              <a:rPr lang="en-US" sz="2400" baseline="-25000" dirty="0"/>
              <a:t>2</a:t>
            </a:r>
            <a:r>
              <a:rPr lang="en-US" sz="2400" dirty="0"/>
              <a:t>O</a:t>
            </a:r>
            <a:r>
              <a:rPr lang="en-US" sz="2400" baseline="-25000" dirty="0"/>
              <a:t>7</a:t>
            </a:r>
            <a:r>
              <a:rPr lang="en-US" sz="2400" dirty="0"/>
              <a:t> solution in two hours.</a:t>
            </a:r>
          </a:p>
        </p:txBody>
      </p:sp>
    </p:spTree>
    <p:extLst>
      <p:ext uri="{BB962C8B-B14F-4D97-AF65-F5344CB8AC3E}">
        <p14:creationId xmlns:p14="http://schemas.microsoft.com/office/powerpoint/2010/main" val="502487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0" y="533400"/>
            <a:ext cx="7162800" cy="6370975"/>
          </a:xfrm>
          <a:prstGeom prst="rect">
            <a:avLst/>
          </a:prstGeom>
        </p:spPr>
        <p:txBody>
          <a:bodyPr wrap="square">
            <a:spAutoFit/>
          </a:bodyPr>
          <a:lstStyle/>
          <a:p>
            <a:r>
              <a:rPr lang="en-US" sz="2400" dirty="0"/>
              <a:t> A known amount of K</a:t>
            </a:r>
            <a:r>
              <a:rPr lang="en-US" sz="2400" baseline="-25000" dirty="0"/>
              <a:t>2</a:t>
            </a:r>
            <a:r>
              <a:rPr lang="en-US" sz="2400" dirty="0"/>
              <a:t>Cr</a:t>
            </a:r>
            <a:r>
              <a:rPr lang="en-US" sz="2400" baseline="-25000" dirty="0"/>
              <a:t>2</a:t>
            </a:r>
            <a:r>
              <a:rPr lang="en-US" sz="2400" dirty="0"/>
              <a:t>O</a:t>
            </a:r>
            <a:r>
              <a:rPr lang="en-US" sz="2400" baseline="-25000" dirty="0"/>
              <a:t>7</a:t>
            </a:r>
            <a:r>
              <a:rPr lang="en-US" sz="2400" dirty="0"/>
              <a:t> is added to a measured amount of the sample and the mixture is boiled with concentrated H</a:t>
            </a:r>
            <a:r>
              <a:rPr lang="en-US" sz="2400" baseline="-25000" dirty="0"/>
              <a:t>2</a:t>
            </a:r>
            <a:r>
              <a:rPr lang="en-US" sz="2400" dirty="0"/>
              <a:t>SO</a:t>
            </a:r>
            <a:r>
              <a:rPr lang="en-US" sz="2400" baseline="-25000" dirty="0"/>
              <a:t>4</a:t>
            </a:r>
            <a:r>
              <a:rPr lang="en-US" sz="2400" dirty="0"/>
              <a:t> . After boiling , the amount of unreacted dichromate is determined by titration  against a standard ferrous ammonium </a:t>
            </a:r>
            <a:r>
              <a:rPr lang="en-US" sz="2400" dirty="0" err="1"/>
              <a:t>sulphate</a:t>
            </a:r>
            <a:r>
              <a:rPr lang="en-US" sz="2400" dirty="0"/>
              <a:t> (Mohr’s salt ) solution using </a:t>
            </a:r>
            <a:r>
              <a:rPr lang="en-US" sz="2400" dirty="0" err="1"/>
              <a:t>ferroin</a:t>
            </a:r>
            <a:r>
              <a:rPr lang="en-US" sz="2400" dirty="0"/>
              <a:t> as the indicator . the difference between the dichromate originally present and the dichromate remaining unreacted gives the amount of dichromate used for the oxidation of organic matter.</a:t>
            </a:r>
          </a:p>
          <a:p>
            <a:r>
              <a:rPr lang="en-US" sz="2400" dirty="0" smtClean="0"/>
              <a:t>    </a:t>
            </a:r>
            <a:r>
              <a:rPr lang="en-US" sz="2400" dirty="0"/>
              <a:t>Textile wastes, </a:t>
            </a:r>
            <a:r>
              <a:rPr lang="en-US" sz="2400" dirty="0" smtClean="0"/>
              <a:t>paper </a:t>
            </a:r>
            <a:r>
              <a:rPr lang="en-US" sz="2400" dirty="0"/>
              <a:t>mill wastes and other wastes having higher levels of cellulose have been found to be have considerably higher COD values than their BOD values , because of the fact that cellulose is  not readily attacked in BOD test. COD is important in management and design of treatment plant because of its rapidity in determination.</a:t>
            </a:r>
          </a:p>
        </p:txBody>
      </p:sp>
    </p:spTree>
    <p:extLst>
      <p:ext uri="{BB962C8B-B14F-4D97-AF65-F5344CB8AC3E}">
        <p14:creationId xmlns:p14="http://schemas.microsoft.com/office/powerpoint/2010/main" val="25317109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75070" y="152400"/>
            <a:ext cx="7430729" cy="6370975"/>
          </a:xfrm>
          <a:prstGeom prst="rect">
            <a:avLst/>
          </a:prstGeom>
        </p:spPr>
        <p:txBody>
          <a:bodyPr wrap="square">
            <a:spAutoFit/>
          </a:bodyPr>
          <a:lstStyle/>
          <a:p>
            <a:r>
              <a:rPr lang="en-US" sz="2400" b="1" dirty="0"/>
              <a:t>Measurement of water quality</a:t>
            </a:r>
          </a:p>
          <a:p>
            <a:r>
              <a:rPr lang="en-US" sz="2400" dirty="0"/>
              <a:t>Turbidity: Turbidity in water mainly arises from colloidal matter, fine suspended particles and soil erosion. Generally greater the turbidity, stronger is the sewage and industrial effluent concentrations and worst are the effects. Hence the degree of turbidity of a water course may be taken as a measure of the intensity of pollution. However non-turbidity does not mean that water is unpolluted , because clear water may also be heavily contaminated with acids, </a:t>
            </a:r>
            <a:r>
              <a:rPr lang="en-US" sz="2400" dirty="0" err="1"/>
              <a:t>alkalies</a:t>
            </a:r>
            <a:r>
              <a:rPr lang="en-US" sz="2400" dirty="0"/>
              <a:t> </a:t>
            </a:r>
            <a:r>
              <a:rPr lang="en-US" sz="2400" dirty="0" err="1"/>
              <a:t>etc</a:t>
            </a:r>
            <a:r>
              <a:rPr lang="en-US" sz="2400" dirty="0"/>
              <a:t>, which do not cause turbidity.</a:t>
            </a:r>
          </a:p>
          <a:p>
            <a:r>
              <a:rPr lang="en-US" sz="2400" dirty="0"/>
              <a:t>               Turbid water becomes unsuitable for industrial purposes and also for domestic use because Fe, </a:t>
            </a:r>
            <a:r>
              <a:rPr lang="en-US" sz="2400" dirty="0" err="1"/>
              <a:t>Mn</a:t>
            </a:r>
            <a:r>
              <a:rPr lang="en-US" sz="2400" dirty="0"/>
              <a:t> , Ni , Co, </a:t>
            </a:r>
            <a:r>
              <a:rPr lang="en-US" sz="2400" dirty="0" err="1"/>
              <a:t>Pb</a:t>
            </a:r>
            <a:r>
              <a:rPr lang="en-US" sz="2400" dirty="0"/>
              <a:t>, </a:t>
            </a:r>
            <a:r>
              <a:rPr lang="en-US" sz="2400" dirty="0" err="1"/>
              <a:t>Sb</a:t>
            </a:r>
            <a:r>
              <a:rPr lang="en-US" sz="2400" dirty="0"/>
              <a:t>, Bi </a:t>
            </a:r>
            <a:r>
              <a:rPr lang="en-US" sz="2400" dirty="0" err="1"/>
              <a:t>etc</a:t>
            </a:r>
            <a:r>
              <a:rPr lang="en-US" sz="2400" dirty="0"/>
              <a:t> present in it may cause stain on clothes, sinks and baths </a:t>
            </a:r>
            <a:r>
              <a:rPr lang="en-US" sz="2400" dirty="0" err="1"/>
              <a:t>etc</a:t>
            </a:r>
            <a:r>
              <a:rPr lang="en-US" sz="2400" dirty="0"/>
              <a:t> various coagulants like ferric chloride, ferric </a:t>
            </a:r>
            <a:r>
              <a:rPr lang="en-US" sz="2400" dirty="0" err="1"/>
              <a:t>sulphate</a:t>
            </a:r>
            <a:r>
              <a:rPr lang="en-US" sz="2400" dirty="0"/>
              <a:t>, ferric alum </a:t>
            </a:r>
            <a:r>
              <a:rPr lang="en-US" sz="2400" dirty="0" err="1"/>
              <a:t>etc</a:t>
            </a:r>
            <a:r>
              <a:rPr lang="en-US" sz="2400" dirty="0"/>
              <a:t>  can check turbidity of water.</a:t>
            </a:r>
          </a:p>
        </p:txBody>
      </p:sp>
    </p:spTree>
    <p:extLst>
      <p:ext uri="{BB962C8B-B14F-4D97-AF65-F5344CB8AC3E}">
        <p14:creationId xmlns:p14="http://schemas.microsoft.com/office/powerpoint/2010/main" val="1189648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0" y="228600"/>
            <a:ext cx="7315200" cy="6370975"/>
          </a:xfrm>
          <a:prstGeom prst="rect">
            <a:avLst/>
          </a:prstGeom>
        </p:spPr>
        <p:txBody>
          <a:bodyPr wrap="square">
            <a:spAutoFit/>
          </a:bodyPr>
          <a:lstStyle/>
          <a:p>
            <a:r>
              <a:rPr lang="en-US" sz="2400" dirty="0"/>
              <a:t> The standard unit of turbidity is considered as that produced by one ppm of silica in  by centrifugation.</a:t>
            </a:r>
          </a:p>
          <a:p>
            <a:r>
              <a:rPr lang="en-US" sz="2400" dirty="0"/>
              <a:t>Ammonia: NH</a:t>
            </a:r>
            <a:r>
              <a:rPr lang="en-US" sz="2400" baseline="-25000" dirty="0"/>
              <a:t>3</a:t>
            </a:r>
            <a:r>
              <a:rPr lang="en-US" sz="2400" dirty="0"/>
              <a:t> is </a:t>
            </a:r>
            <a:r>
              <a:rPr lang="en-US" sz="2400" dirty="0" err="1"/>
              <a:t>colorimetrically</a:t>
            </a:r>
            <a:r>
              <a:rPr lang="en-US" sz="2400" dirty="0"/>
              <a:t> measured using </a:t>
            </a:r>
            <a:r>
              <a:rPr lang="en-US" sz="2400" dirty="0" err="1"/>
              <a:t>Nessler’s</a:t>
            </a:r>
            <a:r>
              <a:rPr lang="en-US" sz="2400" dirty="0"/>
              <a:t> reagent.</a:t>
            </a:r>
          </a:p>
          <a:p>
            <a:r>
              <a:rPr lang="en-US" sz="2400" dirty="0"/>
              <a:t>Nitrate and nitrite: it is the most essential to monitor nitrate and nitrite regularly in water supplies because they may be potentially hazardous to health if their maximum admissible concentrations (MAC) of 50 mg/L and 0.1 mg/L respectively are exceeded. The presence of NO</a:t>
            </a:r>
            <a:r>
              <a:rPr lang="en-US" sz="2400" baseline="-25000" dirty="0"/>
              <a:t>3 </a:t>
            </a:r>
            <a:r>
              <a:rPr lang="en-US" sz="2400" dirty="0"/>
              <a:t>– in water bodies causes disease, known as </a:t>
            </a:r>
            <a:r>
              <a:rPr lang="en-US" sz="2400" dirty="0" err="1"/>
              <a:t>methemoglobinemia</a:t>
            </a:r>
            <a:r>
              <a:rPr lang="en-US" sz="2400" dirty="0"/>
              <a:t>. The permissible limit of NO3- in drinking water is 10 mg/L.</a:t>
            </a:r>
          </a:p>
          <a:p>
            <a:r>
              <a:rPr lang="en-US" sz="2400" dirty="0"/>
              <a:t>         Total nitrate and nitrite is determined by first reducing the nitrates and nitrites to NH</a:t>
            </a:r>
            <a:r>
              <a:rPr lang="en-US" sz="2400" baseline="-25000" dirty="0"/>
              <a:t>3 </a:t>
            </a:r>
            <a:r>
              <a:rPr lang="en-US" sz="2400" dirty="0"/>
              <a:t> by </a:t>
            </a:r>
            <a:r>
              <a:rPr lang="en-US" sz="2400" dirty="0" err="1"/>
              <a:t>Devarda’s</a:t>
            </a:r>
            <a:r>
              <a:rPr lang="en-US" sz="2400" dirty="0"/>
              <a:t> alloy (50% Cu, 45% Al, 5% Zn) in strongly alkaline solutions. The NH</a:t>
            </a:r>
            <a:r>
              <a:rPr lang="en-US" sz="2400" baseline="-25000" dirty="0"/>
              <a:t>3 </a:t>
            </a:r>
            <a:r>
              <a:rPr lang="en-US" sz="2400" dirty="0"/>
              <a:t>is distilled into excess of standard acid and then estimated </a:t>
            </a:r>
            <a:r>
              <a:rPr lang="en-US" sz="2400" dirty="0" err="1"/>
              <a:t>spectrophotometrically</a:t>
            </a:r>
            <a:r>
              <a:rPr lang="en-US" sz="2400" dirty="0"/>
              <a:t>.</a:t>
            </a:r>
          </a:p>
        </p:txBody>
      </p:sp>
    </p:spTree>
    <p:extLst>
      <p:ext uri="{BB962C8B-B14F-4D97-AF65-F5344CB8AC3E}">
        <p14:creationId xmlns:p14="http://schemas.microsoft.com/office/powerpoint/2010/main" val="40373173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03670" y="685800"/>
            <a:ext cx="6897329" cy="5262979"/>
          </a:xfrm>
          <a:prstGeom prst="rect">
            <a:avLst/>
          </a:prstGeom>
        </p:spPr>
        <p:txBody>
          <a:bodyPr wrap="square">
            <a:spAutoFit/>
          </a:bodyPr>
          <a:lstStyle/>
          <a:p>
            <a:r>
              <a:rPr lang="en-US" sz="2400" dirty="0"/>
              <a:t>Testing for sewage (NH</a:t>
            </a:r>
            <a:r>
              <a:rPr lang="en-US" sz="2400" baseline="-25000" dirty="0"/>
              <a:t>3,</a:t>
            </a:r>
            <a:r>
              <a:rPr lang="en-US" sz="2400" dirty="0"/>
              <a:t>NO</a:t>
            </a:r>
            <a:r>
              <a:rPr lang="en-US" sz="2400" baseline="-25000" dirty="0"/>
              <a:t>2</a:t>
            </a:r>
            <a:r>
              <a:rPr lang="en-US" sz="2400" dirty="0"/>
              <a:t>- , NO</a:t>
            </a:r>
            <a:r>
              <a:rPr lang="en-US" sz="2400" baseline="-25000" dirty="0"/>
              <a:t>3-</a:t>
            </a:r>
            <a:r>
              <a:rPr lang="en-US" sz="2400" dirty="0"/>
              <a:t>)</a:t>
            </a:r>
          </a:p>
          <a:p>
            <a:r>
              <a:rPr lang="en-US" sz="2400" dirty="0"/>
              <a:t>        Nitrogen present in waste water is generally in the form of NH</a:t>
            </a:r>
            <a:r>
              <a:rPr lang="en-US" sz="2400" baseline="-25000" dirty="0"/>
              <a:t>3</a:t>
            </a:r>
            <a:r>
              <a:rPr lang="en-US" sz="2400" dirty="0"/>
              <a:t> gas, nitrates and nitrites.NH</a:t>
            </a:r>
            <a:r>
              <a:rPr lang="en-US" sz="2400" baseline="-25000" dirty="0"/>
              <a:t>3</a:t>
            </a:r>
            <a:r>
              <a:rPr lang="en-US" sz="2400" dirty="0"/>
              <a:t> is highly undesirable in streams and lakes. Because it  extremely enhances “eutrophication” means excessive algal growth which leads to depletion of oxygen. This results in death of fish and other aquatic life.</a:t>
            </a:r>
          </a:p>
          <a:p>
            <a:r>
              <a:rPr lang="en-US" sz="2400" dirty="0"/>
              <a:t>         The waste water containing NH</a:t>
            </a:r>
            <a:r>
              <a:rPr lang="en-US" sz="2400" baseline="-25000" dirty="0"/>
              <a:t>3</a:t>
            </a:r>
            <a:r>
              <a:rPr lang="en-US" sz="2400" dirty="0"/>
              <a:t> is directed into a metal tower. As this water trickles downwards over a series of small plastic baffle plates, air is forced upwards through the effluent which thereby results in the removal of NH</a:t>
            </a:r>
            <a:r>
              <a:rPr lang="en-US" sz="2400" baseline="-25000" dirty="0"/>
              <a:t>3</a:t>
            </a:r>
            <a:r>
              <a:rPr lang="en-US" sz="2400" dirty="0"/>
              <a:t> gas.</a:t>
            </a:r>
          </a:p>
          <a:p>
            <a:r>
              <a:rPr lang="en-US" sz="2400" dirty="0"/>
              <a:t> </a:t>
            </a:r>
          </a:p>
        </p:txBody>
      </p:sp>
    </p:spTree>
    <p:extLst>
      <p:ext uri="{BB962C8B-B14F-4D97-AF65-F5344CB8AC3E}">
        <p14:creationId xmlns:p14="http://schemas.microsoft.com/office/powerpoint/2010/main" val="38907710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latin typeface="Algerian" pitchFamily="82" charset="0"/>
              </a:rPr>
              <a:t>Air Pollution </a:t>
            </a:r>
          </a:p>
        </p:txBody>
      </p:sp>
      <p:sp>
        <p:nvSpPr>
          <p:cNvPr id="3" name="Content Placeholder 2"/>
          <p:cNvSpPr>
            <a:spLocks noGrp="1"/>
          </p:cNvSpPr>
          <p:nvPr>
            <p:ph idx="1"/>
          </p:nvPr>
        </p:nvSpPr>
        <p:spPr>
          <a:xfrm>
            <a:off x="457200" y="1219200"/>
            <a:ext cx="8229600" cy="5257800"/>
          </a:xfrm>
        </p:spPr>
        <p:txBody>
          <a:bodyPr>
            <a:normAutofit fontScale="85000" lnSpcReduction="10000"/>
          </a:bodyPr>
          <a:lstStyle/>
          <a:p>
            <a:r>
              <a:rPr lang="en-US" sz="2400" dirty="0">
                <a:latin typeface="Arial" pitchFamily="34" charset="0"/>
                <a:cs typeface="Arial" pitchFamily="34" charset="0"/>
              </a:rPr>
              <a:t> According to the latest view point air pollution is defined as “</a:t>
            </a:r>
            <a:r>
              <a:rPr lang="en-US" sz="2400" u="sng" dirty="0">
                <a:latin typeface="Arial" pitchFamily="34" charset="0"/>
                <a:cs typeface="Arial" pitchFamily="34" charset="0"/>
              </a:rPr>
              <a:t>Substances introduced into air by the activity of mankind in such concentrations sufficient to cause serious effects on his health, vegetables, property or interference with the enjoyment of his property.</a:t>
            </a:r>
          </a:p>
          <a:p>
            <a:r>
              <a:rPr lang="en-US" sz="2400" dirty="0">
                <a:latin typeface="Arial" pitchFamily="34" charset="0"/>
                <a:cs typeface="Arial" pitchFamily="34" charset="0"/>
              </a:rPr>
              <a:t>         Air pollution may be caused by nature or by human activities. Natural air pollution can be caused by volcanic eruptions, forest fires and inorganic and organic decays which result in the accumulation of harmful dusts and </a:t>
            </a:r>
            <a:r>
              <a:rPr lang="en-US" sz="2400" dirty="0" err="1">
                <a:latin typeface="Arial" pitchFamily="34" charset="0"/>
                <a:cs typeface="Arial" pitchFamily="34" charset="0"/>
              </a:rPr>
              <a:t>sulphurous</a:t>
            </a:r>
            <a:r>
              <a:rPr lang="en-US" sz="2400" dirty="0">
                <a:latin typeface="Arial" pitchFamily="34" charset="0"/>
                <a:cs typeface="Arial" pitchFamily="34" charset="0"/>
              </a:rPr>
              <a:t> gases in the atmosphere. However this type  of pollution existed even before the growth of technology, so it is of little concern to us.</a:t>
            </a:r>
          </a:p>
          <a:p>
            <a:r>
              <a:rPr lang="en-US" sz="2400" dirty="0">
                <a:latin typeface="Arial" pitchFamily="34" charset="0"/>
                <a:cs typeface="Arial" pitchFamily="34" charset="0"/>
              </a:rPr>
              <a:t>        It is the air pollution caused by human activities that has become a cause for concern. This type of pollution is generally localized over industrial </a:t>
            </a:r>
            <a:r>
              <a:rPr lang="en-US" sz="2400" dirty="0" err="1">
                <a:latin typeface="Arial" pitchFamily="34" charset="0"/>
                <a:cs typeface="Arial" pitchFamily="34" charset="0"/>
              </a:rPr>
              <a:t>centres</a:t>
            </a:r>
            <a:r>
              <a:rPr lang="en-US" sz="2400" dirty="0">
                <a:latin typeface="Arial" pitchFamily="34" charset="0"/>
                <a:cs typeface="Arial" pitchFamily="34" charset="0"/>
              </a:rPr>
              <a:t> and over- polluted cities. But its effect is severe. Man-made air pollutants often do not rise above 600 </a:t>
            </a:r>
            <a:r>
              <a:rPr lang="en-US" sz="2400" dirty="0" err="1">
                <a:latin typeface="Arial" pitchFamily="34" charset="0"/>
                <a:cs typeface="Arial" pitchFamily="34" charset="0"/>
              </a:rPr>
              <a:t>metres</a:t>
            </a:r>
            <a:r>
              <a:rPr lang="en-US" sz="2400" dirty="0">
                <a:latin typeface="Arial" pitchFamily="34" charset="0"/>
                <a:cs typeface="Arial" pitchFamily="34" charset="0"/>
              </a:rPr>
              <a:t>, which prevents the dilution of these substances. Consequently, the concentration of harmful substances in the air over cities and industrial </a:t>
            </a:r>
            <a:r>
              <a:rPr lang="en-US" sz="2400" dirty="0" err="1">
                <a:latin typeface="Arial" pitchFamily="34" charset="0"/>
                <a:cs typeface="Arial" pitchFamily="34" charset="0"/>
              </a:rPr>
              <a:t>centres</a:t>
            </a:r>
            <a:r>
              <a:rPr lang="en-US" sz="2400" dirty="0">
                <a:latin typeface="Arial" pitchFamily="34" charset="0"/>
                <a:cs typeface="Arial" pitchFamily="34" charset="0"/>
              </a:rPr>
              <a:t> rises to alarming proportions. </a:t>
            </a:r>
          </a:p>
        </p:txBody>
      </p:sp>
    </p:spTree>
    <p:extLst>
      <p:ext uri="{BB962C8B-B14F-4D97-AF65-F5344CB8AC3E}">
        <p14:creationId xmlns:p14="http://schemas.microsoft.com/office/powerpoint/2010/main" val="361333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800" y="685800"/>
            <a:ext cx="6705600" cy="5632311"/>
          </a:xfrm>
          <a:prstGeom prst="rect">
            <a:avLst/>
          </a:prstGeom>
          <a:noFill/>
        </p:spPr>
        <p:txBody>
          <a:bodyPr wrap="square" rtlCol="0">
            <a:spAutoFit/>
          </a:bodyPr>
          <a:lstStyle/>
          <a:p>
            <a:r>
              <a:rPr lang="en-US" sz="2400" dirty="0">
                <a:latin typeface="Arial" pitchFamily="34" charset="0"/>
                <a:cs typeface="Arial" pitchFamily="34" charset="0"/>
              </a:rPr>
              <a:t> Air pollutants :  There are two types of air pollutants – Gaseous and particulate. Pollutants </a:t>
            </a:r>
            <a:r>
              <a:rPr lang="en-US" sz="2400" dirty="0" smtClean="0">
                <a:latin typeface="Arial" pitchFamily="34" charset="0"/>
                <a:cs typeface="Arial" pitchFamily="34" charset="0"/>
              </a:rPr>
              <a:t> which are </a:t>
            </a:r>
            <a:r>
              <a:rPr lang="en-US" sz="2400" dirty="0">
                <a:latin typeface="Arial" pitchFamily="34" charset="0"/>
                <a:cs typeface="Arial" pitchFamily="34" charset="0"/>
              </a:rPr>
              <a:t>in the gaseous state at normal temperature and pressure are called gaseous pollutants. These are : Oxides of Nitrogen, Oxides of </a:t>
            </a:r>
            <a:r>
              <a:rPr lang="en-US" sz="2400" dirty="0" err="1">
                <a:latin typeface="Arial" pitchFamily="34" charset="0"/>
                <a:cs typeface="Arial" pitchFamily="34" charset="0"/>
              </a:rPr>
              <a:t>Sulphur</a:t>
            </a:r>
            <a:r>
              <a:rPr lang="en-US" sz="2400" dirty="0">
                <a:latin typeface="Arial" pitchFamily="34" charset="0"/>
                <a:cs typeface="Arial" pitchFamily="34" charset="0"/>
              </a:rPr>
              <a:t>, Oxides of carbon, Hydrocarbons  etc.</a:t>
            </a:r>
          </a:p>
          <a:p>
            <a:r>
              <a:rPr lang="en-US" sz="2400" dirty="0">
                <a:latin typeface="Arial" pitchFamily="34" charset="0"/>
                <a:cs typeface="Arial" pitchFamily="34" charset="0"/>
              </a:rPr>
              <a:t>        Small solid particles and liquid droplets are collectively known as particulates. These are present in atmosphere in fairly large numbers and pose a serious air pollution problem . Particulate pollutants are fumes ,dust, ash, carbon smoke, lead, asbestos, mist, spray,   oil, grease </a:t>
            </a:r>
            <a:r>
              <a:rPr lang="en-US" sz="2400" dirty="0" err="1">
                <a:latin typeface="Arial" pitchFamily="34" charset="0"/>
                <a:cs typeface="Arial" pitchFamily="34" charset="0"/>
              </a:rPr>
              <a:t>etc</a:t>
            </a:r>
            <a:r>
              <a:rPr lang="en-US" sz="2400" dirty="0">
                <a:latin typeface="Arial" pitchFamily="34" charset="0"/>
                <a:cs typeface="Arial" pitchFamily="34" charset="0"/>
              </a:rPr>
              <a:t> . </a:t>
            </a:r>
          </a:p>
          <a:p>
            <a:r>
              <a:rPr lang="en-US" sz="2400" dirty="0">
                <a:latin typeface="Arial" pitchFamily="34" charset="0"/>
                <a:cs typeface="Arial" pitchFamily="34" charset="0"/>
              </a:rPr>
              <a:t>       </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234881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838200"/>
            <a:ext cx="6781800" cy="5262979"/>
          </a:xfrm>
          <a:prstGeom prst="rect">
            <a:avLst/>
          </a:prstGeom>
          <a:noFill/>
        </p:spPr>
        <p:txBody>
          <a:bodyPr wrap="square" rtlCol="0">
            <a:spAutoFit/>
          </a:bodyPr>
          <a:lstStyle/>
          <a:p>
            <a:r>
              <a:rPr lang="en-US" sz="2400" dirty="0">
                <a:latin typeface="Arial" pitchFamily="34" charset="0"/>
                <a:cs typeface="Arial" pitchFamily="34" charset="0"/>
              </a:rPr>
              <a:t> Besides the above pollutants, there are certain products formed by the atmospheric reactions of hydrocarbons and oxides of nitrogen in the presence of sunlight , which are harmful. These are called secondary pollutants , </a:t>
            </a:r>
            <a:r>
              <a:rPr lang="en-US" sz="2400" dirty="0" err="1">
                <a:latin typeface="Arial" pitchFamily="34" charset="0"/>
                <a:cs typeface="Arial" pitchFamily="34" charset="0"/>
              </a:rPr>
              <a:t>eg</a:t>
            </a:r>
            <a:r>
              <a:rPr lang="en-US" sz="2400" dirty="0">
                <a:latin typeface="Arial" pitchFamily="34" charset="0"/>
                <a:cs typeface="Arial" pitchFamily="34" charset="0"/>
              </a:rPr>
              <a:t> Ozone.</a:t>
            </a:r>
          </a:p>
          <a:p>
            <a:r>
              <a:rPr lang="en-US" sz="2400" b="1" dirty="0">
                <a:latin typeface="Arial" pitchFamily="34" charset="0"/>
                <a:cs typeface="Arial" pitchFamily="34" charset="0"/>
              </a:rPr>
              <a:t>Sources of air pollution </a:t>
            </a:r>
            <a:r>
              <a:rPr lang="en-US" sz="2400" dirty="0">
                <a:latin typeface="Arial" pitchFamily="34" charset="0"/>
                <a:cs typeface="Arial" pitchFamily="34" charset="0"/>
              </a:rPr>
              <a:t>: </a:t>
            </a:r>
          </a:p>
          <a:p>
            <a:r>
              <a:rPr lang="en-US" sz="2400" dirty="0">
                <a:latin typeface="Arial" pitchFamily="34" charset="0"/>
                <a:cs typeface="Arial" pitchFamily="34" charset="0"/>
              </a:rPr>
              <a:t>      Sources of air pollution can be </a:t>
            </a:r>
            <a:r>
              <a:rPr lang="en-US" sz="2400" dirty="0" err="1">
                <a:latin typeface="Arial" pitchFamily="34" charset="0"/>
                <a:cs typeface="Arial" pitchFamily="34" charset="0"/>
              </a:rPr>
              <a:t>devided</a:t>
            </a:r>
            <a:r>
              <a:rPr lang="en-US" sz="2400" dirty="0">
                <a:latin typeface="Arial" pitchFamily="34" charset="0"/>
                <a:cs typeface="Arial" pitchFamily="34" charset="0"/>
              </a:rPr>
              <a:t> into three classes (a) Stationary combustion sources  (b) Mobile combustion sources and (c) Industrial processing and other sources.</a:t>
            </a:r>
          </a:p>
          <a:p>
            <a:r>
              <a:rPr lang="en-US" sz="2400" dirty="0">
                <a:latin typeface="Arial" pitchFamily="34" charset="0"/>
                <a:cs typeface="Arial" pitchFamily="34" charset="0"/>
              </a:rPr>
              <a:t>Stationary combustion sources : The burning of fuel like coal and petroleum products produces gaseous and particulate air pollutants.</a:t>
            </a:r>
          </a:p>
          <a:p>
            <a:r>
              <a:rPr lang="en-US" sz="2400" dirty="0">
                <a:latin typeface="Arial" pitchFamily="34" charset="0"/>
                <a:cs typeface="Arial" pitchFamily="34" charset="0"/>
              </a:rPr>
              <a:t>       </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0242137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11161" y="533400"/>
            <a:ext cx="7467600" cy="6370975"/>
          </a:xfrm>
          <a:prstGeom prst="rect">
            <a:avLst/>
          </a:prstGeom>
          <a:noFill/>
        </p:spPr>
        <p:txBody>
          <a:bodyPr wrap="square" rtlCol="0">
            <a:spAutoFit/>
          </a:bodyPr>
          <a:lstStyle/>
          <a:p>
            <a:r>
              <a:rPr lang="en-US" sz="2400" b="1" dirty="0" smtClean="0">
                <a:latin typeface="Arial" pitchFamily="34" charset="0"/>
                <a:cs typeface="Arial" pitchFamily="34" charset="0"/>
              </a:rPr>
              <a:t>Pollutants</a:t>
            </a:r>
            <a:r>
              <a:rPr lang="en-US" sz="2400" dirty="0" smtClean="0">
                <a:latin typeface="Arial" pitchFamily="34" charset="0"/>
                <a:cs typeface="Arial" pitchFamily="34" charset="0"/>
              </a:rPr>
              <a:t>:  Anything that causes pollution is a pollutant. Pollutants need not be material substances. Sound, too, can be a pollutant. So, it can be defined as, </a:t>
            </a:r>
            <a:r>
              <a:rPr lang="en-US" sz="2400" u="sng" dirty="0" smtClean="0">
                <a:latin typeface="Arial" pitchFamily="34" charset="0"/>
                <a:cs typeface="Arial" pitchFamily="34" charset="0"/>
              </a:rPr>
              <a:t>“Pollutant is a substance, chemical or factor, which has the potentiality to adversely affect natural characteristics of environment, Natural resources and assets</a:t>
            </a:r>
            <a:r>
              <a:rPr lang="en-US" sz="2400" dirty="0" smtClean="0">
                <a:latin typeface="Arial" pitchFamily="34" charset="0"/>
                <a:cs typeface="Arial" pitchFamily="34" charset="0"/>
              </a:rPr>
              <a:t>.” Pollutant  can be of following two types:</a:t>
            </a:r>
          </a:p>
          <a:p>
            <a:r>
              <a:rPr lang="en-US" sz="2400" dirty="0" smtClean="0">
                <a:latin typeface="Arial" pitchFamily="34" charset="0"/>
                <a:cs typeface="Arial" pitchFamily="34" charset="0"/>
              </a:rPr>
              <a:t>1.	Degradable Pollutant: Some pollutants are degraded quickly by biological processes. These are called degradable pollutants. Egg. Wood, pulp etc.</a:t>
            </a:r>
          </a:p>
          <a:p>
            <a:r>
              <a:rPr lang="en-US" sz="2400" dirty="0" smtClean="0">
                <a:latin typeface="Arial" pitchFamily="34" charset="0"/>
                <a:cs typeface="Arial" pitchFamily="34" charset="0"/>
              </a:rPr>
              <a:t>2.	Non-Degradable Pollutant: Some chemical substances are not degraded by biological processes or are degraded very slowly. These are called non degradable pollutants.  Example of such pollutants are DDT, polythene etc.</a:t>
            </a:r>
          </a:p>
          <a:p>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p:txBody>
      </p:sp>
    </p:spTree>
    <p:extLst>
      <p:ext uri="{BB962C8B-B14F-4D97-AF65-F5344CB8AC3E}">
        <p14:creationId xmlns:p14="http://schemas.microsoft.com/office/powerpoint/2010/main" val="222945819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34728" y="410825"/>
            <a:ext cx="6894871" cy="6370975"/>
          </a:xfrm>
          <a:prstGeom prst="rect">
            <a:avLst/>
          </a:prstGeom>
        </p:spPr>
        <p:txBody>
          <a:bodyPr wrap="square">
            <a:spAutoFit/>
          </a:bodyPr>
          <a:lstStyle/>
          <a:p>
            <a:r>
              <a:rPr lang="en-US" sz="2400" dirty="0"/>
              <a:t> Coal is mainly carbon with some  incombustible minerals like </a:t>
            </a:r>
            <a:r>
              <a:rPr lang="en-US" sz="2400" dirty="0" err="1"/>
              <a:t>Sulphur</a:t>
            </a:r>
            <a:r>
              <a:rPr lang="en-US" sz="2400" dirty="0"/>
              <a:t> and nitrogen. When it is burnt , carbon dioxide , carbon monoxide and water is produced . Mineral ashes are also produced and some of these mix with air to form fly ash. </a:t>
            </a:r>
            <a:r>
              <a:rPr lang="en-US" sz="2400" dirty="0" err="1"/>
              <a:t>Sulphur</a:t>
            </a:r>
            <a:r>
              <a:rPr lang="en-US" sz="2400" dirty="0"/>
              <a:t> present in fuel produces mainly SO</a:t>
            </a:r>
            <a:r>
              <a:rPr lang="en-US" sz="2400" baseline="-25000" dirty="0"/>
              <a:t>2</a:t>
            </a:r>
            <a:r>
              <a:rPr lang="en-US" sz="2400" dirty="0"/>
              <a:t> and SO</a:t>
            </a:r>
            <a:r>
              <a:rPr lang="en-US" sz="2400" baseline="-25000" dirty="0"/>
              <a:t>3 </a:t>
            </a:r>
            <a:r>
              <a:rPr lang="en-US" sz="2400" dirty="0"/>
              <a:t>. These gases react with water to form </a:t>
            </a:r>
            <a:r>
              <a:rPr lang="en-US" sz="2400" dirty="0" err="1"/>
              <a:t>Sulphurous</a:t>
            </a:r>
            <a:r>
              <a:rPr lang="en-US" sz="2400" dirty="0"/>
              <a:t> acid </a:t>
            </a:r>
            <a:r>
              <a:rPr lang="en-US" sz="2400" dirty="0" err="1"/>
              <a:t>sulphuric</a:t>
            </a:r>
            <a:r>
              <a:rPr lang="en-US" sz="2400" dirty="0"/>
              <a:t>  acid  and when they mix with rain they form what is known as acid rain .</a:t>
            </a:r>
          </a:p>
          <a:p>
            <a:r>
              <a:rPr lang="en-US" sz="2400" dirty="0"/>
              <a:t>       Nitrogen dioxide and nitric oxide are produced when nitrogen present in fuel gets </a:t>
            </a:r>
            <a:r>
              <a:rPr lang="en-US" sz="2400" dirty="0" err="1"/>
              <a:t>oxidised</a:t>
            </a:r>
            <a:r>
              <a:rPr lang="en-US" sz="2400" dirty="0"/>
              <a:t>. Dissolution of nitrogen dioxide in rain too, leads to acid rain.   </a:t>
            </a:r>
          </a:p>
          <a:p>
            <a:r>
              <a:rPr lang="en-US" sz="2400" dirty="0"/>
              <a:t>       The incomplete combustion of petroleum often produces many other gaseous and particulate pollutants. The particulate pollutants are mainly carcinogenic.</a:t>
            </a:r>
          </a:p>
        </p:txBody>
      </p:sp>
    </p:spTree>
    <p:extLst>
      <p:ext uri="{BB962C8B-B14F-4D97-AF65-F5344CB8AC3E}">
        <p14:creationId xmlns:p14="http://schemas.microsoft.com/office/powerpoint/2010/main" val="8714668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95400" y="685800"/>
            <a:ext cx="6400800" cy="6001643"/>
          </a:xfrm>
          <a:prstGeom prst="rect">
            <a:avLst/>
          </a:prstGeom>
        </p:spPr>
        <p:txBody>
          <a:bodyPr wrap="square">
            <a:spAutoFit/>
          </a:bodyPr>
          <a:lstStyle/>
          <a:p>
            <a:r>
              <a:rPr lang="en-US" sz="2400" b="1" dirty="0"/>
              <a:t>Mobile  combustion Sources </a:t>
            </a:r>
            <a:r>
              <a:rPr lang="en-US" sz="2400" dirty="0"/>
              <a:t>: Automobile, locomotives and aircraft are the major mobile combustion sources . In cities , the rapid growth of vehicular traffic has made the problem of air pollution very intense . The combustion of fuel in the engines of vehicles produces various pollutants , the major ones being CO , oxides of nitrogen and hydrocarbons. The gasoline used in cars contains  antiknock compounds like tetraethyl lead  </a:t>
            </a:r>
            <a:r>
              <a:rPr lang="en-US" sz="2400" dirty="0" err="1"/>
              <a:t>Pb</a:t>
            </a:r>
            <a:r>
              <a:rPr lang="en-US" sz="2400" dirty="0"/>
              <a:t>(C2H5)4 , which produce toxic particulate lead </a:t>
            </a:r>
            <a:r>
              <a:rPr lang="en-US" sz="2400" dirty="0" err="1"/>
              <a:t>cpmpounds</a:t>
            </a:r>
            <a:r>
              <a:rPr lang="en-US" sz="2400" dirty="0"/>
              <a:t>.</a:t>
            </a:r>
          </a:p>
          <a:p>
            <a:r>
              <a:rPr lang="en-US" sz="2400" dirty="0"/>
              <a:t>         The incomplete combustion of gasoline and diesel in vehicular engines produces many substances , which undergo photochemical reactions with oxides of nitrogen to produce  photochemical smog . This smog is very toxic.</a:t>
            </a:r>
          </a:p>
        </p:txBody>
      </p:sp>
    </p:spTree>
    <p:extLst>
      <p:ext uri="{BB962C8B-B14F-4D97-AF65-F5344CB8AC3E}">
        <p14:creationId xmlns:p14="http://schemas.microsoft.com/office/powerpoint/2010/main" val="3641466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71600" y="990600"/>
            <a:ext cx="6629400" cy="3416320"/>
          </a:xfrm>
          <a:prstGeom prst="rect">
            <a:avLst/>
          </a:prstGeom>
        </p:spPr>
        <p:txBody>
          <a:bodyPr wrap="square">
            <a:spAutoFit/>
          </a:bodyPr>
          <a:lstStyle/>
          <a:p>
            <a:r>
              <a:rPr lang="en-US" sz="2400" b="1" dirty="0"/>
              <a:t>Industrial processing and other sources </a:t>
            </a:r>
            <a:r>
              <a:rPr lang="en-US" sz="2400" dirty="0"/>
              <a:t>: Chemical industries produce </a:t>
            </a:r>
            <a:r>
              <a:rPr lang="en-US" sz="2400" dirty="0" err="1"/>
              <a:t>numereous</a:t>
            </a:r>
            <a:r>
              <a:rPr lang="en-US" sz="2400" dirty="0"/>
              <a:t> air pollution. The major pollutants are CO, oxides of </a:t>
            </a:r>
            <a:r>
              <a:rPr lang="en-US" sz="2400" dirty="0" err="1"/>
              <a:t>sulphur</a:t>
            </a:r>
            <a:r>
              <a:rPr lang="en-US" sz="2400" dirty="0"/>
              <a:t> various particulates. Industries where organic chemicals  are processed at high temperature release many other gases. Compounds containing chlorine and fluorine , like </a:t>
            </a:r>
            <a:r>
              <a:rPr lang="en-US" sz="2400" dirty="0" err="1"/>
              <a:t>chlorofluoro</a:t>
            </a:r>
            <a:r>
              <a:rPr lang="en-US" sz="2400" dirty="0"/>
              <a:t> methane used as refrigerants and in air – sprays are causing the depletion of ozone layer in stratosphere.</a:t>
            </a:r>
          </a:p>
        </p:txBody>
      </p:sp>
    </p:spTree>
    <p:extLst>
      <p:ext uri="{BB962C8B-B14F-4D97-AF65-F5344CB8AC3E}">
        <p14:creationId xmlns:p14="http://schemas.microsoft.com/office/powerpoint/2010/main" val="12084547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latin typeface="Algerian" pitchFamily="82" charset="0"/>
                <a:cs typeface="Arial" pitchFamily="34" charset="0"/>
              </a:rPr>
              <a:t>Green house effect </a:t>
            </a:r>
          </a:p>
        </p:txBody>
      </p:sp>
      <p:sp>
        <p:nvSpPr>
          <p:cNvPr id="3" name="Content Placeholder 2"/>
          <p:cNvSpPr>
            <a:spLocks noGrp="1"/>
          </p:cNvSpPr>
          <p:nvPr>
            <p:ph idx="1"/>
          </p:nvPr>
        </p:nvSpPr>
        <p:spPr>
          <a:xfrm>
            <a:off x="457200" y="533400"/>
            <a:ext cx="8153400" cy="5715000"/>
          </a:xfrm>
        </p:spPr>
        <p:txBody>
          <a:bodyPr>
            <a:noAutofit/>
          </a:bodyPr>
          <a:lstStyle/>
          <a:p>
            <a:endParaRPr lang="en-US" sz="2400" dirty="0">
              <a:latin typeface="Arial" pitchFamily="34" charset="0"/>
              <a:cs typeface="Arial" pitchFamily="34" charset="0"/>
            </a:endParaRPr>
          </a:p>
          <a:p>
            <a:r>
              <a:rPr lang="en-US" sz="2400" dirty="0"/>
              <a:t>Green house effect is the phenomenon in which earth’s atmosphere traps the heat from the sun and prevents it from escaping into the outer space. The green house effect received its name because the earth’s atmosphere acts  much like the roof of a green </a:t>
            </a:r>
            <a:r>
              <a:rPr lang="en-US" sz="2400" dirty="0" err="1"/>
              <a:t>house.Sunlight</a:t>
            </a:r>
            <a:r>
              <a:rPr lang="en-US" sz="2400" dirty="0"/>
              <a:t> enters a green house through the transparent roof and heats the plants but the heat emitted by the plants in the form of infrared radiation can not pass through the roof. As a result inside temperature increases. Similarly the earth’s atmosphere allows most of the sunlight that falls on it to pass through and heat the surface. </a:t>
            </a:r>
            <a:r>
              <a:rPr lang="en-US" sz="2400" dirty="0" smtClean="0"/>
              <a:t> </a:t>
            </a:r>
            <a:r>
              <a:rPr lang="en-US" sz="2400" dirty="0"/>
              <a:t>An increase in average global temperature is likely to increase the incidence of infections diseases such as malaria, sleeping </a:t>
            </a:r>
            <a:r>
              <a:rPr lang="en-US" sz="2400" dirty="0" err="1"/>
              <a:t>sickness,dengue</a:t>
            </a:r>
            <a:r>
              <a:rPr lang="en-US" sz="2400" dirty="0"/>
              <a:t> and yellow fever etc.</a:t>
            </a:r>
          </a:p>
        </p:txBody>
      </p:sp>
    </p:spTree>
    <p:extLst>
      <p:ext uri="{BB962C8B-B14F-4D97-AF65-F5344CB8AC3E}">
        <p14:creationId xmlns:p14="http://schemas.microsoft.com/office/powerpoint/2010/main" val="32600127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685800"/>
            <a:ext cx="6400800" cy="6001643"/>
          </a:xfrm>
          <a:prstGeom prst="rect">
            <a:avLst/>
          </a:prstGeom>
          <a:noFill/>
        </p:spPr>
        <p:txBody>
          <a:bodyPr wrap="square" rtlCol="0">
            <a:spAutoFit/>
          </a:bodyPr>
          <a:lstStyle/>
          <a:p>
            <a:r>
              <a:rPr lang="en-US" sz="2400" u="sng" dirty="0">
                <a:latin typeface="Arial" pitchFamily="34" charset="0"/>
                <a:cs typeface="Arial" pitchFamily="34" charset="0"/>
              </a:rPr>
              <a:t>Ozone layer depletion</a:t>
            </a:r>
            <a:r>
              <a:rPr lang="en-US" sz="2400" dirty="0">
                <a:latin typeface="Arial" pitchFamily="34" charset="0"/>
                <a:cs typeface="Arial" pitchFamily="34" charset="0"/>
              </a:rPr>
              <a:t>: </a:t>
            </a:r>
          </a:p>
          <a:p>
            <a:r>
              <a:rPr lang="en-US" sz="2400" dirty="0">
                <a:latin typeface="Arial" pitchFamily="34" charset="0"/>
                <a:cs typeface="Arial" pitchFamily="34" charset="0"/>
              </a:rPr>
              <a:t>     Ozone (O</a:t>
            </a:r>
            <a:r>
              <a:rPr lang="en-US" sz="2400" baseline="-25000" dirty="0">
                <a:latin typeface="Arial" pitchFamily="34" charset="0"/>
                <a:cs typeface="Arial" pitchFamily="34" charset="0"/>
              </a:rPr>
              <a:t>3</a:t>
            </a:r>
            <a:r>
              <a:rPr lang="en-US" sz="2400" dirty="0">
                <a:latin typeface="Arial" pitchFamily="34" charset="0"/>
                <a:cs typeface="Arial" pitchFamily="34" charset="0"/>
              </a:rPr>
              <a:t>), a light bluish gas found in the stratosphere, absorbs ultraviolet radiation of the sun which is harmful to the living things . O3 therefore, acts as one of the earth’s most important  live support systems. In recent years , however, there have been reports of the depletion of this protective ozone layer. The effects of the depletion of ozone layer in the </a:t>
            </a:r>
            <a:r>
              <a:rPr lang="en-US" sz="2400" dirty="0" err="1">
                <a:latin typeface="Arial" pitchFamily="34" charset="0"/>
                <a:cs typeface="Arial" pitchFamily="34" charset="0"/>
              </a:rPr>
              <a:t>stratoshere</a:t>
            </a:r>
            <a:r>
              <a:rPr lang="en-US" sz="2400" dirty="0">
                <a:latin typeface="Arial" pitchFamily="34" charset="0"/>
                <a:cs typeface="Arial" pitchFamily="34" charset="0"/>
              </a:rPr>
              <a:t> include increased human cataracts, skin cancer, reduction of planktons in ocean water, depletion of plants and crops.</a:t>
            </a:r>
          </a:p>
          <a:p>
            <a:r>
              <a:rPr lang="en-US" sz="2400" dirty="0">
                <a:latin typeface="Arial" pitchFamily="34" charset="0"/>
                <a:cs typeface="Arial" pitchFamily="34" charset="0"/>
              </a:rPr>
              <a:t>     The major cause of ozone layer destruction is believed to be the release of chlorofluorocarbon compounds (CFC) , also known as </a:t>
            </a:r>
            <a:r>
              <a:rPr lang="en-US" sz="2400" dirty="0" err="1">
                <a:latin typeface="Arial" pitchFamily="34" charset="0"/>
                <a:cs typeface="Arial" pitchFamily="34" charset="0"/>
              </a:rPr>
              <a:t>freons</a:t>
            </a:r>
            <a:r>
              <a:rPr lang="en-US" sz="2400" dirty="0">
                <a:latin typeface="Arial" pitchFamily="34" charset="0"/>
                <a:cs typeface="Arial" pitchFamily="34" charset="0"/>
              </a:rPr>
              <a:t>, into the atmosphere </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5697905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295400" y="457200"/>
            <a:ext cx="6781800" cy="4524315"/>
          </a:xfrm>
          <a:prstGeom prst="rect">
            <a:avLst/>
          </a:prstGeom>
        </p:spPr>
        <p:txBody>
          <a:bodyPr wrap="square">
            <a:spAutoFit/>
          </a:bodyPr>
          <a:lstStyle/>
          <a:p>
            <a:r>
              <a:rPr lang="en-US" sz="2400" dirty="0"/>
              <a:t>The decomposition products of CFC’s destroy ozone as below.</a:t>
            </a:r>
          </a:p>
          <a:p>
            <a:r>
              <a:rPr lang="en-US" sz="2400"/>
              <a:t> </a:t>
            </a:r>
            <a:r>
              <a:rPr lang="en-US" sz="2400" smtClean="0"/>
              <a:t>CF</a:t>
            </a:r>
            <a:r>
              <a:rPr lang="en-US" sz="2400" baseline="-25000" smtClean="0"/>
              <a:t> </a:t>
            </a:r>
            <a:r>
              <a:rPr lang="en-US" sz="2400" smtClean="0"/>
              <a:t>2 Cl2(g</a:t>
            </a:r>
            <a:r>
              <a:rPr lang="en-US" sz="2400" dirty="0"/>
              <a:t>)   +   </a:t>
            </a:r>
            <a:r>
              <a:rPr lang="en-US" sz="2400" dirty="0" err="1"/>
              <a:t>hυ</a:t>
            </a:r>
            <a:r>
              <a:rPr lang="en-US" sz="2400" dirty="0"/>
              <a:t>                         Cl. (g)     +    .CF2Cl (g)</a:t>
            </a:r>
          </a:p>
          <a:p>
            <a:r>
              <a:rPr lang="en-US" sz="2400" dirty="0"/>
              <a:t>   </a:t>
            </a:r>
            <a:r>
              <a:rPr lang="en-US" sz="2400" dirty="0" smtClean="0"/>
              <a:t>Cl</a:t>
            </a:r>
            <a:r>
              <a:rPr lang="en-US" sz="2400" dirty="0"/>
              <a:t>. (g)       +   O3(g)                    </a:t>
            </a:r>
            <a:r>
              <a:rPr lang="en-US" sz="2400" dirty="0" err="1"/>
              <a:t>ClO</a:t>
            </a:r>
            <a:r>
              <a:rPr lang="en-US" sz="2400" dirty="0"/>
              <a:t>.(g)    +     O2(g)</a:t>
            </a:r>
          </a:p>
          <a:p>
            <a:r>
              <a:rPr lang="en-US" sz="2400" dirty="0"/>
              <a:t>  </a:t>
            </a:r>
            <a:r>
              <a:rPr lang="en-US" sz="2400" dirty="0" smtClean="0"/>
              <a:t> </a:t>
            </a:r>
            <a:r>
              <a:rPr lang="en-US" sz="2400" dirty="0" err="1"/>
              <a:t>ClO</a:t>
            </a:r>
            <a:r>
              <a:rPr lang="en-US" sz="2400" dirty="0"/>
              <a:t>.(g)      +  O(g)                        Cl.(g)      +    O2(g)</a:t>
            </a:r>
          </a:p>
          <a:p>
            <a:r>
              <a:rPr lang="en-US" sz="2400" dirty="0"/>
              <a:t>       These chlorine atoms are free to react with more ozone. It has been shown that over one thousand ozone molecule can be destroyed by one Cl. Great loss of ozone has occurred since the early 1980s in the ozone layer over Antarctica producing massive ozone hole which occurs during springtime  replenishes after spring .</a:t>
            </a:r>
          </a:p>
        </p:txBody>
      </p:sp>
      <p:cxnSp>
        <p:nvCxnSpPr>
          <p:cNvPr id="3" name="Straight Arrow Connector 2"/>
          <p:cNvCxnSpPr/>
          <p:nvPr/>
        </p:nvCxnSpPr>
        <p:spPr>
          <a:xfrm>
            <a:off x="3886200" y="14478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3886200" y="1752600"/>
            <a:ext cx="8001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3886200" y="2133600"/>
            <a:ext cx="8001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4029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533400"/>
            <a:ext cx="6477000" cy="6001643"/>
          </a:xfrm>
          <a:prstGeom prst="rect">
            <a:avLst/>
          </a:prstGeom>
          <a:noFill/>
        </p:spPr>
        <p:txBody>
          <a:bodyPr wrap="square" rtlCol="0">
            <a:spAutoFit/>
          </a:bodyPr>
          <a:lstStyle/>
          <a:p>
            <a:r>
              <a:rPr lang="en-US" sz="2400" b="1" dirty="0">
                <a:latin typeface="Arial" pitchFamily="34" charset="0"/>
                <a:cs typeface="Arial" pitchFamily="34" charset="0"/>
              </a:rPr>
              <a:t>Soil Pollution </a:t>
            </a:r>
            <a:r>
              <a:rPr lang="en-US" sz="2400" dirty="0">
                <a:latin typeface="Arial" pitchFamily="34" charset="0"/>
                <a:cs typeface="Arial" pitchFamily="34" charset="0"/>
              </a:rPr>
              <a:t>:  </a:t>
            </a:r>
          </a:p>
          <a:p>
            <a:r>
              <a:rPr lang="en-US" sz="2400" dirty="0">
                <a:latin typeface="Arial" pitchFamily="34" charset="0"/>
                <a:cs typeface="Arial" pitchFamily="34" charset="0"/>
              </a:rPr>
              <a:t>    Soil pollution directly affects the growth of plants. It also affects health . The cause of soil pollution are </a:t>
            </a:r>
          </a:p>
          <a:p>
            <a:r>
              <a:rPr lang="en-US" sz="2400" dirty="0" smtClean="0">
                <a:latin typeface="Arial" pitchFamily="34" charset="0"/>
                <a:cs typeface="Arial" pitchFamily="34" charset="0"/>
              </a:rPr>
              <a:t>1.The </a:t>
            </a:r>
            <a:r>
              <a:rPr lang="en-US" sz="2400" dirty="0">
                <a:latin typeface="Arial" pitchFamily="34" charset="0"/>
                <a:cs typeface="Arial" pitchFamily="34" charset="0"/>
              </a:rPr>
              <a:t>dumping and disposal of wastes and garbage are major sources of soil pollution. The innumerable pathogens present in wastes contaminate soil and crops and consequently harm human beings and domestic animals .</a:t>
            </a:r>
          </a:p>
          <a:p>
            <a:r>
              <a:rPr lang="en-US" sz="2400" dirty="0" smtClean="0">
                <a:latin typeface="Arial" pitchFamily="34" charset="0"/>
                <a:cs typeface="Arial" pitchFamily="34" charset="0"/>
              </a:rPr>
              <a:t>2.Excessive </a:t>
            </a:r>
            <a:r>
              <a:rPr lang="en-US" sz="2400" dirty="0">
                <a:latin typeface="Arial" pitchFamily="34" charset="0"/>
                <a:cs typeface="Arial" pitchFamily="34" charset="0"/>
              </a:rPr>
              <a:t>use of pesticides and fertilizer also pollutes land. Pesticides reduce the population and the number of species of living organisms and thus affect the fertility of the soil. Several pesticides and their degradation products are absorbed by plants, which affects the entire food chain . </a:t>
            </a:r>
          </a:p>
        </p:txBody>
      </p:sp>
    </p:spTree>
    <p:extLst>
      <p:ext uri="{BB962C8B-B14F-4D97-AF65-F5344CB8AC3E}">
        <p14:creationId xmlns:p14="http://schemas.microsoft.com/office/powerpoint/2010/main" val="14460571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533400"/>
            <a:ext cx="6553200" cy="5632311"/>
          </a:xfrm>
          <a:prstGeom prst="rect">
            <a:avLst/>
          </a:prstGeom>
          <a:noFill/>
        </p:spPr>
        <p:txBody>
          <a:bodyPr wrap="square" rtlCol="0">
            <a:spAutoFit/>
          </a:bodyPr>
          <a:lstStyle/>
          <a:p>
            <a:r>
              <a:rPr lang="en-US" sz="2400" dirty="0">
                <a:latin typeface="Arial" pitchFamily="34" charset="0"/>
                <a:cs typeface="Arial" pitchFamily="34" charset="0"/>
              </a:rPr>
              <a:t>. The harmful pesticides and their degradation products accumulate in the fatty tissues of human and affect the nervous system . Residue of excess fertilizers also herm the growth of plants .</a:t>
            </a:r>
          </a:p>
          <a:p>
            <a:r>
              <a:rPr lang="en-US" sz="2400" dirty="0">
                <a:latin typeface="Arial" pitchFamily="34" charset="0"/>
                <a:cs typeface="Arial" pitchFamily="34" charset="0"/>
              </a:rPr>
              <a:t>3.	Many industries also cause soil pollution . “Fly ash” from industries which settles over soil and plants has a toxic effect .The exploration of crude oil produces wastes which make the entire area unfit for cultivation . </a:t>
            </a:r>
          </a:p>
          <a:p>
            <a:r>
              <a:rPr lang="en-US" sz="2400" dirty="0">
                <a:latin typeface="Arial" pitchFamily="34" charset="0"/>
                <a:cs typeface="Arial" pitchFamily="34" charset="0"/>
              </a:rPr>
              <a:t>4.	Another source of soil pollution is the open cast mining of coal . Mining leads to loss of grazing and fertile land , soil erosion from waste dumps ,sedimentation , damage to flora and fauna as well as water and soil pollution.</a:t>
            </a:r>
          </a:p>
        </p:txBody>
      </p:sp>
    </p:spTree>
    <p:extLst>
      <p:ext uri="{BB962C8B-B14F-4D97-AF65-F5344CB8AC3E}">
        <p14:creationId xmlns:p14="http://schemas.microsoft.com/office/powerpoint/2010/main" val="7425580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1066800"/>
            <a:ext cx="7467600" cy="6001643"/>
          </a:xfrm>
          <a:prstGeom prst="rect">
            <a:avLst/>
          </a:prstGeom>
          <a:noFill/>
        </p:spPr>
        <p:txBody>
          <a:bodyPr wrap="square" rtlCol="0">
            <a:spAutoFit/>
          </a:bodyPr>
          <a:lstStyle/>
          <a:p>
            <a:r>
              <a:rPr lang="en-US" sz="2400" dirty="0">
                <a:latin typeface="Arial" pitchFamily="34" charset="0"/>
                <a:cs typeface="Arial" pitchFamily="34" charset="0"/>
              </a:rPr>
              <a:t> </a:t>
            </a:r>
            <a:r>
              <a:rPr lang="en-US" sz="2400" b="1" dirty="0">
                <a:latin typeface="Arial" pitchFamily="34" charset="0"/>
                <a:cs typeface="Arial" pitchFamily="34" charset="0"/>
              </a:rPr>
              <a:t>Soil Pollutants </a:t>
            </a:r>
            <a:r>
              <a:rPr lang="en-US" sz="2400" dirty="0">
                <a:latin typeface="Arial" pitchFamily="34" charset="0"/>
                <a:cs typeface="Arial" pitchFamily="34" charset="0"/>
              </a:rPr>
              <a:t>: </a:t>
            </a:r>
          </a:p>
          <a:p>
            <a:r>
              <a:rPr lang="en-US" sz="2400" dirty="0" smtClean="0">
                <a:latin typeface="Arial" pitchFamily="34" charset="0"/>
                <a:cs typeface="Arial" pitchFamily="34" charset="0"/>
              </a:rPr>
              <a:t>1.Industrial </a:t>
            </a:r>
            <a:r>
              <a:rPr lang="en-US" sz="2400" dirty="0">
                <a:latin typeface="Arial" pitchFamily="34" charset="0"/>
                <a:cs typeface="Arial" pitchFamily="34" charset="0"/>
              </a:rPr>
              <a:t>pollutants : These are mainly discharged from pulp and paper mills ,   </a:t>
            </a:r>
          </a:p>
          <a:p>
            <a:r>
              <a:rPr lang="en-US" sz="2400" dirty="0">
                <a:latin typeface="Arial" pitchFamily="34" charset="0"/>
                <a:cs typeface="Arial" pitchFamily="34" charset="0"/>
              </a:rPr>
              <a:t>chemical  industries oil refineries , sugar factories , textiles and steel industries , coal, cement and petroleum industries </a:t>
            </a:r>
            <a:r>
              <a:rPr lang="en-US" sz="2400" dirty="0" err="1">
                <a:latin typeface="Arial" pitchFamily="34" charset="0"/>
                <a:cs typeface="Arial" pitchFamily="34" charset="0"/>
              </a:rPr>
              <a:t>etc</a:t>
            </a:r>
            <a:r>
              <a:rPr lang="en-US" sz="2400" dirty="0">
                <a:latin typeface="Arial" pitchFamily="34" charset="0"/>
                <a:cs typeface="Arial" pitchFamily="34" charset="0"/>
              </a:rPr>
              <a:t> . Thermal , atomic and electric power plant also add pollutants to soil . The furnaces of such industries generate ‘fly ash’ </a:t>
            </a:r>
            <a:r>
              <a:rPr lang="en-US" sz="2400" dirty="0" err="1">
                <a:latin typeface="Arial" pitchFamily="34" charset="0"/>
                <a:cs typeface="Arial" pitchFamily="34" charset="0"/>
              </a:rPr>
              <a:t>ie</a:t>
            </a:r>
            <a:r>
              <a:rPr lang="en-US" sz="2400" dirty="0">
                <a:latin typeface="Arial" pitchFamily="34" charset="0"/>
                <a:cs typeface="Arial" pitchFamily="34" charset="0"/>
              </a:rPr>
              <a:t> </a:t>
            </a:r>
            <a:r>
              <a:rPr lang="en-US" sz="2400" dirty="0" err="1">
                <a:latin typeface="Arial" pitchFamily="34" charset="0"/>
                <a:cs typeface="Arial" pitchFamily="34" charset="0"/>
              </a:rPr>
              <a:t>unburnt</a:t>
            </a:r>
            <a:r>
              <a:rPr lang="en-US" sz="2400" dirty="0">
                <a:latin typeface="Arial" pitchFamily="34" charset="0"/>
                <a:cs typeface="Arial" pitchFamily="34" charset="0"/>
              </a:rPr>
              <a:t> brownish black substance which severely pollute air ,water and soil. Industrial wastes mainly consist of organic compounds along with inorganic complexes and non – biodegradable materials . These pollutants affect and alter the chemical and biological properties of soil which finally lead to serious affects on living organisms.</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60368190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295400" y="838200"/>
            <a:ext cx="6400800" cy="461665"/>
          </a:xfrm>
          <a:prstGeom prst="rect">
            <a:avLst/>
          </a:prstGeom>
          <a:noFill/>
        </p:spPr>
        <p:txBody>
          <a:bodyPr wrap="square" rtlCol="0">
            <a:spAutoFit/>
          </a:bodyPr>
          <a:lstStyle/>
          <a:p>
            <a:endParaRPr lang="en-US" sz="2400">
              <a:latin typeface="Arial" pitchFamily="34" charset="0"/>
              <a:cs typeface="Arial" pitchFamily="34" charset="0"/>
            </a:endParaRPr>
          </a:p>
        </p:txBody>
      </p:sp>
      <p:sp>
        <p:nvSpPr>
          <p:cNvPr id="2" name="TextBox 1"/>
          <p:cNvSpPr txBox="1"/>
          <p:nvPr/>
        </p:nvSpPr>
        <p:spPr>
          <a:xfrm>
            <a:off x="820994" y="653534"/>
            <a:ext cx="7696200" cy="461665"/>
          </a:xfrm>
          <a:prstGeom prst="rect">
            <a:avLst/>
          </a:prstGeom>
          <a:noFill/>
        </p:spPr>
        <p:txBody>
          <a:bodyPr wrap="square" rtlCol="0">
            <a:spAutoFit/>
          </a:bodyPr>
          <a:lstStyle/>
          <a:p>
            <a:endParaRPr lang="en-US" sz="2400" dirty="0">
              <a:latin typeface="Arial" pitchFamily="34" charset="0"/>
              <a:cs typeface="Arial" pitchFamily="34" charset="0"/>
            </a:endParaRPr>
          </a:p>
        </p:txBody>
      </p:sp>
      <p:sp>
        <p:nvSpPr>
          <p:cNvPr id="4" name="TextBox 3"/>
          <p:cNvSpPr txBox="1"/>
          <p:nvPr/>
        </p:nvSpPr>
        <p:spPr>
          <a:xfrm>
            <a:off x="820994" y="344269"/>
            <a:ext cx="7696200" cy="461665"/>
          </a:xfrm>
          <a:prstGeom prst="rect">
            <a:avLst/>
          </a:prstGeom>
          <a:noFill/>
        </p:spPr>
        <p:txBody>
          <a:bodyPr wrap="square" rtlCol="0">
            <a:spAutoFit/>
          </a:bodyPr>
          <a:lstStyle/>
          <a:p>
            <a:endParaRPr lang="en-US" sz="2400" dirty="0">
              <a:latin typeface="Arial" pitchFamily="34" charset="0"/>
              <a:cs typeface="Arial" pitchFamily="34" charset="0"/>
            </a:endParaRPr>
          </a:p>
        </p:txBody>
      </p:sp>
      <p:sp>
        <p:nvSpPr>
          <p:cNvPr id="5" name="TextBox 4"/>
          <p:cNvSpPr txBox="1"/>
          <p:nvPr/>
        </p:nvSpPr>
        <p:spPr>
          <a:xfrm>
            <a:off x="843117" y="344269"/>
            <a:ext cx="7696200" cy="6370975"/>
          </a:xfrm>
          <a:prstGeom prst="rect">
            <a:avLst/>
          </a:prstGeom>
          <a:noFill/>
        </p:spPr>
        <p:txBody>
          <a:bodyPr wrap="square" rtlCol="0">
            <a:spAutoFit/>
          </a:bodyPr>
          <a:lstStyle/>
          <a:p>
            <a:r>
              <a:rPr lang="en-US" sz="2400" dirty="0">
                <a:latin typeface="Arial" pitchFamily="34" charset="0"/>
                <a:cs typeface="Arial" pitchFamily="34" charset="0"/>
              </a:rPr>
              <a:t>2.	Radioactive pollutants : Radioactive substances resulting from explosions of nuclear devices, atmospheric fallout from nuclear dust and radioactive wastes penetrate the soil and accumulate there creating soil pollution . Radio -nuclides of radium, thorium, uranium , isotopes of potassium (K-40) and (C-14) are very common in soil. Radioactive  waste contain several radio nuclides such as strontium -90, iodine -129 , </a:t>
            </a:r>
            <a:r>
              <a:rPr lang="en-US" sz="2400" dirty="0" err="1">
                <a:latin typeface="Arial" pitchFamily="34" charset="0"/>
                <a:cs typeface="Arial" pitchFamily="34" charset="0"/>
              </a:rPr>
              <a:t>caesium</a:t>
            </a:r>
            <a:r>
              <a:rPr lang="en-US" sz="2400" dirty="0">
                <a:latin typeface="Arial" pitchFamily="34" charset="0"/>
                <a:cs typeface="Arial" pitchFamily="34" charset="0"/>
              </a:rPr>
              <a:t> – 137 </a:t>
            </a:r>
            <a:r>
              <a:rPr lang="en-US" sz="2400" dirty="0" err="1">
                <a:latin typeface="Arial" pitchFamily="34" charset="0"/>
                <a:cs typeface="Arial" pitchFamily="34" charset="0"/>
              </a:rPr>
              <a:t>etc</a:t>
            </a:r>
            <a:r>
              <a:rPr lang="en-US" sz="2400" dirty="0">
                <a:latin typeface="Arial" pitchFamily="34" charset="0"/>
                <a:cs typeface="Arial" pitchFamily="34" charset="0"/>
              </a:rPr>
              <a:t> which are most injurious .</a:t>
            </a:r>
          </a:p>
          <a:p>
            <a:r>
              <a:rPr lang="en-US" sz="2400" dirty="0">
                <a:latin typeface="Arial" pitchFamily="34" charset="0"/>
                <a:cs typeface="Arial" pitchFamily="34" charset="0"/>
              </a:rPr>
              <a:t>3.	Agricultural pollutants : Today with the advancing agro –technology ,huge quantities of fertilizers pesticides , herbicides , weedicides and soil conditioning agents are employed to increase crop yield .These chemical agents contain severe toxic metals like lead, arsenic , cadmium , mercury and cobalt </a:t>
            </a:r>
            <a:r>
              <a:rPr lang="en-US" sz="2400" dirty="0" err="1">
                <a:latin typeface="Arial" pitchFamily="34" charset="0"/>
                <a:cs typeface="Arial" pitchFamily="34" charset="0"/>
              </a:rPr>
              <a:t>etc</a:t>
            </a:r>
            <a:r>
              <a:rPr lang="en-US" sz="2400" dirty="0">
                <a:latin typeface="Arial" pitchFamily="34" charset="0"/>
                <a:cs typeface="Arial" pitchFamily="34" charset="0"/>
              </a:rPr>
              <a:t> </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7503248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00B0F0"/>
                </a:solidFill>
                <a:latin typeface="Algerian" pitchFamily="82" charset="0"/>
              </a:rPr>
              <a:t>WATER  POLLUTON</a:t>
            </a:r>
            <a:endParaRPr lang="en-US" sz="2400" dirty="0">
              <a:solidFill>
                <a:srgbClr val="00B0F0"/>
              </a:solidFill>
              <a:latin typeface="Algerian" pitchFamily="82" charset="0"/>
            </a:endParaRPr>
          </a:p>
        </p:txBody>
      </p:sp>
      <p:sp>
        <p:nvSpPr>
          <p:cNvPr id="3" name="Content Placeholder 2"/>
          <p:cNvSpPr>
            <a:spLocks noGrp="1"/>
          </p:cNvSpPr>
          <p:nvPr>
            <p:ph idx="1"/>
          </p:nvPr>
        </p:nvSpPr>
        <p:spPr/>
        <p:txBody>
          <a:bodyPr>
            <a:normAutofit fontScale="92500"/>
          </a:bodyPr>
          <a:lstStyle/>
          <a:p>
            <a:r>
              <a:rPr lang="en-US" sz="2400" dirty="0" smtClean="0">
                <a:latin typeface="Arial" pitchFamily="34" charset="0"/>
                <a:cs typeface="Arial" pitchFamily="34" charset="0"/>
              </a:rPr>
              <a:t>When water contains harmful elements, germs or particles, it is said to be polluted. There has been an alarming increase in the pollution of natural water bodies near large cities and industrial areas. Water pollution is mainly caused by-</a:t>
            </a:r>
          </a:p>
          <a:p>
            <a:r>
              <a:rPr lang="en-US" sz="2400" dirty="0" smtClean="0">
                <a:latin typeface="Arial" pitchFamily="34" charset="0"/>
                <a:cs typeface="Arial" pitchFamily="34" charset="0"/>
              </a:rPr>
              <a:t>1.	Natural process in which the decomposed vegetable, animal and weathered products are brought into main water resources and lead to deterioration of natural environment.</a:t>
            </a:r>
          </a:p>
          <a:p>
            <a:r>
              <a:rPr lang="en-US" sz="2400" dirty="0" smtClean="0">
                <a:latin typeface="Arial" pitchFamily="34" charset="0"/>
                <a:cs typeface="Arial" pitchFamily="34" charset="0"/>
              </a:rPr>
              <a:t>2.	Anthropogenic processes such as industrial, agricultural, urban, domestic, radioactive mining sources, use of pesticides and fertilizers by man etc. These pollutants are constantly poured in water deteriorating it to such an extent that it becomes unfit for living communities.</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18110059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19200" y="685800"/>
            <a:ext cx="7010400" cy="3785652"/>
          </a:xfrm>
          <a:prstGeom prst="rect">
            <a:avLst/>
          </a:prstGeom>
        </p:spPr>
        <p:txBody>
          <a:bodyPr wrap="square">
            <a:spAutoFit/>
          </a:bodyPr>
          <a:lstStyle/>
          <a:p>
            <a:r>
              <a:rPr lang="en-US" sz="2400" dirty="0" smtClean="0"/>
              <a:t> When these chemical s are applied </a:t>
            </a:r>
            <a:r>
              <a:rPr lang="en-US" sz="2400" dirty="0"/>
              <a:t>to a land </a:t>
            </a:r>
            <a:r>
              <a:rPr lang="en-US" sz="2400" dirty="0" smtClean="0"/>
              <a:t> the metal will </a:t>
            </a:r>
            <a:r>
              <a:rPr lang="en-US" sz="2400" dirty="0"/>
              <a:t>accumulate on the soil permanently ,there by introducing these </a:t>
            </a:r>
            <a:r>
              <a:rPr lang="en-US" sz="2400" dirty="0" smtClean="0"/>
              <a:t>into </a:t>
            </a:r>
            <a:r>
              <a:rPr lang="en-US" sz="2400" dirty="0"/>
              <a:t>growing crops.</a:t>
            </a:r>
          </a:p>
          <a:p>
            <a:r>
              <a:rPr lang="en-US" sz="2400" dirty="0"/>
              <a:t>4.	Biological pollutants : Soil gets large quantities of human , animals and birds excreta which constitute the major source of land pollution by biological agents . These biological agents are highly responsible for heavy contamination of soil and crops by pathogens. In developing western countries , intestinal parasites constitute the most serious soil pollution problem .</a:t>
            </a:r>
          </a:p>
        </p:txBody>
      </p:sp>
    </p:spTree>
    <p:extLst>
      <p:ext uri="{BB962C8B-B14F-4D97-AF65-F5344CB8AC3E}">
        <p14:creationId xmlns:p14="http://schemas.microsoft.com/office/powerpoint/2010/main" val="42494268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latin typeface="Algerian" pitchFamily="82" charset="0"/>
              </a:rPr>
              <a:t>Prevention and control of pollution</a:t>
            </a:r>
          </a:p>
        </p:txBody>
      </p:sp>
      <p:sp>
        <p:nvSpPr>
          <p:cNvPr id="3" name="Content Placeholder 2"/>
          <p:cNvSpPr>
            <a:spLocks noGrp="1"/>
          </p:cNvSpPr>
          <p:nvPr>
            <p:ph idx="1"/>
          </p:nvPr>
        </p:nvSpPr>
        <p:spPr/>
        <p:txBody>
          <a:bodyPr>
            <a:normAutofit/>
          </a:bodyPr>
          <a:lstStyle/>
          <a:p>
            <a:r>
              <a:rPr lang="en-US" sz="2400" dirty="0">
                <a:latin typeface="Arial" pitchFamily="34" charset="0"/>
                <a:cs typeface="Arial" pitchFamily="34" charset="0"/>
              </a:rPr>
              <a:t>Control of air pollution : Air pollution may be controlled in two ways : i) By separating the pollutants before releasing the gas mixture into the air and ii) By converting pollutants into harmless products at the source .</a:t>
            </a:r>
          </a:p>
          <a:p>
            <a:r>
              <a:rPr lang="en-US" sz="2400" dirty="0">
                <a:latin typeface="Arial" pitchFamily="34" charset="0"/>
                <a:cs typeface="Arial" pitchFamily="34" charset="0"/>
              </a:rPr>
              <a:t>             Particulate pollutants can be separated by using gravity settling tanks , porous filters, cyclone collectors or electrostatic precipitators . But separating gaseous pollutants from harmless gases is not easy . Only some pollutants , like ammonia gas , can be separated by dissolving them in water .</a:t>
            </a:r>
          </a:p>
        </p:txBody>
      </p:sp>
    </p:spTree>
    <p:extLst>
      <p:ext uri="{BB962C8B-B14F-4D97-AF65-F5344CB8AC3E}">
        <p14:creationId xmlns:p14="http://schemas.microsoft.com/office/powerpoint/2010/main" val="2388930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1143000"/>
            <a:ext cx="6400800" cy="4893647"/>
          </a:xfrm>
          <a:prstGeom prst="rect">
            <a:avLst/>
          </a:prstGeom>
        </p:spPr>
        <p:txBody>
          <a:bodyPr wrap="square">
            <a:spAutoFit/>
          </a:bodyPr>
          <a:lstStyle/>
          <a:p>
            <a:r>
              <a:rPr lang="en-US" sz="2400" dirty="0"/>
              <a:t>Various chemical methods can be used to convert pollutants into harmless products at the source . The most important of these is the oxidation of pollutants in air . Another chemical method is the neutralization of acidic or basic compounds before their release into the atmosphere . Air pollution can not be controlled totally as it is mostly the result of industrial  activities which are associated with progress and prosperity. However, it can definitely be checked by establishing standard </a:t>
            </a:r>
            <a:r>
              <a:rPr lang="en-US" sz="2400" dirty="0" err="1"/>
              <a:t>guidlines</a:t>
            </a:r>
            <a:r>
              <a:rPr lang="en-US" sz="2400" dirty="0"/>
              <a:t> and regularly monitoring the pollution level . The environmental laws which has been established should be strictly enforced .</a:t>
            </a:r>
          </a:p>
        </p:txBody>
      </p:sp>
    </p:spTree>
    <p:extLst>
      <p:ext uri="{BB962C8B-B14F-4D97-AF65-F5344CB8AC3E}">
        <p14:creationId xmlns:p14="http://schemas.microsoft.com/office/powerpoint/2010/main" val="251999499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19200" y="990600"/>
            <a:ext cx="7010400" cy="4154984"/>
          </a:xfrm>
          <a:prstGeom prst="rect">
            <a:avLst/>
          </a:prstGeom>
        </p:spPr>
        <p:txBody>
          <a:bodyPr wrap="square">
            <a:spAutoFit/>
          </a:bodyPr>
          <a:lstStyle/>
          <a:p>
            <a:r>
              <a:rPr lang="en-US" sz="2400" dirty="0"/>
              <a:t>Control of water pollution :  The most important step that has to be taken to control water pollution is the treatment of sewage before its ultimate disposal in nature . during treatment, suspended particles have to be removed, organic compounds have to be decomposed and bacteria and other toxic materials have to eliminated. Sewage treatment is quite expensive and poses </a:t>
            </a:r>
            <a:r>
              <a:rPr lang="en-US" sz="2400" dirty="0" smtClean="0"/>
              <a:t>a problem </a:t>
            </a:r>
            <a:r>
              <a:rPr lang="en-US" sz="2400" dirty="0"/>
              <a:t>for developing countries like India . </a:t>
            </a:r>
          </a:p>
          <a:p>
            <a:r>
              <a:rPr lang="en-US" sz="2400" dirty="0"/>
              <a:t>        The other step is to enforce the law that industrial waste must be processed before being disposed of. </a:t>
            </a:r>
          </a:p>
        </p:txBody>
      </p:sp>
    </p:spTree>
    <p:extLst>
      <p:ext uri="{BB962C8B-B14F-4D97-AF65-F5344CB8AC3E}">
        <p14:creationId xmlns:p14="http://schemas.microsoft.com/office/powerpoint/2010/main" val="9463363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14400" y="838200"/>
            <a:ext cx="6629400" cy="5632311"/>
          </a:xfrm>
          <a:prstGeom prst="rect">
            <a:avLst/>
          </a:prstGeom>
        </p:spPr>
        <p:txBody>
          <a:bodyPr wrap="square">
            <a:spAutoFit/>
          </a:bodyPr>
          <a:lstStyle/>
          <a:p>
            <a:r>
              <a:rPr lang="en-US" sz="2400" dirty="0"/>
              <a:t>Control of soil pollution :  </a:t>
            </a:r>
          </a:p>
          <a:p>
            <a:r>
              <a:rPr lang="en-US" sz="2400" dirty="0"/>
              <a:t>1.	Soil pollution can be controlled by treating wastes before disposal . Recycling  and recovery of materials from wastes is a viable method of reducing soil pollution .</a:t>
            </a:r>
          </a:p>
          <a:p>
            <a:r>
              <a:rPr lang="en-US" sz="2400" dirty="0"/>
              <a:t>2.	The use of pesticides must be restricted as far as possible : biological control measures must be used instead . Fertilizers too , must be used moderately .</a:t>
            </a:r>
          </a:p>
          <a:p>
            <a:r>
              <a:rPr lang="en-US" sz="2400" dirty="0"/>
              <a:t>3.	Industries must treat their wastes before disposal . Oil drilling sites should have proper waste and effluent pits.</a:t>
            </a:r>
          </a:p>
          <a:p>
            <a:r>
              <a:rPr lang="en-US" sz="2400" dirty="0"/>
              <a:t>4.	Open cast mining should be discourage and effluent treatment plants  should be used by the coal industry . </a:t>
            </a:r>
          </a:p>
        </p:txBody>
      </p:sp>
    </p:spTree>
    <p:extLst>
      <p:ext uri="{BB962C8B-B14F-4D97-AF65-F5344CB8AC3E}">
        <p14:creationId xmlns:p14="http://schemas.microsoft.com/office/powerpoint/2010/main" val="13294732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a:latin typeface="Algerian" pitchFamily="82" charset="0"/>
              </a:rPr>
              <a:t> Ecological Balance </a:t>
            </a:r>
          </a:p>
        </p:txBody>
      </p:sp>
      <p:sp>
        <p:nvSpPr>
          <p:cNvPr id="3" name="Content Placeholder 2"/>
          <p:cNvSpPr>
            <a:spLocks noGrp="1"/>
          </p:cNvSpPr>
          <p:nvPr>
            <p:ph idx="1"/>
          </p:nvPr>
        </p:nvSpPr>
        <p:spPr/>
        <p:txBody>
          <a:bodyPr>
            <a:normAutofit fontScale="92500" lnSpcReduction="10000"/>
          </a:bodyPr>
          <a:lstStyle/>
          <a:p>
            <a:r>
              <a:rPr lang="en-US" sz="2400" dirty="0">
                <a:latin typeface="Arial" pitchFamily="34" charset="0"/>
                <a:cs typeface="Arial" pitchFamily="34" charset="0"/>
              </a:rPr>
              <a:t>In our earth , the living organism (</a:t>
            </a:r>
            <a:r>
              <a:rPr lang="en-US" sz="2400" dirty="0" err="1">
                <a:latin typeface="Arial" pitchFamily="34" charset="0"/>
                <a:cs typeface="Arial" pitchFamily="34" charset="0"/>
              </a:rPr>
              <a:t>ie</a:t>
            </a:r>
            <a:r>
              <a:rPr lang="en-US" sz="2400" dirty="0">
                <a:latin typeface="Arial" pitchFamily="34" charset="0"/>
                <a:cs typeface="Arial" pitchFamily="34" charset="0"/>
              </a:rPr>
              <a:t> biotic community) and non living (</a:t>
            </a:r>
            <a:r>
              <a:rPr lang="en-US" sz="2400" dirty="0" err="1">
                <a:latin typeface="Arial" pitchFamily="34" charset="0"/>
                <a:cs typeface="Arial" pitchFamily="34" charset="0"/>
              </a:rPr>
              <a:t>ie</a:t>
            </a:r>
            <a:r>
              <a:rPr lang="en-US" sz="2400" dirty="0">
                <a:latin typeface="Arial" pitchFamily="34" charset="0"/>
                <a:cs typeface="Arial" pitchFamily="34" charset="0"/>
              </a:rPr>
              <a:t> abiotic environment) are inter-related and interact upon each other . For example , plant do not live by themselves . Small and large animals belonging to different food habits are always associated with the plants .  The plants and animal community interact with one another and together constitute a biotic community . There is </a:t>
            </a:r>
            <a:r>
              <a:rPr lang="en-US" sz="2400" dirty="0" err="1">
                <a:latin typeface="Arial" pitchFamily="34" charset="0"/>
                <a:cs typeface="Arial" pitchFamily="34" charset="0"/>
              </a:rPr>
              <a:t>interdendence</a:t>
            </a:r>
            <a:r>
              <a:rPr lang="en-US" sz="2400" dirty="0">
                <a:latin typeface="Arial" pitchFamily="34" charset="0"/>
                <a:cs typeface="Arial" pitchFamily="34" charset="0"/>
              </a:rPr>
              <a:t> between plants and animals of biotic community and interchange of materials place between them . Thus a tree provides food and oxygen to animals . The latter supply CO</a:t>
            </a:r>
            <a:r>
              <a:rPr lang="en-US" sz="2400" baseline="-25000" dirty="0">
                <a:latin typeface="Arial" pitchFamily="34" charset="0"/>
                <a:cs typeface="Arial" pitchFamily="34" charset="0"/>
              </a:rPr>
              <a:t>2</a:t>
            </a:r>
            <a:r>
              <a:rPr lang="en-US" sz="2400" dirty="0">
                <a:latin typeface="Arial" pitchFamily="34" charset="0"/>
                <a:cs typeface="Arial" pitchFamily="34" charset="0"/>
              </a:rPr>
              <a:t> for the photosynthesis of green  plants in presence of sunlight . Dead plants and dead animals and their excretions serve food for fungi and bacteria and as a consequence they are converted into organic humus component of soil </a:t>
            </a:r>
          </a:p>
        </p:txBody>
      </p:sp>
    </p:spTree>
    <p:extLst>
      <p:ext uri="{BB962C8B-B14F-4D97-AF65-F5344CB8AC3E}">
        <p14:creationId xmlns:p14="http://schemas.microsoft.com/office/powerpoint/2010/main" val="187800473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90600" y="457200"/>
            <a:ext cx="7239000" cy="6001643"/>
          </a:xfrm>
          <a:prstGeom prst="rect">
            <a:avLst/>
          </a:prstGeom>
        </p:spPr>
        <p:txBody>
          <a:bodyPr wrap="square">
            <a:spAutoFit/>
          </a:bodyPr>
          <a:lstStyle/>
          <a:p>
            <a:r>
              <a:rPr lang="en-US" sz="2400" dirty="0"/>
              <a:t>As a result of further decomposition of organic matter, a number of elements such as </a:t>
            </a:r>
            <a:r>
              <a:rPr lang="en-US" sz="2400" dirty="0" err="1"/>
              <a:t>Ca</a:t>
            </a:r>
            <a:r>
              <a:rPr lang="en-US" sz="2400" dirty="0"/>
              <a:t>, K, Na and P are released and returned to the soil to serve as nutrients to the plants. The biological community thus interacts with the non-living environment and an exchange of materials take place between them . Thus there exist an ecological balance between living and non-living components on the earth . In the past the environment was pure, undisturbed, uncontaminated and basically most hospitable for living organisms . But the situation is just the reverse today , because progress in science and technology leads to pollution of environment, which has disturbed the delicate ecological balance . This ecological imbalance in the long run may prove disastrous for mankind .    </a:t>
            </a:r>
          </a:p>
          <a:p>
            <a:endParaRPr lang="en-US" sz="2400" dirty="0"/>
          </a:p>
        </p:txBody>
      </p:sp>
    </p:spTree>
    <p:extLst>
      <p:ext uri="{BB962C8B-B14F-4D97-AF65-F5344CB8AC3E}">
        <p14:creationId xmlns:p14="http://schemas.microsoft.com/office/powerpoint/2010/main" val="12322560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Sources Of Water Pollution</a:t>
            </a:r>
            <a:endParaRPr lang="en-US" sz="2400" dirty="0">
              <a:latin typeface="Algerian" pitchFamily="82" charset="0"/>
            </a:endParaRPr>
          </a:p>
        </p:txBody>
      </p:sp>
      <p:sp>
        <p:nvSpPr>
          <p:cNvPr id="3" name="Content Placeholder 2"/>
          <p:cNvSpPr>
            <a:spLocks noGrp="1"/>
          </p:cNvSpPr>
          <p:nvPr>
            <p:ph idx="1"/>
          </p:nvPr>
        </p:nvSpPr>
        <p:spPr>
          <a:xfrm>
            <a:off x="381000" y="1066800"/>
            <a:ext cx="8305800" cy="5257800"/>
          </a:xfrm>
        </p:spPr>
        <p:txBody>
          <a:bodyPr>
            <a:normAutofit fontScale="92500" lnSpcReduction="10000"/>
          </a:bodyPr>
          <a:lstStyle/>
          <a:p>
            <a:r>
              <a:rPr lang="en-US" sz="2400" dirty="0" smtClean="0">
                <a:latin typeface="Arial" pitchFamily="34" charset="0"/>
                <a:cs typeface="Arial" pitchFamily="34" charset="0"/>
              </a:rPr>
              <a:t>Water, the most abundant and wonderful natural resources, is extremely essential for survival of all living organisms. But today clean water has become a precious commodity and its quality is threatened by numerous sources of pollution, which are as follows-</a:t>
            </a:r>
          </a:p>
          <a:p>
            <a:r>
              <a:rPr lang="en-US" sz="2400" dirty="0" smtClean="0">
                <a:latin typeface="Arial" pitchFamily="34" charset="0"/>
                <a:cs typeface="Arial" pitchFamily="34" charset="0"/>
              </a:rPr>
              <a:t>1.	Sewage and Domestic wastes</a:t>
            </a:r>
          </a:p>
          <a:p>
            <a:r>
              <a:rPr lang="en-US" sz="2400" dirty="0" smtClean="0">
                <a:latin typeface="Arial" pitchFamily="34" charset="0"/>
                <a:cs typeface="Arial" pitchFamily="34" charset="0"/>
              </a:rPr>
              <a:t>2.	Industrial effluents</a:t>
            </a:r>
          </a:p>
          <a:p>
            <a:r>
              <a:rPr lang="en-US" sz="2400" dirty="0" smtClean="0">
                <a:latin typeface="Arial" pitchFamily="34" charset="0"/>
                <a:cs typeface="Arial" pitchFamily="34" charset="0"/>
              </a:rPr>
              <a:t>3.	Agricultural discharges</a:t>
            </a:r>
          </a:p>
          <a:p>
            <a:r>
              <a:rPr lang="en-US" sz="2400" dirty="0" smtClean="0">
                <a:latin typeface="Arial" pitchFamily="34" charset="0"/>
                <a:cs typeface="Arial" pitchFamily="34" charset="0"/>
              </a:rPr>
              <a:t>4.	Fertilizers</a:t>
            </a:r>
          </a:p>
          <a:p>
            <a:r>
              <a:rPr lang="en-US" sz="2400" dirty="0" smtClean="0">
                <a:latin typeface="Arial" pitchFamily="34" charset="0"/>
                <a:cs typeface="Arial" pitchFamily="34" charset="0"/>
              </a:rPr>
              <a:t>5.	Detergents</a:t>
            </a:r>
          </a:p>
          <a:p>
            <a:r>
              <a:rPr lang="en-US" sz="2400" dirty="0" smtClean="0">
                <a:latin typeface="Arial" pitchFamily="34" charset="0"/>
                <a:cs typeface="Arial" pitchFamily="34" charset="0"/>
              </a:rPr>
              <a:t>6.	Toxic  metals</a:t>
            </a:r>
          </a:p>
          <a:p>
            <a:r>
              <a:rPr lang="en-US" sz="2400" dirty="0" smtClean="0">
                <a:latin typeface="Arial" pitchFamily="34" charset="0"/>
                <a:cs typeface="Arial" pitchFamily="34" charset="0"/>
              </a:rPr>
              <a:t>7.	Siltation</a:t>
            </a:r>
          </a:p>
          <a:p>
            <a:r>
              <a:rPr lang="en-US" sz="2400" dirty="0" smtClean="0">
                <a:latin typeface="Arial" pitchFamily="34" charset="0"/>
                <a:cs typeface="Arial" pitchFamily="34" charset="0"/>
              </a:rPr>
              <a:t>8.	Radioactive materials</a:t>
            </a:r>
          </a:p>
          <a:p>
            <a:r>
              <a:rPr lang="en-US" sz="2400" dirty="0" smtClean="0">
                <a:latin typeface="Arial" pitchFamily="34" charset="0"/>
                <a:cs typeface="Arial" pitchFamily="34" charset="0"/>
              </a:rPr>
              <a:t>	</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381901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838200"/>
            <a:ext cx="7620000" cy="4893647"/>
          </a:xfrm>
          <a:prstGeom prst="rect">
            <a:avLst/>
          </a:prstGeom>
          <a:noFill/>
        </p:spPr>
        <p:txBody>
          <a:bodyPr wrap="square" rtlCol="0">
            <a:spAutoFit/>
          </a:bodyPr>
          <a:lstStyle/>
          <a:p>
            <a:r>
              <a:rPr lang="en-US" sz="2400" dirty="0" smtClean="0"/>
              <a:t>1.Sewage and Domestic wastes</a:t>
            </a:r>
          </a:p>
          <a:p>
            <a:r>
              <a:rPr lang="en-US" sz="2400" dirty="0" smtClean="0"/>
              <a:t>Sewage is commonly a cloudy dilute solution containing mineral and organic matter. About 75% of water pollution is caused by sewage, domestic wastes and food processing plants. It also includes human excreta, soap, detergent, metals, glass, rubbish garden waste etc.</a:t>
            </a:r>
          </a:p>
          <a:p>
            <a:endParaRPr lang="en-US" sz="2400" dirty="0" smtClean="0"/>
          </a:p>
          <a:p>
            <a:r>
              <a:rPr lang="en-US" sz="2400" dirty="0" smtClean="0"/>
              <a:t>2.Industrial effluents</a:t>
            </a:r>
          </a:p>
          <a:p>
            <a:r>
              <a:rPr lang="en-US" sz="2400" dirty="0" smtClean="0"/>
              <a:t>Industrial effluents discharged into water bodies contain toxic chemicals, hazardous compounds, phenols, aldehydes, ketones, amines, cyanides, metallic wastes, plasticizers, toxic acids, corrosive alkalis, oils, greases, dyes, radioactive wastes and thermal pollutants from numerous industries.</a:t>
            </a:r>
          </a:p>
        </p:txBody>
      </p:sp>
    </p:spTree>
    <p:extLst>
      <p:ext uri="{BB962C8B-B14F-4D97-AF65-F5344CB8AC3E}">
        <p14:creationId xmlns:p14="http://schemas.microsoft.com/office/powerpoint/2010/main" val="11013545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71600" y="914400"/>
            <a:ext cx="6629400" cy="4801314"/>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TextBox 3"/>
          <p:cNvSpPr txBox="1"/>
          <p:nvPr/>
        </p:nvSpPr>
        <p:spPr>
          <a:xfrm>
            <a:off x="990600" y="1143000"/>
            <a:ext cx="6629400" cy="4801314"/>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6" name="TextBox 5"/>
          <p:cNvSpPr txBox="1"/>
          <p:nvPr/>
        </p:nvSpPr>
        <p:spPr>
          <a:xfrm>
            <a:off x="990600" y="1650831"/>
            <a:ext cx="7620000" cy="4893647"/>
          </a:xfrm>
          <a:prstGeom prst="rect">
            <a:avLst/>
          </a:prstGeom>
          <a:noFill/>
        </p:spPr>
        <p:txBody>
          <a:bodyPr wrap="square" rtlCol="0">
            <a:spAutoFit/>
          </a:bodyPr>
          <a:lstStyle/>
          <a:p>
            <a:r>
              <a:rPr lang="en-US" sz="2400" dirty="0" smtClean="0"/>
              <a:t>Harmful effects of Industrial effluents</a:t>
            </a:r>
          </a:p>
          <a:p>
            <a:r>
              <a:rPr lang="en-US" sz="2400" dirty="0" smtClean="0"/>
              <a:t>1.	Industrial effluents causes deleterious effects on living organisms and may bring about death or sub lethal pathology of kidneys, liver, lungs, brain and reproductive system.</a:t>
            </a:r>
          </a:p>
          <a:p>
            <a:r>
              <a:rPr lang="en-US" sz="2400" dirty="0" smtClean="0"/>
              <a:t>2.	Effluents like methyl </a:t>
            </a:r>
            <a:r>
              <a:rPr lang="en-US" sz="2400" dirty="0" err="1" smtClean="0"/>
              <a:t>mercaptan</a:t>
            </a:r>
            <a:r>
              <a:rPr lang="en-US" sz="2400" dirty="0" smtClean="0"/>
              <a:t> and pentachlorophenol lower the photosynthetic </a:t>
            </a:r>
            <a:r>
              <a:rPr lang="en-US" sz="2400" dirty="0" err="1" smtClean="0"/>
              <a:t>rte</a:t>
            </a:r>
            <a:r>
              <a:rPr lang="en-US" sz="2400" dirty="0" smtClean="0"/>
              <a:t> of aquatic communities by hindering sunlight penetration into water column,</a:t>
            </a:r>
          </a:p>
          <a:p>
            <a:r>
              <a:rPr lang="en-US" sz="2400" dirty="0" smtClean="0"/>
              <a:t>3.	It has been reported that free chlorine discharged by factories near </a:t>
            </a:r>
            <a:r>
              <a:rPr lang="en-US" sz="2400" dirty="0" err="1" smtClean="0"/>
              <a:t>Mirzapur</a:t>
            </a:r>
            <a:r>
              <a:rPr lang="en-US" sz="2400" dirty="0" smtClean="0"/>
              <a:t> in UP had caused heavy fish mortality in river </a:t>
            </a:r>
            <a:r>
              <a:rPr lang="en-US" sz="2400" dirty="0" err="1" smtClean="0"/>
              <a:t>Sone</a:t>
            </a:r>
            <a:r>
              <a:rPr lang="en-US" sz="2400" dirty="0" smtClean="0"/>
              <a:t> near </a:t>
            </a:r>
            <a:r>
              <a:rPr lang="en-US" sz="2400" dirty="0" err="1" smtClean="0"/>
              <a:t>Dehrionson</a:t>
            </a:r>
            <a:r>
              <a:rPr lang="en-US" sz="2400" dirty="0" smtClean="0"/>
              <a:t> in Bihar.</a:t>
            </a:r>
          </a:p>
          <a:p>
            <a:r>
              <a:rPr lang="en-US" sz="2400" dirty="0" smtClean="0"/>
              <a:t>4.</a:t>
            </a:r>
            <a:endParaRPr lang="en-US" sz="2400" dirty="0"/>
          </a:p>
        </p:txBody>
      </p:sp>
    </p:spTree>
    <p:extLst>
      <p:ext uri="{BB962C8B-B14F-4D97-AF65-F5344CB8AC3E}">
        <p14:creationId xmlns:p14="http://schemas.microsoft.com/office/powerpoint/2010/main" val="33305580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838200"/>
            <a:ext cx="6705600" cy="4524315"/>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5" name="TextBox 4"/>
          <p:cNvSpPr txBox="1"/>
          <p:nvPr/>
        </p:nvSpPr>
        <p:spPr>
          <a:xfrm>
            <a:off x="1066800" y="838200"/>
            <a:ext cx="6934200" cy="5262979"/>
          </a:xfrm>
          <a:prstGeom prst="rect">
            <a:avLst/>
          </a:prstGeom>
          <a:noFill/>
        </p:spPr>
        <p:txBody>
          <a:bodyPr wrap="square" rtlCol="0">
            <a:spAutoFit/>
          </a:bodyPr>
          <a:lstStyle/>
          <a:p>
            <a:r>
              <a:rPr lang="en-US" dirty="0"/>
              <a:t> </a:t>
            </a:r>
            <a:r>
              <a:rPr lang="en-US" sz="2800" dirty="0" smtClean="0"/>
              <a:t>4. Mercury poisoning among aquatic organism has resulted in crippling and  often fatal diseases like </a:t>
            </a:r>
            <a:r>
              <a:rPr lang="en-US" sz="2800" dirty="0" err="1" smtClean="0"/>
              <a:t>Minamata</a:t>
            </a:r>
            <a:r>
              <a:rPr lang="en-US" sz="2800" dirty="0" smtClean="0"/>
              <a:t> in Japan (1950).</a:t>
            </a:r>
          </a:p>
          <a:p>
            <a:r>
              <a:rPr lang="en-US" sz="2800" dirty="0" smtClean="0"/>
              <a:t>5.	Industrial effluents consisting of As, </a:t>
            </a:r>
            <a:r>
              <a:rPr lang="en-US" sz="2800" dirty="0" err="1" smtClean="0"/>
              <a:t>Pb</a:t>
            </a:r>
            <a:r>
              <a:rPr lang="en-US" sz="2800" dirty="0" smtClean="0"/>
              <a:t> and CN </a:t>
            </a:r>
            <a:r>
              <a:rPr lang="en-US" sz="2800" dirty="0" err="1" smtClean="0"/>
              <a:t>etc</a:t>
            </a:r>
            <a:r>
              <a:rPr lang="en-US" sz="2800" dirty="0" smtClean="0"/>
              <a:t> cause cellular degeneration in brain , which results in frigidity , coma, stupor and numbness.</a:t>
            </a:r>
          </a:p>
          <a:p>
            <a:r>
              <a:rPr lang="en-US" sz="2800" dirty="0" smtClean="0"/>
              <a:t>6.	Effluents containing acid and alkalis make the water corrosive.</a:t>
            </a:r>
          </a:p>
          <a:p>
            <a:r>
              <a:rPr lang="en-US" sz="2800" dirty="0" smtClean="0"/>
              <a:t>7.	Toxic effluents may inhibit the natural purification scheme of water bodies.</a:t>
            </a:r>
          </a:p>
          <a:p>
            <a:endParaRPr lang="en-US" sz="2800" dirty="0"/>
          </a:p>
        </p:txBody>
      </p:sp>
    </p:spTree>
    <p:extLst>
      <p:ext uri="{BB962C8B-B14F-4D97-AF65-F5344CB8AC3E}">
        <p14:creationId xmlns:p14="http://schemas.microsoft.com/office/powerpoint/2010/main" val="28021888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19200" y="609600"/>
            <a:ext cx="6934200" cy="6001643"/>
          </a:xfrm>
          <a:prstGeom prst="rect">
            <a:avLst/>
          </a:prstGeom>
          <a:noFill/>
        </p:spPr>
        <p:txBody>
          <a:bodyPr wrap="square" rtlCol="0">
            <a:spAutoFit/>
          </a:bodyPr>
          <a:lstStyle/>
          <a:p>
            <a:r>
              <a:rPr lang="en-US" sz="2400" dirty="0" smtClean="0">
                <a:latin typeface="Arial" pitchFamily="34" charset="0"/>
                <a:cs typeface="Arial" pitchFamily="34" charset="0"/>
              </a:rPr>
              <a:t>5.	Siltation : Siltation is the most wide spread and damaging pollutant especially in hill streams. These soil particles create high turbidity’s in water and may hinder the free movement of aquatic organisms , growth of fishes and their productivity.</a:t>
            </a:r>
          </a:p>
          <a:p>
            <a:r>
              <a:rPr lang="en-US" sz="2400" dirty="0" smtClean="0">
                <a:latin typeface="Arial" pitchFamily="34" charset="0"/>
                <a:cs typeface="Arial" pitchFamily="34" charset="0"/>
              </a:rPr>
              <a:t>6.	Thermal pollutant : These pollutants include the waste chiefly from atomic, nuclear and thermal power plants. The discharge of </a:t>
            </a:r>
            <a:r>
              <a:rPr lang="en-US" sz="2400" dirty="0" err="1" smtClean="0">
                <a:latin typeface="Arial" pitchFamily="34" charset="0"/>
                <a:cs typeface="Arial" pitchFamily="34" charset="0"/>
              </a:rPr>
              <a:t>unutilised</a:t>
            </a:r>
            <a:r>
              <a:rPr lang="en-US" sz="2400" dirty="0" smtClean="0">
                <a:latin typeface="Arial" pitchFamily="34" charset="0"/>
                <a:cs typeface="Arial" pitchFamily="34" charset="0"/>
              </a:rPr>
              <a:t> heat is highest in the thermal power plants which adversely affect the aquatic environment.</a:t>
            </a:r>
          </a:p>
          <a:p>
            <a:r>
              <a:rPr lang="en-US" sz="2400" dirty="0" smtClean="0">
                <a:latin typeface="Arial" pitchFamily="34" charset="0"/>
                <a:cs typeface="Arial" pitchFamily="34" charset="0"/>
              </a:rPr>
              <a:t>7.	Radioactive materials in water : Today man made sources have begun to add large doses of radioactive materials in water bodies  to which the living organism are accustomed with various ill effects.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752647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838200"/>
            <a:ext cx="7543800" cy="3416320"/>
          </a:xfrm>
          <a:prstGeom prst="rect">
            <a:avLst/>
          </a:prstGeom>
          <a:noFill/>
        </p:spPr>
        <p:txBody>
          <a:bodyPr wrap="square" rtlCol="0">
            <a:spAutoFit/>
          </a:bodyPr>
          <a:lstStyle/>
          <a:p>
            <a:r>
              <a:rPr lang="en-US" sz="2400" dirty="0" smtClean="0">
                <a:latin typeface="Arial" pitchFamily="34" charset="0"/>
                <a:cs typeface="Arial" pitchFamily="34" charset="0"/>
              </a:rPr>
              <a:t>Radioactive pollutants enter into water streams from various sources such as nuclear power plants, nuclear reactors, nuclear test, nuclear installations, processing fission and fusion products etc.</a:t>
            </a:r>
          </a:p>
          <a:p>
            <a:r>
              <a:rPr lang="en-US" sz="2400" dirty="0" smtClean="0">
                <a:latin typeface="Arial" pitchFamily="34" charset="0"/>
                <a:cs typeface="Arial" pitchFamily="34" charset="0"/>
              </a:rPr>
              <a:t>                    The ultimate sink of all polluted water is the ocean. Underground water is considered to be safe, has also not escaped pollution. Industrial waste materials which are dumped on the ground seep through the ground and pollute underground water.</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8945315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310</TotalTime>
  <Words>3279</Words>
  <Application>Microsoft Office PowerPoint</Application>
  <PresentationFormat>On-screen Show (4:3)</PresentationFormat>
  <Paragraphs>166</Paragraphs>
  <Slides>36</Slides>
  <Notes>1</Notes>
  <HiddenSlides>0</HiddenSlides>
  <MMClips>0</MMClips>
  <ScaleCrop>false</ScaleCrop>
  <HeadingPairs>
    <vt:vector size="4" baseType="variant">
      <vt:variant>
        <vt:lpstr>Theme</vt:lpstr>
      </vt:variant>
      <vt:variant>
        <vt:i4>1</vt:i4>
      </vt:variant>
      <vt:variant>
        <vt:lpstr>Slide Titles</vt:lpstr>
      </vt:variant>
      <vt:variant>
        <vt:i4>36</vt:i4>
      </vt:variant>
    </vt:vector>
  </HeadingPairs>
  <TitlesOfParts>
    <vt:vector size="37" baseType="lpstr">
      <vt:lpstr>Office Theme</vt:lpstr>
      <vt:lpstr>ENVIRONMENTAL CHEMISTRY</vt:lpstr>
      <vt:lpstr>PowerPoint Presentation</vt:lpstr>
      <vt:lpstr>WATER  POLLUTON</vt:lpstr>
      <vt:lpstr>Sources Of Water Pollution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Air Pollution </vt:lpstr>
      <vt:lpstr>PowerPoint Presentation</vt:lpstr>
      <vt:lpstr>PowerPoint Presentation</vt:lpstr>
      <vt:lpstr>PowerPoint Presentation</vt:lpstr>
      <vt:lpstr>PowerPoint Presentation</vt:lpstr>
      <vt:lpstr>PowerPoint Presentation</vt:lpstr>
      <vt:lpstr>Green house effect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Prevention and control of pollution</vt:lpstr>
      <vt:lpstr>PowerPoint Presentation</vt:lpstr>
      <vt:lpstr>PowerPoint Presentation</vt:lpstr>
      <vt:lpstr>PowerPoint Presentation</vt:lpstr>
      <vt:lpstr> Ecological Balance </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76</cp:revision>
  <dcterms:created xsi:type="dcterms:W3CDTF">2015-08-31T06:49:04Z</dcterms:created>
  <dcterms:modified xsi:type="dcterms:W3CDTF">2020-02-06T07:44:35Z</dcterms:modified>
</cp:coreProperties>
</file>