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73" d="100"/>
          <a:sy n="73" d="100"/>
        </p:scale>
        <p:origin x="-1260" y="22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65CAA0B-2AB2-49FB-9591-4BD599CDA201}" type="datetimeFigureOut">
              <a:rPr lang="en-US" smtClean="0"/>
              <a:t>22/02/2018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09822B7-A5A4-4047-A627-97057FE83F6B}" type="slidenum">
              <a:rPr lang="en-US" smtClean="0"/>
              <a:t>‹#›</a:t>
            </a:fld>
            <a:endParaRPr lang="en-US"/>
          </a:p>
        </p:txBody>
      </p:sp>
    </p:spTree>
    <p:extLst>
      <p:ext uri="{BB962C8B-B14F-4D97-AF65-F5344CB8AC3E}">
        <p14:creationId xmlns:p14="http://schemas.microsoft.com/office/powerpoint/2010/main" val="35888718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B09822B7-A5A4-4047-A627-97057FE83F6B}" type="slidenum">
              <a:rPr lang="en-US" smtClean="0"/>
              <a:t>17</a:t>
            </a:fld>
            <a:endParaRPr lang="en-US"/>
          </a:p>
        </p:txBody>
      </p:sp>
    </p:spTree>
    <p:extLst>
      <p:ext uri="{BB962C8B-B14F-4D97-AF65-F5344CB8AC3E}">
        <p14:creationId xmlns:p14="http://schemas.microsoft.com/office/powerpoint/2010/main" val="36946225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28357E21-E724-4D0C-8AD7-4D88A4F4C727}" type="datetimeFigureOut">
              <a:rPr lang="en-US" smtClean="0"/>
              <a:t>22/02/2018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327085661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357E21-E724-4D0C-8AD7-4D88A4F4C727}" type="datetimeFigureOut">
              <a:rPr lang="en-US" smtClean="0"/>
              <a:t>22/02/2018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1668896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357E21-E724-4D0C-8AD7-4D88A4F4C727}" type="datetimeFigureOut">
              <a:rPr lang="en-US" smtClean="0"/>
              <a:t>22/02/2018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6449610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8357E21-E724-4D0C-8AD7-4D88A4F4C727}" type="datetimeFigureOut">
              <a:rPr lang="en-US" smtClean="0"/>
              <a:t>22/02/2018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2955397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8357E21-E724-4D0C-8AD7-4D88A4F4C727}" type="datetimeFigureOut">
              <a:rPr lang="en-US" smtClean="0"/>
              <a:t>22/02/2018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1652675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28357E21-E724-4D0C-8AD7-4D88A4F4C727}" type="datetimeFigureOut">
              <a:rPr lang="en-US" smtClean="0"/>
              <a:t>22/02/2018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37086375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28357E21-E724-4D0C-8AD7-4D88A4F4C727}" type="datetimeFigureOut">
              <a:rPr lang="en-US" smtClean="0"/>
              <a:t>22/02/2018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18943403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28357E21-E724-4D0C-8AD7-4D88A4F4C727}" type="datetimeFigureOut">
              <a:rPr lang="en-US" smtClean="0"/>
              <a:t>22/02/2018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3551043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8357E21-E724-4D0C-8AD7-4D88A4F4C727}" type="datetimeFigureOut">
              <a:rPr lang="en-US" smtClean="0"/>
              <a:t>22/02/2018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8736683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357E21-E724-4D0C-8AD7-4D88A4F4C727}" type="datetimeFigureOut">
              <a:rPr lang="en-US" smtClean="0"/>
              <a:t>22/02/2018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2377194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28357E21-E724-4D0C-8AD7-4D88A4F4C727}" type="datetimeFigureOut">
              <a:rPr lang="en-US" smtClean="0"/>
              <a:t>22/02/2018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5F2A7EF-9A12-4667-BACE-D6ADE63CE906}" type="slidenum">
              <a:rPr lang="en-US" smtClean="0"/>
              <a:t>‹#›</a:t>
            </a:fld>
            <a:endParaRPr lang="en-US"/>
          </a:p>
        </p:txBody>
      </p:sp>
    </p:spTree>
    <p:extLst>
      <p:ext uri="{BB962C8B-B14F-4D97-AF65-F5344CB8AC3E}">
        <p14:creationId xmlns:p14="http://schemas.microsoft.com/office/powerpoint/2010/main" val="23801908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8357E21-E724-4D0C-8AD7-4D88A4F4C727}" type="datetimeFigureOut">
              <a:rPr lang="en-US" smtClean="0"/>
              <a:t>22/02/2018</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5F2A7EF-9A12-4667-BACE-D6ADE63CE906}" type="slidenum">
              <a:rPr lang="en-US" smtClean="0"/>
              <a:t>‹#›</a:t>
            </a:fld>
            <a:endParaRPr lang="en-US"/>
          </a:p>
        </p:txBody>
      </p:sp>
    </p:spTree>
    <p:extLst>
      <p:ext uri="{BB962C8B-B14F-4D97-AF65-F5344CB8AC3E}">
        <p14:creationId xmlns:p14="http://schemas.microsoft.com/office/powerpoint/2010/main" val="13949379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3400" y="34636"/>
            <a:ext cx="7772400" cy="1470025"/>
          </a:xfrm>
        </p:spPr>
        <p:txBody>
          <a:bodyPr>
            <a:normAutofit/>
          </a:bodyPr>
          <a:lstStyle/>
          <a:p>
            <a:r>
              <a:rPr lang="en-US" sz="2400" dirty="0" smtClean="0">
                <a:latin typeface="Algerian" pitchFamily="82" charset="0"/>
              </a:rPr>
              <a:t>Electrolysis</a:t>
            </a:r>
            <a:endParaRPr lang="en-US" sz="2400" dirty="0">
              <a:latin typeface="Algerian" pitchFamily="82" charset="0"/>
            </a:endParaRPr>
          </a:p>
        </p:txBody>
      </p:sp>
      <p:sp>
        <p:nvSpPr>
          <p:cNvPr id="3" name="Subtitle 2"/>
          <p:cNvSpPr>
            <a:spLocks noGrp="1"/>
          </p:cNvSpPr>
          <p:nvPr>
            <p:ph type="subTitle" idx="1"/>
          </p:nvPr>
        </p:nvSpPr>
        <p:spPr>
          <a:xfrm>
            <a:off x="1143000" y="1066800"/>
            <a:ext cx="6934200" cy="5105400"/>
          </a:xfrm>
        </p:spPr>
        <p:txBody>
          <a:bodyPr>
            <a:noAutofit/>
          </a:bodyPr>
          <a:lstStyle/>
          <a:p>
            <a:pPr algn="l"/>
            <a:r>
              <a:rPr lang="en-US" sz="2400" b="1" dirty="0" smtClean="0">
                <a:solidFill>
                  <a:schemeClr val="tx1"/>
                </a:solidFill>
                <a:latin typeface="Arial" pitchFamily="34" charset="0"/>
                <a:cs typeface="Arial" pitchFamily="34" charset="0"/>
              </a:rPr>
              <a:t>Electrolytes</a:t>
            </a:r>
            <a:r>
              <a:rPr lang="en-US" sz="2400" dirty="0" smtClean="0">
                <a:solidFill>
                  <a:schemeClr val="tx1"/>
                </a:solidFill>
                <a:latin typeface="Arial" pitchFamily="34" charset="0"/>
                <a:cs typeface="Arial" pitchFamily="34" charset="0"/>
              </a:rPr>
              <a:t>: Substances which can conduct electricity in the fused state or in solution and at the same time decomposes during the passage of electric current are called electrolytes.</a:t>
            </a:r>
          </a:p>
          <a:p>
            <a:pPr algn="l"/>
            <a:r>
              <a:rPr lang="en-US" sz="2400" b="1" dirty="0" smtClean="0">
                <a:solidFill>
                  <a:schemeClr val="tx1"/>
                </a:solidFill>
                <a:latin typeface="Arial" pitchFamily="34" charset="0"/>
                <a:cs typeface="Arial" pitchFamily="34" charset="0"/>
              </a:rPr>
              <a:t>Electrodes</a:t>
            </a:r>
            <a:r>
              <a:rPr lang="en-US" sz="2400" dirty="0" smtClean="0">
                <a:solidFill>
                  <a:schemeClr val="tx1"/>
                </a:solidFill>
                <a:latin typeface="Arial" pitchFamily="34" charset="0"/>
                <a:cs typeface="Arial" pitchFamily="34" charset="0"/>
              </a:rPr>
              <a:t> : The metal foil or plates or graphite plates through which current is passed through an electrolyte by immersing it is called electrode.</a:t>
            </a:r>
          </a:p>
          <a:p>
            <a:pPr algn="l"/>
            <a:r>
              <a:rPr lang="en-US" sz="2400" b="1" dirty="0" smtClean="0">
                <a:solidFill>
                  <a:schemeClr val="tx1"/>
                </a:solidFill>
                <a:latin typeface="Arial" pitchFamily="34" charset="0"/>
                <a:cs typeface="Arial" pitchFamily="34" charset="0"/>
              </a:rPr>
              <a:t>Anode : </a:t>
            </a:r>
            <a:r>
              <a:rPr lang="en-US" sz="2400" dirty="0" smtClean="0">
                <a:solidFill>
                  <a:schemeClr val="tx1"/>
                </a:solidFill>
                <a:latin typeface="Arial" pitchFamily="34" charset="0"/>
                <a:cs typeface="Arial" pitchFamily="34" charset="0"/>
              </a:rPr>
              <a:t>Which is connected  with the +</a:t>
            </a:r>
            <a:r>
              <a:rPr lang="en-US" sz="2400" dirty="0" err="1" smtClean="0">
                <a:solidFill>
                  <a:schemeClr val="tx1"/>
                </a:solidFill>
                <a:latin typeface="Arial" pitchFamily="34" charset="0"/>
                <a:cs typeface="Arial" pitchFamily="34" charset="0"/>
              </a:rPr>
              <a:t>ve</a:t>
            </a:r>
            <a:r>
              <a:rPr lang="en-US" sz="2400" dirty="0" smtClean="0">
                <a:solidFill>
                  <a:schemeClr val="tx1"/>
                </a:solidFill>
                <a:latin typeface="Arial" pitchFamily="34" charset="0"/>
                <a:cs typeface="Arial" pitchFamily="34" charset="0"/>
              </a:rPr>
              <a:t> pole of battery.</a:t>
            </a:r>
          </a:p>
          <a:p>
            <a:pPr algn="l"/>
            <a:r>
              <a:rPr lang="en-US" sz="2400" b="1" dirty="0" smtClean="0">
                <a:solidFill>
                  <a:schemeClr val="tx1"/>
                </a:solidFill>
                <a:latin typeface="Arial" pitchFamily="34" charset="0"/>
                <a:cs typeface="Arial" pitchFamily="34" charset="0"/>
              </a:rPr>
              <a:t>Cathode : </a:t>
            </a:r>
            <a:r>
              <a:rPr lang="en-US" sz="2400" dirty="0" smtClean="0">
                <a:solidFill>
                  <a:schemeClr val="tx1"/>
                </a:solidFill>
                <a:latin typeface="Arial" pitchFamily="34" charset="0"/>
                <a:cs typeface="Arial" pitchFamily="34" charset="0"/>
              </a:rPr>
              <a:t>Which is connected with the –</a:t>
            </a:r>
            <a:r>
              <a:rPr lang="en-US" sz="2400" dirty="0" err="1" smtClean="0">
                <a:solidFill>
                  <a:schemeClr val="tx1"/>
                </a:solidFill>
                <a:latin typeface="Arial" pitchFamily="34" charset="0"/>
                <a:cs typeface="Arial" pitchFamily="34" charset="0"/>
              </a:rPr>
              <a:t>ve</a:t>
            </a:r>
            <a:r>
              <a:rPr lang="en-US" sz="2400" dirty="0" smtClean="0">
                <a:solidFill>
                  <a:schemeClr val="tx1"/>
                </a:solidFill>
                <a:latin typeface="Arial" pitchFamily="34" charset="0"/>
                <a:cs typeface="Arial" pitchFamily="34" charset="0"/>
              </a:rPr>
              <a:t> pole of the battery.</a:t>
            </a:r>
          </a:p>
          <a:p>
            <a:pPr algn="l"/>
            <a:r>
              <a:rPr lang="en-US" sz="2400" b="1" dirty="0" smtClean="0">
                <a:solidFill>
                  <a:schemeClr val="tx1"/>
                </a:solidFill>
                <a:latin typeface="Arial" pitchFamily="34" charset="0"/>
                <a:cs typeface="Arial" pitchFamily="34" charset="0"/>
              </a:rPr>
              <a:t>Ion  : </a:t>
            </a:r>
            <a:r>
              <a:rPr lang="en-US" sz="2400" dirty="0" smtClean="0">
                <a:solidFill>
                  <a:schemeClr val="tx1"/>
                </a:solidFill>
                <a:latin typeface="Arial" pitchFamily="34" charset="0"/>
                <a:cs typeface="Arial" pitchFamily="34" charset="0"/>
              </a:rPr>
              <a:t>An ion is an atom or a group of atoms carrying +</a:t>
            </a:r>
            <a:r>
              <a:rPr lang="en-US" sz="2400" dirty="0" err="1" smtClean="0">
                <a:solidFill>
                  <a:schemeClr val="tx1"/>
                </a:solidFill>
                <a:latin typeface="Arial" pitchFamily="34" charset="0"/>
                <a:cs typeface="Arial" pitchFamily="34" charset="0"/>
              </a:rPr>
              <a:t>ve</a:t>
            </a:r>
            <a:r>
              <a:rPr lang="en-US" sz="2400" dirty="0" smtClean="0">
                <a:solidFill>
                  <a:schemeClr val="tx1"/>
                </a:solidFill>
                <a:latin typeface="Arial" pitchFamily="34" charset="0"/>
                <a:cs typeface="Arial" pitchFamily="34" charset="0"/>
              </a:rPr>
              <a:t> or –</a:t>
            </a:r>
            <a:r>
              <a:rPr lang="en-US" sz="2400" dirty="0" err="1" smtClean="0">
                <a:solidFill>
                  <a:schemeClr val="tx1"/>
                </a:solidFill>
                <a:latin typeface="Arial" pitchFamily="34" charset="0"/>
                <a:cs typeface="Arial" pitchFamily="34" charset="0"/>
              </a:rPr>
              <a:t>ve</a:t>
            </a:r>
            <a:r>
              <a:rPr lang="en-US" sz="2400" dirty="0" smtClean="0">
                <a:solidFill>
                  <a:schemeClr val="tx1"/>
                </a:solidFill>
                <a:latin typeface="Arial" pitchFamily="34" charset="0"/>
                <a:cs typeface="Arial" pitchFamily="34" charset="0"/>
              </a:rPr>
              <a:t> charge of electricity.    </a:t>
            </a:r>
            <a:endParaRPr lang="en-US" sz="2400" b="1" dirty="0">
              <a:solidFill>
                <a:schemeClr val="tx1"/>
              </a:solidFill>
              <a:latin typeface="Arial" pitchFamily="34" charset="0"/>
              <a:cs typeface="Arial" pitchFamily="34" charset="0"/>
            </a:endParaRPr>
          </a:p>
        </p:txBody>
      </p:sp>
    </p:spTree>
    <p:extLst>
      <p:ext uri="{BB962C8B-B14F-4D97-AF65-F5344CB8AC3E}">
        <p14:creationId xmlns:p14="http://schemas.microsoft.com/office/powerpoint/2010/main" val="14050357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897194" y="843256"/>
            <a:ext cx="7086600" cy="369332"/>
          </a:xfrm>
          <a:prstGeom prst="rect">
            <a:avLst/>
          </a:prstGeom>
          <a:noFill/>
        </p:spPr>
        <p:txBody>
          <a:bodyPr wrap="square" rtlCol="0">
            <a:spAutoFit/>
          </a:bodyPr>
          <a:lstStyle/>
          <a:p>
            <a:r>
              <a:rPr lang="en-US" dirty="0" smtClean="0"/>
              <a:t>  ---------------    =     ----------------</a:t>
            </a:r>
            <a:endParaRPr lang="en-US" dirty="0"/>
          </a:p>
        </p:txBody>
      </p:sp>
      <p:sp>
        <p:nvSpPr>
          <p:cNvPr id="4" name="TextBox 3"/>
          <p:cNvSpPr txBox="1"/>
          <p:nvPr/>
        </p:nvSpPr>
        <p:spPr>
          <a:xfrm>
            <a:off x="1120877" y="637401"/>
            <a:ext cx="2286000" cy="461665"/>
          </a:xfrm>
          <a:prstGeom prst="rect">
            <a:avLst/>
          </a:prstGeom>
          <a:noFill/>
        </p:spPr>
        <p:txBody>
          <a:bodyPr wrap="square" rtlCol="0">
            <a:spAutoFit/>
          </a:bodyPr>
          <a:lstStyle/>
          <a:p>
            <a:r>
              <a:rPr lang="en-US" sz="2400" dirty="0" smtClean="0">
                <a:latin typeface="Arial" pitchFamily="34" charset="0"/>
                <a:cs typeface="Arial" pitchFamily="34" charset="0"/>
              </a:rPr>
              <a:t>   m</a:t>
            </a:r>
            <a:r>
              <a:rPr lang="en-US" sz="2400" baseline="-25000" dirty="0" smtClean="0">
                <a:latin typeface="Arial" pitchFamily="34" charset="0"/>
                <a:cs typeface="Arial" pitchFamily="34" charset="0"/>
              </a:rPr>
              <a:t>1</a:t>
            </a:r>
            <a:endParaRPr lang="en-US" sz="2400" dirty="0">
              <a:latin typeface="Arial" pitchFamily="34" charset="0"/>
              <a:cs typeface="Arial" pitchFamily="34" charset="0"/>
            </a:endParaRPr>
          </a:p>
        </p:txBody>
      </p:sp>
      <p:sp>
        <p:nvSpPr>
          <p:cNvPr id="5" name="TextBox 4"/>
          <p:cNvSpPr txBox="1"/>
          <p:nvPr/>
        </p:nvSpPr>
        <p:spPr>
          <a:xfrm>
            <a:off x="1143000" y="1027922"/>
            <a:ext cx="1371600" cy="461665"/>
          </a:xfrm>
          <a:prstGeom prst="rect">
            <a:avLst/>
          </a:prstGeom>
          <a:noFill/>
        </p:spPr>
        <p:txBody>
          <a:bodyPr wrap="square" rtlCol="0">
            <a:spAutoFit/>
          </a:bodyPr>
          <a:lstStyle/>
          <a:p>
            <a:r>
              <a:rPr lang="en-US" sz="2400" dirty="0" smtClean="0">
                <a:latin typeface="Arial" pitchFamily="34" charset="0"/>
                <a:cs typeface="Arial" pitchFamily="34" charset="0"/>
              </a:rPr>
              <a:t>   E</a:t>
            </a:r>
            <a:r>
              <a:rPr lang="en-US" sz="2400" baseline="-25000" dirty="0" smtClean="0">
                <a:latin typeface="Arial" pitchFamily="34" charset="0"/>
                <a:cs typeface="Arial" pitchFamily="34" charset="0"/>
              </a:rPr>
              <a:t>1</a:t>
            </a:r>
            <a:endParaRPr lang="en-US" sz="2400" dirty="0">
              <a:latin typeface="Arial" pitchFamily="34" charset="0"/>
              <a:cs typeface="Arial" pitchFamily="34" charset="0"/>
            </a:endParaRPr>
          </a:p>
        </p:txBody>
      </p:sp>
      <p:sp>
        <p:nvSpPr>
          <p:cNvPr id="6" name="TextBox 5"/>
          <p:cNvSpPr txBox="1"/>
          <p:nvPr/>
        </p:nvSpPr>
        <p:spPr>
          <a:xfrm>
            <a:off x="2840294" y="655992"/>
            <a:ext cx="1524000" cy="461665"/>
          </a:xfrm>
          <a:prstGeom prst="rect">
            <a:avLst/>
          </a:prstGeom>
          <a:noFill/>
        </p:spPr>
        <p:txBody>
          <a:bodyPr wrap="square" rtlCol="0">
            <a:spAutoFit/>
          </a:bodyPr>
          <a:lstStyle/>
          <a:p>
            <a:r>
              <a:rPr lang="en-US" sz="2400" dirty="0" smtClean="0">
                <a:latin typeface="Arial" pitchFamily="34" charset="0"/>
                <a:cs typeface="Arial" pitchFamily="34" charset="0"/>
              </a:rPr>
              <a:t>m</a:t>
            </a:r>
            <a:r>
              <a:rPr lang="en-US" sz="2400" baseline="-25000" dirty="0" smtClean="0">
                <a:latin typeface="Arial" pitchFamily="34" charset="0"/>
                <a:cs typeface="Arial" pitchFamily="34" charset="0"/>
              </a:rPr>
              <a:t>2</a:t>
            </a:r>
            <a:endParaRPr lang="en-US" sz="2400" dirty="0">
              <a:latin typeface="Arial" pitchFamily="34" charset="0"/>
              <a:cs typeface="Arial" pitchFamily="34" charset="0"/>
            </a:endParaRPr>
          </a:p>
        </p:txBody>
      </p:sp>
      <p:sp>
        <p:nvSpPr>
          <p:cNvPr id="7" name="TextBox 6"/>
          <p:cNvSpPr txBox="1"/>
          <p:nvPr/>
        </p:nvSpPr>
        <p:spPr>
          <a:xfrm>
            <a:off x="2916494" y="1027921"/>
            <a:ext cx="1371600" cy="461665"/>
          </a:xfrm>
          <a:prstGeom prst="rect">
            <a:avLst/>
          </a:prstGeom>
          <a:noFill/>
        </p:spPr>
        <p:txBody>
          <a:bodyPr wrap="square" rtlCol="0">
            <a:spAutoFit/>
          </a:bodyPr>
          <a:lstStyle/>
          <a:p>
            <a:r>
              <a:rPr lang="en-US" sz="2400" dirty="0" smtClean="0">
                <a:latin typeface="Arial" pitchFamily="34" charset="0"/>
                <a:cs typeface="Arial" pitchFamily="34" charset="0"/>
              </a:rPr>
              <a:t>E</a:t>
            </a:r>
            <a:r>
              <a:rPr lang="en-US" sz="2400" baseline="-25000" dirty="0" smtClean="0">
                <a:latin typeface="Arial" pitchFamily="34" charset="0"/>
                <a:cs typeface="Arial" pitchFamily="34" charset="0"/>
              </a:rPr>
              <a:t>2</a:t>
            </a:r>
            <a:endParaRPr lang="en-US" sz="2400" dirty="0">
              <a:latin typeface="Arial" pitchFamily="34" charset="0"/>
              <a:cs typeface="Arial" pitchFamily="34" charset="0"/>
            </a:endParaRPr>
          </a:p>
        </p:txBody>
      </p:sp>
      <p:sp>
        <p:nvSpPr>
          <p:cNvPr id="8" name="TextBox 7"/>
          <p:cNvSpPr txBox="1"/>
          <p:nvPr/>
        </p:nvSpPr>
        <p:spPr>
          <a:xfrm>
            <a:off x="1143000" y="1535447"/>
            <a:ext cx="2481417" cy="369332"/>
          </a:xfrm>
          <a:prstGeom prst="rect">
            <a:avLst/>
          </a:prstGeom>
          <a:noFill/>
        </p:spPr>
        <p:txBody>
          <a:bodyPr wrap="square" rtlCol="0">
            <a:spAutoFit/>
          </a:bodyPr>
          <a:lstStyle/>
          <a:p>
            <a:r>
              <a:rPr lang="en-US" dirty="0"/>
              <a:t> </a:t>
            </a:r>
            <a:r>
              <a:rPr lang="en-US" dirty="0" smtClean="0"/>
              <a:t>  -----------      =    ----------    </a:t>
            </a:r>
            <a:endParaRPr lang="en-US" dirty="0"/>
          </a:p>
        </p:txBody>
      </p:sp>
      <p:sp>
        <p:nvSpPr>
          <p:cNvPr id="9" name="TextBox 8"/>
          <p:cNvSpPr txBox="1"/>
          <p:nvPr/>
        </p:nvSpPr>
        <p:spPr>
          <a:xfrm>
            <a:off x="1311684" y="1304614"/>
            <a:ext cx="1904386" cy="461665"/>
          </a:xfrm>
          <a:prstGeom prst="rect">
            <a:avLst/>
          </a:prstGeom>
          <a:noFill/>
        </p:spPr>
        <p:txBody>
          <a:bodyPr wrap="square" rtlCol="0">
            <a:spAutoFit/>
          </a:bodyPr>
          <a:lstStyle/>
          <a:p>
            <a:r>
              <a:rPr lang="en-US" sz="2400" dirty="0" smtClean="0">
                <a:latin typeface="Arial" pitchFamily="34" charset="0"/>
                <a:cs typeface="Arial" pitchFamily="34" charset="0"/>
              </a:rPr>
              <a:t> m</a:t>
            </a:r>
            <a:r>
              <a:rPr lang="en-US" sz="2400" baseline="-25000" dirty="0" smtClean="0">
                <a:latin typeface="Arial" pitchFamily="34" charset="0"/>
                <a:cs typeface="Arial" pitchFamily="34" charset="0"/>
              </a:rPr>
              <a:t>1</a:t>
            </a:r>
            <a:endParaRPr lang="en-US" sz="2400" dirty="0">
              <a:latin typeface="Arial" pitchFamily="34" charset="0"/>
              <a:cs typeface="Arial" pitchFamily="34" charset="0"/>
            </a:endParaRPr>
          </a:p>
        </p:txBody>
      </p:sp>
      <p:sp>
        <p:nvSpPr>
          <p:cNvPr id="10" name="TextBox 9"/>
          <p:cNvSpPr txBox="1"/>
          <p:nvPr/>
        </p:nvSpPr>
        <p:spPr>
          <a:xfrm>
            <a:off x="1401432" y="1627779"/>
            <a:ext cx="1752600" cy="461665"/>
          </a:xfrm>
          <a:prstGeom prst="rect">
            <a:avLst/>
          </a:prstGeom>
          <a:noFill/>
        </p:spPr>
        <p:txBody>
          <a:bodyPr wrap="square" rtlCol="0">
            <a:spAutoFit/>
          </a:bodyPr>
          <a:lstStyle/>
          <a:p>
            <a:r>
              <a:rPr lang="en-US" sz="2400" dirty="0" smtClean="0">
                <a:latin typeface="Arial" pitchFamily="34" charset="0"/>
                <a:cs typeface="Arial" pitchFamily="34" charset="0"/>
              </a:rPr>
              <a:t>m</a:t>
            </a:r>
            <a:r>
              <a:rPr lang="en-US" sz="2400" baseline="-25000" dirty="0" smtClean="0">
                <a:latin typeface="Arial" pitchFamily="34" charset="0"/>
                <a:cs typeface="Arial" pitchFamily="34" charset="0"/>
              </a:rPr>
              <a:t>2</a:t>
            </a:r>
            <a:endParaRPr lang="en-US" sz="2400" dirty="0">
              <a:latin typeface="Arial" pitchFamily="34" charset="0"/>
              <a:cs typeface="Arial" pitchFamily="34" charset="0"/>
            </a:endParaRPr>
          </a:p>
        </p:txBody>
      </p:sp>
      <p:sp>
        <p:nvSpPr>
          <p:cNvPr id="11" name="TextBox 10"/>
          <p:cNvSpPr txBox="1"/>
          <p:nvPr/>
        </p:nvSpPr>
        <p:spPr>
          <a:xfrm>
            <a:off x="2871962" y="1347773"/>
            <a:ext cx="1350706" cy="461665"/>
          </a:xfrm>
          <a:prstGeom prst="rect">
            <a:avLst/>
          </a:prstGeom>
          <a:noFill/>
        </p:spPr>
        <p:txBody>
          <a:bodyPr wrap="square" rtlCol="0">
            <a:spAutoFit/>
          </a:bodyPr>
          <a:lstStyle/>
          <a:p>
            <a:r>
              <a:rPr lang="en-US" sz="2400" dirty="0" smtClean="0">
                <a:latin typeface="Arial" pitchFamily="34" charset="0"/>
                <a:cs typeface="Arial" pitchFamily="34" charset="0"/>
              </a:rPr>
              <a:t>E</a:t>
            </a:r>
            <a:r>
              <a:rPr lang="en-US" sz="2400" baseline="-25000" dirty="0" smtClean="0">
                <a:latin typeface="Arial" pitchFamily="34" charset="0"/>
                <a:cs typeface="Arial" pitchFamily="34" charset="0"/>
              </a:rPr>
              <a:t>1</a:t>
            </a:r>
            <a:endParaRPr lang="en-US" sz="2400" dirty="0">
              <a:latin typeface="Arial" pitchFamily="34" charset="0"/>
              <a:cs typeface="Arial" pitchFamily="34" charset="0"/>
            </a:endParaRPr>
          </a:p>
        </p:txBody>
      </p:sp>
      <p:sp>
        <p:nvSpPr>
          <p:cNvPr id="12" name="TextBox 11"/>
          <p:cNvSpPr txBox="1"/>
          <p:nvPr/>
        </p:nvSpPr>
        <p:spPr>
          <a:xfrm>
            <a:off x="2871962" y="1700752"/>
            <a:ext cx="2676146" cy="461665"/>
          </a:xfrm>
          <a:prstGeom prst="rect">
            <a:avLst/>
          </a:prstGeom>
          <a:noFill/>
        </p:spPr>
        <p:txBody>
          <a:bodyPr wrap="square" rtlCol="0">
            <a:spAutoFit/>
          </a:bodyPr>
          <a:lstStyle/>
          <a:p>
            <a:r>
              <a:rPr lang="en-US" sz="2400" dirty="0" smtClean="0">
                <a:latin typeface="Arial" pitchFamily="34" charset="0"/>
                <a:cs typeface="Arial" pitchFamily="34" charset="0"/>
              </a:rPr>
              <a:t>E</a:t>
            </a:r>
            <a:r>
              <a:rPr lang="en-US" sz="2400" baseline="-25000" dirty="0" smtClean="0">
                <a:latin typeface="Arial" pitchFamily="34" charset="0"/>
                <a:cs typeface="Arial" pitchFamily="34" charset="0"/>
              </a:rPr>
              <a:t>2      </a:t>
            </a:r>
            <a:r>
              <a:rPr lang="en-US" sz="2400" dirty="0" smtClean="0">
                <a:latin typeface="Arial" pitchFamily="34" charset="0"/>
                <a:cs typeface="Arial" pitchFamily="34" charset="0"/>
              </a:rPr>
              <a:t>    -------1.</a:t>
            </a:r>
            <a:endParaRPr lang="en-US" sz="2400" dirty="0">
              <a:latin typeface="Arial" pitchFamily="34" charset="0"/>
              <a:cs typeface="Arial" pitchFamily="34" charset="0"/>
            </a:endParaRPr>
          </a:p>
        </p:txBody>
      </p:sp>
      <p:sp>
        <p:nvSpPr>
          <p:cNvPr id="13" name="TextBox 12"/>
          <p:cNvSpPr txBox="1"/>
          <p:nvPr/>
        </p:nvSpPr>
        <p:spPr>
          <a:xfrm>
            <a:off x="702699" y="1557564"/>
            <a:ext cx="5427406" cy="369332"/>
          </a:xfrm>
          <a:prstGeom prst="rect">
            <a:avLst/>
          </a:prstGeom>
          <a:noFill/>
        </p:spPr>
        <p:txBody>
          <a:bodyPr wrap="square" rtlCol="0">
            <a:spAutoFit/>
          </a:bodyPr>
          <a:lstStyle/>
          <a:p>
            <a:r>
              <a:rPr lang="en-US" dirty="0" smtClean="0"/>
              <a:t>or</a:t>
            </a:r>
            <a:endParaRPr lang="en-US" dirty="0"/>
          </a:p>
        </p:txBody>
      </p:sp>
      <p:sp>
        <p:nvSpPr>
          <p:cNvPr id="16" name="TextBox 15"/>
          <p:cNvSpPr txBox="1"/>
          <p:nvPr/>
        </p:nvSpPr>
        <p:spPr>
          <a:xfrm>
            <a:off x="897194" y="2162417"/>
            <a:ext cx="6951406" cy="6001643"/>
          </a:xfrm>
          <a:prstGeom prst="rect">
            <a:avLst/>
          </a:prstGeom>
          <a:noFill/>
        </p:spPr>
        <p:txBody>
          <a:bodyPr wrap="square" rtlCol="0">
            <a:spAutoFit/>
          </a:bodyPr>
          <a:lstStyle/>
          <a:p>
            <a:r>
              <a:rPr lang="en-US" sz="2400" dirty="0" smtClean="0">
                <a:latin typeface="Arial" pitchFamily="34" charset="0"/>
                <a:cs typeface="Arial" pitchFamily="34" charset="0"/>
              </a:rPr>
              <a:t>But from first law  m</a:t>
            </a:r>
            <a:r>
              <a:rPr lang="en-US" sz="2400" baseline="-25000" dirty="0" smtClean="0">
                <a:latin typeface="Arial" pitchFamily="34" charset="0"/>
                <a:cs typeface="Arial" pitchFamily="34" charset="0"/>
              </a:rPr>
              <a:t>1</a:t>
            </a:r>
            <a:r>
              <a:rPr lang="en-US" sz="2400" dirty="0" smtClean="0">
                <a:latin typeface="Arial" pitchFamily="34" charset="0"/>
                <a:cs typeface="Arial" pitchFamily="34" charset="0"/>
              </a:rPr>
              <a:t> = Z</a:t>
            </a:r>
            <a:r>
              <a:rPr lang="en-US" sz="2400" baseline="-25000" dirty="0" smtClean="0">
                <a:latin typeface="Arial" pitchFamily="34" charset="0"/>
                <a:cs typeface="Arial" pitchFamily="34" charset="0"/>
              </a:rPr>
              <a:t>1</a:t>
            </a:r>
            <a:r>
              <a:rPr lang="en-US" sz="2400" dirty="0" smtClean="0">
                <a:latin typeface="Arial" pitchFamily="34" charset="0"/>
                <a:cs typeface="Arial" pitchFamily="34" charset="0"/>
              </a:rPr>
              <a:t>ct  and  m</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 Z</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ct</a:t>
            </a: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sym typeface="Symbol"/>
              </a:rPr>
              <a:t> ---------  =  ---------</a:t>
            </a:r>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pPr marL="342900" indent="-342900">
              <a:buFont typeface="Symbol"/>
              <a:buChar char="\"/>
            </a:pPr>
            <a:r>
              <a:rPr lang="en-US" sz="2400" dirty="0" smtClean="0">
                <a:latin typeface="Arial" pitchFamily="34" charset="0"/>
                <a:cs typeface="Arial" pitchFamily="34" charset="0"/>
                <a:sym typeface="Symbol"/>
              </a:rPr>
              <a:t>From equation 1.</a:t>
            </a:r>
          </a:p>
          <a:p>
            <a:pPr marL="342900" indent="-342900">
              <a:buFont typeface="Symbol"/>
              <a:buChar char="\"/>
            </a:pPr>
            <a:endParaRPr lang="en-US" sz="2400" dirty="0">
              <a:latin typeface="Arial" pitchFamily="34" charset="0"/>
              <a:cs typeface="Arial" pitchFamily="34" charset="0"/>
              <a:sym typeface="Symbol"/>
            </a:endParaRPr>
          </a:p>
          <a:p>
            <a:r>
              <a:rPr lang="en-US" sz="2400" dirty="0" smtClean="0">
                <a:latin typeface="Arial" pitchFamily="34" charset="0"/>
                <a:cs typeface="Arial" pitchFamily="34" charset="0"/>
                <a:sym typeface="Symbol"/>
              </a:rPr>
              <a:t>   ------------  =  ---------</a:t>
            </a:r>
          </a:p>
          <a:p>
            <a:endParaRPr lang="en-US" sz="2400" dirty="0">
              <a:latin typeface="Arial" pitchFamily="34" charset="0"/>
              <a:cs typeface="Arial" pitchFamily="34" charset="0"/>
              <a:sym typeface="Symbol"/>
            </a:endParaRPr>
          </a:p>
          <a:p>
            <a:endParaRPr lang="en-US" sz="2400" dirty="0" smtClean="0">
              <a:latin typeface="Arial" pitchFamily="34" charset="0"/>
              <a:cs typeface="Arial" pitchFamily="34" charset="0"/>
              <a:sym typeface="Symbol"/>
            </a:endParaRPr>
          </a:p>
          <a:p>
            <a:r>
              <a:rPr lang="en-US" sz="2400" dirty="0" smtClean="0">
                <a:latin typeface="Arial" pitchFamily="34" charset="0"/>
                <a:cs typeface="Arial" pitchFamily="34" charset="0"/>
                <a:sym typeface="Symbol"/>
              </a:rPr>
              <a:t>Thus -----------------------------   =  ---------------- </a:t>
            </a:r>
          </a:p>
          <a:p>
            <a:pPr marL="342900" indent="-342900">
              <a:buFont typeface="Symbol"/>
              <a:buChar char="\"/>
            </a:pPr>
            <a:endParaRPr lang="en-US" sz="2400" dirty="0">
              <a:latin typeface="Arial" pitchFamily="34" charset="0"/>
              <a:cs typeface="Arial" pitchFamily="34" charset="0"/>
              <a:sym typeface="Symbol"/>
            </a:endParaRPr>
          </a:p>
          <a:p>
            <a:r>
              <a:rPr lang="en-US" sz="2400" dirty="0" smtClean="0">
                <a:latin typeface="Arial" pitchFamily="34" charset="0"/>
                <a:cs typeface="Arial" pitchFamily="34" charset="0"/>
                <a:sym typeface="Symbol"/>
              </a:rPr>
              <a:t>   </a:t>
            </a:r>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a:latin typeface="Arial" pitchFamily="34" charset="0"/>
              <a:cs typeface="Arial" pitchFamily="34" charset="0"/>
            </a:endParaRPr>
          </a:p>
        </p:txBody>
      </p:sp>
      <p:sp>
        <p:nvSpPr>
          <p:cNvPr id="17" name="TextBox 16"/>
          <p:cNvSpPr txBox="1"/>
          <p:nvPr/>
        </p:nvSpPr>
        <p:spPr>
          <a:xfrm>
            <a:off x="1311684" y="2742693"/>
            <a:ext cx="1555668" cy="461665"/>
          </a:xfrm>
          <a:prstGeom prst="rect">
            <a:avLst/>
          </a:prstGeom>
          <a:noFill/>
        </p:spPr>
        <p:txBody>
          <a:bodyPr wrap="square" rtlCol="0">
            <a:spAutoFit/>
          </a:bodyPr>
          <a:lstStyle/>
          <a:p>
            <a:r>
              <a:rPr lang="en-US" sz="2400" dirty="0" smtClean="0">
                <a:latin typeface="Arial" pitchFamily="34" charset="0"/>
                <a:cs typeface="Arial" pitchFamily="34" charset="0"/>
              </a:rPr>
              <a:t>m</a:t>
            </a:r>
            <a:r>
              <a:rPr lang="en-US" sz="2400" baseline="-25000" dirty="0" smtClean="0">
                <a:latin typeface="Arial" pitchFamily="34" charset="0"/>
                <a:cs typeface="Arial" pitchFamily="34" charset="0"/>
              </a:rPr>
              <a:t>1</a:t>
            </a:r>
            <a:endParaRPr lang="en-US" sz="2400" dirty="0">
              <a:latin typeface="Arial" pitchFamily="34" charset="0"/>
              <a:cs typeface="Arial" pitchFamily="34" charset="0"/>
            </a:endParaRPr>
          </a:p>
        </p:txBody>
      </p:sp>
      <p:sp>
        <p:nvSpPr>
          <p:cNvPr id="18" name="TextBox 17"/>
          <p:cNvSpPr txBox="1"/>
          <p:nvPr/>
        </p:nvSpPr>
        <p:spPr>
          <a:xfrm>
            <a:off x="1253949" y="3164532"/>
            <a:ext cx="1023783" cy="461665"/>
          </a:xfrm>
          <a:prstGeom prst="rect">
            <a:avLst/>
          </a:prstGeom>
          <a:noFill/>
        </p:spPr>
        <p:txBody>
          <a:bodyPr wrap="square" rtlCol="0">
            <a:spAutoFit/>
          </a:bodyPr>
          <a:lstStyle/>
          <a:p>
            <a:r>
              <a:rPr lang="en-US" sz="2400" dirty="0" smtClean="0">
                <a:latin typeface="Arial" pitchFamily="34" charset="0"/>
                <a:cs typeface="Arial" pitchFamily="34" charset="0"/>
              </a:rPr>
              <a:t> m</a:t>
            </a:r>
            <a:r>
              <a:rPr lang="en-US" sz="2400" baseline="-25000" dirty="0" smtClean="0">
                <a:latin typeface="Arial" pitchFamily="34" charset="0"/>
                <a:cs typeface="Arial" pitchFamily="34" charset="0"/>
              </a:rPr>
              <a:t>2</a:t>
            </a:r>
            <a:endParaRPr lang="en-US" sz="2400" dirty="0">
              <a:latin typeface="Arial" pitchFamily="34" charset="0"/>
              <a:cs typeface="Arial" pitchFamily="34" charset="0"/>
            </a:endParaRPr>
          </a:p>
        </p:txBody>
      </p:sp>
      <p:sp>
        <p:nvSpPr>
          <p:cNvPr id="19" name="TextBox 18"/>
          <p:cNvSpPr txBox="1"/>
          <p:nvPr/>
        </p:nvSpPr>
        <p:spPr>
          <a:xfrm>
            <a:off x="2792704" y="2742692"/>
            <a:ext cx="1228346" cy="461665"/>
          </a:xfrm>
          <a:prstGeom prst="rect">
            <a:avLst/>
          </a:prstGeom>
          <a:noFill/>
        </p:spPr>
        <p:txBody>
          <a:bodyPr wrap="square" rtlCol="0">
            <a:spAutoFit/>
          </a:bodyPr>
          <a:lstStyle/>
          <a:p>
            <a:r>
              <a:rPr lang="en-US" sz="2400" dirty="0" smtClean="0">
                <a:latin typeface="Arial" pitchFamily="34" charset="0"/>
                <a:cs typeface="Arial" pitchFamily="34" charset="0"/>
              </a:rPr>
              <a:t>Z</a:t>
            </a:r>
            <a:r>
              <a:rPr lang="en-US" sz="2400" baseline="-25000" dirty="0" smtClean="0">
                <a:latin typeface="Arial" pitchFamily="34" charset="0"/>
                <a:cs typeface="Arial" pitchFamily="34" charset="0"/>
              </a:rPr>
              <a:t>1</a:t>
            </a:r>
            <a:endParaRPr lang="en-US" sz="2400" dirty="0">
              <a:latin typeface="Arial" pitchFamily="34" charset="0"/>
              <a:cs typeface="Arial" pitchFamily="34" charset="0"/>
            </a:endParaRPr>
          </a:p>
        </p:txBody>
      </p:sp>
      <p:sp>
        <p:nvSpPr>
          <p:cNvPr id="20" name="TextBox 19"/>
          <p:cNvSpPr txBox="1"/>
          <p:nvPr/>
        </p:nvSpPr>
        <p:spPr>
          <a:xfrm>
            <a:off x="2792704" y="3204358"/>
            <a:ext cx="1066800" cy="461665"/>
          </a:xfrm>
          <a:prstGeom prst="rect">
            <a:avLst/>
          </a:prstGeom>
          <a:noFill/>
        </p:spPr>
        <p:txBody>
          <a:bodyPr wrap="square" rtlCol="0">
            <a:spAutoFit/>
          </a:bodyPr>
          <a:lstStyle/>
          <a:p>
            <a:r>
              <a:rPr lang="en-US" sz="2400" dirty="0" smtClean="0">
                <a:latin typeface="Arial" pitchFamily="34" charset="0"/>
                <a:cs typeface="Arial" pitchFamily="34" charset="0"/>
              </a:rPr>
              <a:t>Z</a:t>
            </a:r>
            <a:r>
              <a:rPr lang="en-US" sz="2400" baseline="-25000" dirty="0" smtClean="0">
                <a:latin typeface="Arial" pitchFamily="34" charset="0"/>
                <a:cs typeface="Arial" pitchFamily="34" charset="0"/>
              </a:rPr>
              <a:t>2</a:t>
            </a:r>
            <a:endParaRPr lang="en-US" sz="2400" dirty="0">
              <a:latin typeface="Arial" pitchFamily="34" charset="0"/>
              <a:cs typeface="Arial" pitchFamily="34" charset="0"/>
            </a:endParaRPr>
          </a:p>
        </p:txBody>
      </p:sp>
      <p:sp>
        <p:nvSpPr>
          <p:cNvPr id="22" name="TextBox 21"/>
          <p:cNvSpPr txBox="1"/>
          <p:nvPr/>
        </p:nvSpPr>
        <p:spPr>
          <a:xfrm>
            <a:off x="1522825" y="4160242"/>
            <a:ext cx="486030" cy="461665"/>
          </a:xfrm>
          <a:prstGeom prst="rect">
            <a:avLst/>
          </a:prstGeom>
          <a:noFill/>
        </p:spPr>
        <p:txBody>
          <a:bodyPr wrap="none" rtlCol="0">
            <a:spAutoFit/>
          </a:bodyPr>
          <a:lstStyle/>
          <a:p>
            <a:r>
              <a:rPr lang="en-US" sz="2400" dirty="0" smtClean="0">
                <a:latin typeface="Arial" pitchFamily="34" charset="0"/>
                <a:cs typeface="Arial" pitchFamily="34" charset="0"/>
              </a:rPr>
              <a:t>Z</a:t>
            </a:r>
            <a:r>
              <a:rPr lang="en-US" sz="2400" baseline="-25000" dirty="0" smtClean="0">
                <a:latin typeface="Arial" pitchFamily="34" charset="0"/>
                <a:cs typeface="Arial" pitchFamily="34" charset="0"/>
              </a:rPr>
              <a:t>1</a:t>
            </a:r>
            <a:endParaRPr lang="en-US" sz="2400" dirty="0">
              <a:latin typeface="Arial" pitchFamily="34" charset="0"/>
              <a:cs typeface="Arial" pitchFamily="34" charset="0"/>
            </a:endParaRPr>
          </a:p>
        </p:txBody>
      </p:sp>
      <p:sp>
        <p:nvSpPr>
          <p:cNvPr id="23" name="TextBox 22"/>
          <p:cNvSpPr txBox="1"/>
          <p:nvPr/>
        </p:nvSpPr>
        <p:spPr>
          <a:xfrm>
            <a:off x="1474841" y="4639039"/>
            <a:ext cx="581997" cy="461665"/>
          </a:xfrm>
          <a:prstGeom prst="rect">
            <a:avLst/>
          </a:prstGeom>
          <a:noFill/>
        </p:spPr>
        <p:txBody>
          <a:bodyPr wrap="square" rtlCol="0">
            <a:spAutoFit/>
          </a:bodyPr>
          <a:lstStyle/>
          <a:p>
            <a:r>
              <a:rPr lang="en-US" sz="2400" dirty="0" smtClean="0">
                <a:latin typeface="Arial" pitchFamily="34" charset="0"/>
                <a:cs typeface="Arial" pitchFamily="34" charset="0"/>
              </a:rPr>
              <a:t> Z</a:t>
            </a:r>
            <a:r>
              <a:rPr lang="en-US" sz="2400" baseline="-25000" dirty="0" smtClean="0">
                <a:latin typeface="Arial" pitchFamily="34" charset="0"/>
                <a:cs typeface="Arial" pitchFamily="34" charset="0"/>
              </a:rPr>
              <a:t>2</a:t>
            </a:r>
            <a:endParaRPr lang="en-US" sz="2400" dirty="0">
              <a:latin typeface="Arial" pitchFamily="34" charset="0"/>
              <a:cs typeface="Arial" pitchFamily="34" charset="0"/>
            </a:endParaRPr>
          </a:p>
        </p:txBody>
      </p:sp>
      <p:sp>
        <p:nvSpPr>
          <p:cNvPr id="24" name="TextBox 23"/>
          <p:cNvSpPr txBox="1"/>
          <p:nvPr/>
        </p:nvSpPr>
        <p:spPr>
          <a:xfrm>
            <a:off x="3006812" y="4177374"/>
            <a:ext cx="852692" cy="461665"/>
          </a:xfrm>
          <a:prstGeom prst="rect">
            <a:avLst/>
          </a:prstGeom>
          <a:noFill/>
        </p:spPr>
        <p:txBody>
          <a:bodyPr wrap="square" rtlCol="0">
            <a:spAutoFit/>
          </a:bodyPr>
          <a:lstStyle/>
          <a:p>
            <a:r>
              <a:rPr lang="en-US" sz="2400" dirty="0" smtClean="0">
                <a:latin typeface="Arial" pitchFamily="34" charset="0"/>
                <a:cs typeface="Arial" pitchFamily="34" charset="0"/>
              </a:rPr>
              <a:t>E</a:t>
            </a:r>
            <a:r>
              <a:rPr lang="en-US" sz="2400" baseline="-25000" dirty="0" smtClean="0">
                <a:latin typeface="Arial" pitchFamily="34" charset="0"/>
                <a:cs typeface="Arial" pitchFamily="34" charset="0"/>
              </a:rPr>
              <a:t>1</a:t>
            </a:r>
            <a:endParaRPr lang="en-US" sz="2400" dirty="0">
              <a:latin typeface="Arial" pitchFamily="34" charset="0"/>
              <a:cs typeface="Arial" pitchFamily="34" charset="0"/>
            </a:endParaRPr>
          </a:p>
        </p:txBody>
      </p:sp>
      <p:sp>
        <p:nvSpPr>
          <p:cNvPr id="25" name="TextBox 24"/>
          <p:cNvSpPr txBox="1"/>
          <p:nvPr/>
        </p:nvSpPr>
        <p:spPr>
          <a:xfrm>
            <a:off x="2954250" y="4613309"/>
            <a:ext cx="1066800" cy="461665"/>
          </a:xfrm>
          <a:prstGeom prst="rect">
            <a:avLst/>
          </a:prstGeom>
          <a:noFill/>
        </p:spPr>
        <p:txBody>
          <a:bodyPr wrap="square" rtlCol="0">
            <a:spAutoFit/>
          </a:bodyPr>
          <a:lstStyle/>
          <a:p>
            <a:r>
              <a:rPr lang="en-US" sz="2400" dirty="0" smtClean="0">
                <a:latin typeface="Arial" pitchFamily="34" charset="0"/>
                <a:cs typeface="Arial" pitchFamily="34" charset="0"/>
              </a:rPr>
              <a:t> E</a:t>
            </a:r>
            <a:r>
              <a:rPr lang="en-US" sz="2400" baseline="-25000" dirty="0" smtClean="0">
                <a:latin typeface="Arial" pitchFamily="34" charset="0"/>
                <a:cs typeface="Arial" pitchFamily="34" charset="0"/>
              </a:rPr>
              <a:t>2</a:t>
            </a:r>
            <a:endParaRPr lang="en-US" sz="2400" dirty="0">
              <a:latin typeface="Arial" pitchFamily="34" charset="0"/>
              <a:cs typeface="Arial" pitchFamily="34" charset="0"/>
            </a:endParaRPr>
          </a:p>
        </p:txBody>
      </p:sp>
      <p:sp>
        <p:nvSpPr>
          <p:cNvPr id="26" name="TextBox 25"/>
          <p:cNvSpPr txBox="1"/>
          <p:nvPr/>
        </p:nvSpPr>
        <p:spPr>
          <a:xfrm>
            <a:off x="1828800" y="5257800"/>
            <a:ext cx="3106994" cy="461665"/>
          </a:xfrm>
          <a:prstGeom prst="rect">
            <a:avLst/>
          </a:prstGeom>
          <a:noFill/>
        </p:spPr>
        <p:txBody>
          <a:bodyPr wrap="square" rtlCol="0">
            <a:spAutoFit/>
          </a:bodyPr>
          <a:lstStyle/>
          <a:p>
            <a:r>
              <a:rPr lang="en-US" sz="2400" dirty="0" smtClean="0">
                <a:latin typeface="Arial" pitchFamily="34" charset="0"/>
                <a:cs typeface="Arial" pitchFamily="34" charset="0"/>
              </a:rPr>
              <a:t>ECE of an element A</a:t>
            </a:r>
            <a:endParaRPr lang="en-US" sz="2400" dirty="0">
              <a:latin typeface="Arial" pitchFamily="34" charset="0"/>
              <a:cs typeface="Arial" pitchFamily="34" charset="0"/>
            </a:endParaRPr>
          </a:p>
        </p:txBody>
      </p:sp>
      <p:sp>
        <p:nvSpPr>
          <p:cNvPr id="27" name="TextBox 26"/>
          <p:cNvSpPr txBox="1"/>
          <p:nvPr/>
        </p:nvSpPr>
        <p:spPr>
          <a:xfrm>
            <a:off x="1847824" y="5638800"/>
            <a:ext cx="3335594" cy="461665"/>
          </a:xfrm>
          <a:prstGeom prst="rect">
            <a:avLst/>
          </a:prstGeom>
          <a:noFill/>
        </p:spPr>
        <p:txBody>
          <a:bodyPr wrap="square" rtlCol="0">
            <a:spAutoFit/>
          </a:bodyPr>
          <a:lstStyle/>
          <a:p>
            <a:r>
              <a:rPr lang="en-US" sz="2400" dirty="0" smtClean="0">
                <a:latin typeface="Arial" pitchFamily="34" charset="0"/>
                <a:cs typeface="Arial" pitchFamily="34" charset="0"/>
              </a:rPr>
              <a:t>ECE of an element B </a:t>
            </a:r>
            <a:endParaRPr lang="en-US" sz="2400" dirty="0">
              <a:latin typeface="Arial" pitchFamily="34" charset="0"/>
              <a:cs typeface="Arial" pitchFamily="34" charset="0"/>
            </a:endParaRPr>
          </a:p>
        </p:txBody>
      </p:sp>
      <p:sp>
        <p:nvSpPr>
          <p:cNvPr id="28" name="TextBox 27"/>
          <p:cNvSpPr txBox="1"/>
          <p:nvPr/>
        </p:nvSpPr>
        <p:spPr>
          <a:xfrm>
            <a:off x="5334000" y="5309996"/>
            <a:ext cx="2133600" cy="461665"/>
          </a:xfrm>
          <a:prstGeom prst="rect">
            <a:avLst/>
          </a:prstGeom>
          <a:noFill/>
        </p:spPr>
        <p:txBody>
          <a:bodyPr wrap="square" rtlCol="0">
            <a:spAutoFit/>
          </a:bodyPr>
          <a:lstStyle/>
          <a:p>
            <a:r>
              <a:rPr lang="en-US" sz="2400" dirty="0" smtClean="0">
                <a:latin typeface="Arial" pitchFamily="34" charset="0"/>
                <a:cs typeface="Arial" pitchFamily="34" charset="0"/>
              </a:rPr>
              <a:t>CE of A</a:t>
            </a:r>
            <a:endParaRPr lang="en-US" sz="2400" dirty="0">
              <a:latin typeface="Arial" pitchFamily="34" charset="0"/>
              <a:cs typeface="Arial" pitchFamily="34" charset="0"/>
            </a:endParaRPr>
          </a:p>
        </p:txBody>
      </p:sp>
      <p:sp>
        <p:nvSpPr>
          <p:cNvPr id="29" name="TextBox 28"/>
          <p:cNvSpPr txBox="1"/>
          <p:nvPr/>
        </p:nvSpPr>
        <p:spPr>
          <a:xfrm>
            <a:off x="5196481" y="5638799"/>
            <a:ext cx="1919492" cy="461665"/>
          </a:xfrm>
          <a:prstGeom prst="rect">
            <a:avLst/>
          </a:prstGeom>
          <a:noFill/>
        </p:spPr>
        <p:txBody>
          <a:bodyPr wrap="square" rtlCol="0">
            <a:spAutoFit/>
          </a:bodyPr>
          <a:lstStyle/>
          <a:p>
            <a:r>
              <a:rPr lang="en-US" sz="2400" dirty="0" smtClean="0">
                <a:latin typeface="Arial" pitchFamily="34" charset="0"/>
                <a:cs typeface="Arial" pitchFamily="34" charset="0"/>
              </a:rPr>
              <a:t>  CE of B</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125251278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676400" y="1219200"/>
            <a:ext cx="6019800" cy="1569660"/>
          </a:xfrm>
          <a:prstGeom prst="rect">
            <a:avLst/>
          </a:prstGeom>
          <a:noFill/>
        </p:spPr>
        <p:txBody>
          <a:bodyPr wrap="square" rtlCol="0">
            <a:spAutoFit/>
          </a:bodyPr>
          <a:lstStyle/>
          <a:p>
            <a:pPr marL="342900" indent="-342900">
              <a:buFont typeface="Symbol"/>
              <a:buChar char="\"/>
            </a:pPr>
            <a:r>
              <a:rPr lang="en-US" sz="2400" dirty="0" smtClean="0">
                <a:latin typeface="Arial" pitchFamily="34" charset="0"/>
                <a:cs typeface="Arial" pitchFamily="34" charset="0"/>
                <a:sym typeface="Symbol"/>
              </a:rPr>
              <a:t>Z    E</a:t>
            </a:r>
          </a:p>
          <a:p>
            <a:pPr marL="342900" indent="-342900">
              <a:buFont typeface="Symbol"/>
              <a:buChar char="\"/>
            </a:pPr>
            <a:endParaRPr lang="en-US" sz="2400" dirty="0">
              <a:latin typeface="Arial" pitchFamily="34" charset="0"/>
              <a:cs typeface="Arial" pitchFamily="34" charset="0"/>
              <a:sym typeface="Symbol"/>
            </a:endParaRPr>
          </a:p>
          <a:p>
            <a:r>
              <a:rPr lang="en-US" sz="2400" dirty="0" smtClean="0">
                <a:latin typeface="Arial" pitchFamily="34" charset="0"/>
                <a:cs typeface="Arial" pitchFamily="34" charset="0"/>
                <a:sym typeface="Symbol"/>
              </a:rPr>
              <a:t>  Thus ECE of an element is directly proportional to its chemical equivalent.</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66394561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62000" y="1066800"/>
            <a:ext cx="7543800" cy="369332"/>
          </a:xfrm>
          <a:prstGeom prst="rect">
            <a:avLst/>
          </a:prstGeom>
          <a:noFill/>
        </p:spPr>
        <p:txBody>
          <a:bodyPr wrap="square" rtlCol="0">
            <a:spAutoFit/>
          </a:bodyPr>
          <a:lstStyle/>
          <a:p>
            <a:endParaRPr lang="en-US" dirty="0"/>
          </a:p>
        </p:txBody>
      </p:sp>
      <p:sp>
        <p:nvSpPr>
          <p:cNvPr id="3" name="TextBox 2"/>
          <p:cNvSpPr txBox="1"/>
          <p:nvPr/>
        </p:nvSpPr>
        <p:spPr>
          <a:xfrm>
            <a:off x="1143000" y="914400"/>
            <a:ext cx="6934200" cy="4524315"/>
          </a:xfrm>
          <a:prstGeom prst="rect">
            <a:avLst/>
          </a:prstGeom>
          <a:noFill/>
        </p:spPr>
        <p:txBody>
          <a:bodyPr wrap="square" rtlCol="0">
            <a:spAutoFit/>
          </a:bodyPr>
          <a:lstStyle/>
          <a:p>
            <a:r>
              <a:rPr lang="en-US" sz="2400" dirty="0" smtClean="0">
                <a:latin typeface="Arial" pitchFamily="34" charset="0"/>
                <a:cs typeface="Arial" pitchFamily="34" charset="0"/>
              </a:rPr>
              <a:t>From first law we have got that on passing 1 coulomb of electricity ECE of substance is liberated. </a:t>
            </a:r>
            <a:r>
              <a:rPr lang="en-US" sz="2400" dirty="0" err="1">
                <a:latin typeface="Arial" pitchFamily="34" charset="0"/>
                <a:cs typeface="Arial" pitchFamily="34" charset="0"/>
              </a:rPr>
              <a:t>i</a:t>
            </a:r>
            <a:r>
              <a:rPr lang="en-US" sz="2400" dirty="0" err="1" smtClean="0">
                <a:latin typeface="Arial" pitchFamily="34" charset="0"/>
                <a:cs typeface="Arial" pitchFamily="34" charset="0"/>
              </a:rPr>
              <a:t>e</a:t>
            </a:r>
            <a:r>
              <a:rPr lang="en-US" sz="2400" dirty="0" smtClean="0">
                <a:latin typeface="Arial" pitchFamily="34" charset="0"/>
                <a:cs typeface="Arial" pitchFamily="34" charset="0"/>
              </a:rPr>
              <a:t> if 1 coulomb of electricity is passed through different solutions like AgNO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,CuSO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and dilute H</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SO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acid , the amount of Ag, Cu and H liberated will be </a:t>
            </a:r>
          </a:p>
          <a:p>
            <a:r>
              <a:rPr lang="en-US" sz="2400" dirty="0">
                <a:latin typeface="Arial" pitchFamily="34" charset="0"/>
                <a:cs typeface="Arial" pitchFamily="34" charset="0"/>
              </a:rPr>
              <a:t> </a:t>
            </a:r>
            <a:r>
              <a:rPr lang="en-US" sz="2400" dirty="0" smtClean="0">
                <a:latin typeface="Arial" pitchFamily="34" charset="0"/>
                <a:cs typeface="Arial" pitchFamily="34" charset="0"/>
              </a:rPr>
              <a:t>   Ag = 0.001118 </a:t>
            </a:r>
            <a:r>
              <a:rPr lang="en-US" sz="2400" dirty="0" err="1" smtClean="0">
                <a:latin typeface="Arial" pitchFamily="34" charset="0"/>
                <a:cs typeface="Arial" pitchFamily="34" charset="0"/>
              </a:rPr>
              <a:t>gm</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Cu =  0. 00032935 </a:t>
            </a:r>
            <a:r>
              <a:rPr lang="en-US" sz="2400" dirty="0" err="1" smtClean="0">
                <a:latin typeface="Arial" pitchFamily="34" charset="0"/>
                <a:cs typeface="Arial" pitchFamily="34" charset="0"/>
              </a:rPr>
              <a:t>gm</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H  =  0. 0000104 </a:t>
            </a:r>
            <a:r>
              <a:rPr lang="en-US" sz="2400" dirty="0" err="1" smtClean="0">
                <a:latin typeface="Arial" pitchFamily="34" charset="0"/>
                <a:cs typeface="Arial" pitchFamily="34" charset="0"/>
              </a:rPr>
              <a:t>gm</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Therefore amount of electricity require to liberate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eq.wt</a:t>
            </a:r>
            <a:r>
              <a:rPr lang="en-US" sz="2400" dirty="0" smtClean="0">
                <a:latin typeface="Arial" pitchFamily="34" charset="0"/>
                <a:cs typeface="Arial" pitchFamily="34" charset="0"/>
              </a:rPr>
              <a:t>. of these substances will be as follows</a:t>
            </a:r>
          </a:p>
          <a:p>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46983457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1066800"/>
            <a:ext cx="7772400" cy="5632311"/>
          </a:xfrm>
          <a:prstGeom prst="rect">
            <a:avLst/>
          </a:prstGeom>
          <a:noFill/>
        </p:spPr>
        <p:txBody>
          <a:bodyPr wrap="square" rtlCol="0">
            <a:spAutoFit/>
          </a:bodyPr>
          <a:lstStyle/>
          <a:p>
            <a:r>
              <a:rPr lang="en-US" sz="2400" dirty="0" smtClean="0">
                <a:latin typeface="Arial" pitchFamily="34" charset="0"/>
                <a:cs typeface="Arial" pitchFamily="34" charset="0"/>
              </a:rPr>
              <a:t>0.001118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Ag is liberated by 1 coulomb</a:t>
            </a:r>
          </a:p>
          <a:p>
            <a:r>
              <a:rPr lang="en-US" sz="2400" dirty="0" smtClean="0">
                <a:latin typeface="Arial" pitchFamily="34" charset="0"/>
                <a:cs typeface="Arial" pitchFamily="34" charset="0"/>
              </a:rPr>
              <a:t> </a:t>
            </a:r>
          </a:p>
          <a:p>
            <a:r>
              <a:rPr lang="en-US" sz="2400" dirty="0" smtClean="0">
                <a:latin typeface="Arial" pitchFamily="34" charset="0"/>
                <a:cs typeface="Arial" pitchFamily="34" charset="0"/>
                <a:sym typeface="Symbol"/>
              </a:rPr>
              <a:t>108 </a:t>
            </a:r>
            <a:r>
              <a:rPr lang="en-US" sz="2400" dirty="0" err="1" smtClean="0">
                <a:latin typeface="Arial" pitchFamily="34" charset="0"/>
                <a:cs typeface="Arial" pitchFamily="34" charset="0"/>
                <a:sym typeface="Symbol"/>
              </a:rPr>
              <a:t>gm</a:t>
            </a:r>
            <a:r>
              <a:rPr lang="en-US" sz="2400" dirty="0" smtClean="0">
                <a:latin typeface="Arial" pitchFamily="34" charset="0"/>
                <a:cs typeface="Arial" pitchFamily="34" charset="0"/>
                <a:sym typeface="Symbol"/>
              </a:rPr>
              <a:t> of Ag is liberated by = ------------------- </a:t>
            </a:r>
          </a:p>
          <a:p>
            <a:endParaRPr lang="en-US" sz="2400" dirty="0">
              <a:latin typeface="Arial" pitchFamily="34" charset="0"/>
              <a:cs typeface="Arial" pitchFamily="34" charset="0"/>
              <a:sym typeface="Symbol"/>
            </a:endParaRPr>
          </a:p>
          <a:p>
            <a:r>
              <a:rPr lang="en-US" sz="2400" dirty="0" smtClean="0">
                <a:latin typeface="Arial" pitchFamily="34" charset="0"/>
                <a:cs typeface="Arial" pitchFamily="34" charset="0"/>
                <a:sym typeface="Symbol"/>
              </a:rPr>
              <a:t>                                                 =  96500 coulomb</a:t>
            </a:r>
          </a:p>
          <a:p>
            <a:endParaRPr lang="en-US" sz="2400" dirty="0" smtClean="0">
              <a:latin typeface="Arial" pitchFamily="34" charset="0"/>
              <a:cs typeface="Arial" pitchFamily="34" charset="0"/>
              <a:sym typeface="Symbol"/>
            </a:endParaRPr>
          </a:p>
          <a:p>
            <a:r>
              <a:rPr lang="en-US" sz="2400" dirty="0" smtClean="0">
                <a:latin typeface="Arial" pitchFamily="34" charset="0"/>
                <a:cs typeface="Arial" pitchFamily="34" charset="0"/>
                <a:sym typeface="Symbol"/>
              </a:rPr>
              <a:t>Similarly,0.00032935 </a:t>
            </a:r>
            <a:r>
              <a:rPr lang="en-US" sz="2400" dirty="0" err="1" smtClean="0">
                <a:latin typeface="Arial" pitchFamily="34" charset="0"/>
                <a:cs typeface="Arial" pitchFamily="34" charset="0"/>
                <a:sym typeface="Symbol"/>
              </a:rPr>
              <a:t>gm</a:t>
            </a:r>
            <a:r>
              <a:rPr lang="en-US" sz="2400" dirty="0" smtClean="0">
                <a:latin typeface="Arial" pitchFamily="34" charset="0"/>
                <a:cs typeface="Arial" pitchFamily="34" charset="0"/>
                <a:sym typeface="Symbol"/>
              </a:rPr>
              <a:t> of Cu is liberated by 1coulomb</a:t>
            </a:r>
          </a:p>
          <a:p>
            <a:endParaRPr lang="en-US" sz="2400" dirty="0" smtClean="0">
              <a:latin typeface="Arial" pitchFamily="34" charset="0"/>
              <a:cs typeface="Arial" pitchFamily="34" charset="0"/>
              <a:sym typeface="Symbol"/>
            </a:endParaRPr>
          </a:p>
          <a:p>
            <a:r>
              <a:rPr lang="en-US" sz="2400" dirty="0">
                <a:latin typeface="Arial" pitchFamily="34" charset="0"/>
                <a:cs typeface="Arial" pitchFamily="34" charset="0"/>
                <a:sym typeface="Symbol"/>
              </a:rPr>
              <a:t> </a:t>
            </a:r>
            <a:r>
              <a:rPr lang="en-US" sz="2400" dirty="0" smtClean="0">
                <a:latin typeface="Arial" pitchFamily="34" charset="0"/>
                <a:cs typeface="Arial" pitchFamily="34" charset="0"/>
                <a:sym typeface="Symbol"/>
              </a:rPr>
              <a:t> 31.5 </a:t>
            </a:r>
            <a:r>
              <a:rPr lang="en-US" sz="2400" dirty="0" err="1" smtClean="0">
                <a:latin typeface="Arial" pitchFamily="34" charset="0"/>
                <a:cs typeface="Arial" pitchFamily="34" charset="0"/>
                <a:sym typeface="Symbol"/>
              </a:rPr>
              <a:t>gm</a:t>
            </a:r>
            <a:r>
              <a:rPr lang="en-US" sz="2400" dirty="0" smtClean="0">
                <a:latin typeface="Arial" pitchFamily="34" charset="0"/>
                <a:cs typeface="Arial" pitchFamily="34" charset="0"/>
                <a:sym typeface="Symbol"/>
              </a:rPr>
              <a:t>                  ,,      ,,            ,,     = ----------------</a:t>
            </a:r>
          </a:p>
          <a:p>
            <a:endParaRPr lang="en-US" sz="2400" dirty="0">
              <a:latin typeface="Arial" pitchFamily="34" charset="0"/>
              <a:cs typeface="Arial" pitchFamily="34" charset="0"/>
              <a:sym typeface="Symbol"/>
            </a:endParaRPr>
          </a:p>
          <a:p>
            <a:r>
              <a:rPr lang="en-US" sz="2400" dirty="0" smtClean="0">
                <a:latin typeface="Arial" pitchFamily="34" charset="0"/>
                <a:cs typeface="Arial" pitchFamily="34" charset="0"/>
                <a:sym typeface="Symbol"/>
              </a:rPr>
              <a:t>                                                               = 96500coulomb </a:t>
            </a:r>
          </a:p>
          <a:p>
            <a:endParaRPr lang="en-US" sz="2400" dirty="0">
              <a:latin typeface="Arial" pitchFamily="34" charset="0"/>
              <a:cs typeface="Arial" pitchFamily="34" charset="0"/>
              <a:sym typeface="Symbol"/>
            </a:endParaRPr>
          </a:p>
          <a:p>
            <a:endParaRPr lang="en-US" sz="2400" dirty="0" smtClean="0">
              <a:latin typeface="Arial" pitchFamily="34" charset="0"/>
              <a:cs typeface="Arial" pitchFamily="34" charset="0"/>
              <a:sym typeface="Symbol"/>
            </a:endParaRPr>
          </a:p>
          <a:p>
            <a:endParaRPr lang="en-US" sz="2400" dirty="0">
              <a:latin typeface="Arial" pitchFamily="34" charset="0"/>
              <a:cs typeface="Arial" pitchFamily="34" charset="0"/>
              <a:sym typeface="Symbol"/>
            </a:endParaRPr>
          </a:p>
          <a:p>
            <a:endParaRPr lang="en-US" sz="2400" dirty="0">
              <a:latin typeface="Arial" pitchFamily="34" charset="0"/>
              <a:cs typeface="Arial" pitchFamily="34" charset="0"/>
            </a:endParaRPr>
          </a:p>
        </p:txBody>
      </p:sp>
      <p:sp>
        <p:nvSpPr>
          <p:cNvPr id="3" name="TextBox 2"/>
          <p:cNvSpPr txBox="1"/>
          <p:nvPr/>
        </p:nvSpPr>
        <p:spPr>
          <a:xfrm>
            <a:off x="5971903" y="1666964"/>
            <a:ext cx="1104900" cy="461665"/>
          </a:xfrm>
          <a:prstGeom prst="rect">
            <a:avLst/>
          </a:prstGeom>
          <a:noFill/>
        </p:spPr>
        <p:txBody>
          <a:bodyPr wrap="square" rtlCol="0">
            <a:spAutoFit/>
          </a:bodyPr>
          <a:lstStyle/>
          <a:p>
            <a:r>
              <a:rPr lang="en-US" sz="2400" dirty="0" smtClean="0">
                <a:latin typeface="Arial" pitchFamily="34" charset="0"/>
                <a:cs typeface="Arial" pitchFamily="34" charset="0"/>
              </a:rPr>
              <a:t>108</a:t>
            </a:r>
            <a:endParaRPr lang="en-US" sz="2400" dirty="0">
              <a:latin typeface="Arial" pitchFamily="34" charset="0"/>
              <a:cs typeface="Arial" pitchFamily="34" charset="0"/>
            </a:endParaRPr>
          </a:p>
        </p:txBody>
      </p:sp>
      <p:sp>
        <p:nvSpPr>
          <p:cNvPr id="4" name="TextBox 3"/>
          <p:cNvSpPr txBox="1"/>
          <p:nvPr/>
        </p:nvSpPr>
        <p:spPr>
          <a:xfrm>
            <a:off x="5705203" y="2036296"/>
            <a:ext cx="1638300" cy="461665"/>
          </a:xfrm>
          <a:prstGeom prst="rect">
            <a:avLst/>
          </a:prstGeom>
          <a:noFill/>
        </p:spPr>
        <p:txBody>
          <a:bodyPr wrap="square" rtlCol="0">
            <a:spAutoFit/>
          </a:bodyPr>
          <a:lstStyle/>
          <a:p>
            <a:r>
              <a:rPr lang="en-US" sz="2400" dirty="0" smtClean="0">
                <a:latin typeface="Arial" pitchFamily="34" charset="0"/>
                <a:cs typeface="Arial" pitchFamily="34" charset="0"/>
              </a:rPr>
              <a:t>0.001118</a:t>
            </a:r>
            <a:endParaRPr lang="en-US" sz="2400" dirty="0">
              <a:latin typeface="Arial" pitchFamily="34" charset="0"/>
              <a:cs typeface="Arial" pitchFamily="34" charset="0"/>
            </a:endParaRPr>
          </a:p>
        </p:txBody>
      </p:sp>
      <p:sp>
        <p:nvSpPr>
          <p:cNvPr id="7" name="TextBox 6"/>
          <p:cNvSpPr txBox="1"/>
          <p:nvPr/>
        </p:nvSpPr>
        <p:spPr>
          <a:xfrm>
            <a:off x="7092043" y="3810000"/>
            <a:ext cx="961753" cy="461665"/>
          </a:xfrm>
          <a:prstGeom prst="rect">
            <a:avLst/>
          </a:prstGeom>
          <a:noFill/>
        </p:spPr>
        <p:txBody>
          <a:bodyPr wrap="square" rtlCol="0">
            <a:spAutoFit/>
          </a:bodyPr>
          <a:lstStyle/>
          <a:p>
            <a:r>
              <a:rPr lang="en-US" sz="2400" dirty="0" smtClean="0">
                <a:latin typeface="Arial" pitchFamily="34" charset="0"/>
                <a:cs typeface="Arial" pitchFamily="34" charset="0"/>
              </a:rPr>
              <a:t>31.5</a:t>
            </a:r>
            <a:endParaRPr lang="en-US" sz="2400" dirty="0">
              <a:latin typeface="Arial" pitchFamily="34" charset="0"/>
              <a:cs typeface="Arial" pitchFamily="34" charset="0"/>
            </a:endParaRPr>
          </a:p>
        </p:txBody>
      </p:sp>
      <p:sp>
        <p:nvSpPr>
          <p:cNvPr id="8" name="TextBox 7"/>
          <p:cNvSpPr txBox="1"/>
          <p:nvPr/>
        </p:nvSpPr>
        <p:spPr>
          <a:xfrm flipH="1">
            <a:off x="6928431" y="4191000"/>
            <a:ext cx="2034866" cy="461665"/>
          </a:xfrm>
          <a:prstGeom prst="rect">
            <a:avLst/>
          </a:prstGeom>
          <a:noFill/>
        </p:spPr>
        <p:txBody>
          <a:bodyPr wrap="square" rtlCol="0">
            <a:spAutoFit/>
          </a:bodyPr>
          <a:lstStyle/>
          <a:p>
            <a:r>
              <a:rPr lang="en-US" sz="2400" dirty="0" smtClean="0">
                <a:latin typeface="Arial" pitchFamily="34" charset="0"/>
                <a:cs typeface="Arial" pitchFamily="34" charset="0"/>
              </a:rPr>
              <a:t>0.00032935</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06190182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609600"/>
            <a:ext cx="7239000" cy="646331"/>
          </a:xfrm>
          <a:prstGeom prst="rect">
            <a:avLst/>
          </a:prstGeom>
          <a:noFill/>
        </p:spPr>
        <p:txBody>
          <a:bodyPr wrap="square" rtlCol="0">
            <a:spAutoFit/>
          </a:bodyPr>
          <a:lstStyle/>
          <a:p>
            <a:endParaRPr lang="en-US" dirty="0" smtClean="0"/>
          </a:p>
          <a:p>
            <a:endParaRPr lang="en-US" dirty="0"/>
          </a:p>
        </p:txBody>
      </p:sp>
      <p:sp>
        <p:nvSpPr>
          <p:cNvPr id="3" name="TextBox 2"/>
          <p:cNvSpPr txBox="1"/>
          <p:nvPr/>
        </p:nvSpPr>
        <p:spPr>
          <a:xfrm>
            <a:off x="1295400" y="934662"/>
            <a:ext cx="7543800" cy="5262979"/>
          </a:xfrm>
          <a:prstGeom prst="rect">
            <a:avLst/>
          </a:prstGeom>
          <a:noFill/>
        </p:spPr>
        <p:txBody>
          <a:bodyPr wrap="square" rtlCol="0">
            <a:spAutoFit/>
          </a:bodyPr>
          <a:lstStyle/>
          <a:p>
            <a:r>
              <a:rPr lang="en-US" sz="2400" dirty="0" smtClean="0">
                <a:latin typeface="Arial" pitchFamily="34" charset="0"/>
                <a:cs typeface="Arial" pitchFamily="34" charset="0"/>
              </a:rPr>
              <a:t>The amount of electricity require to liberate 1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equivalent weight of the element is 96500 coulomb. This 96500 coulomb of electricity is called 1 faraday. </a:t>
            </a:r>
          </a:p>
          <a:p>
            <a:r>
              <a:rPr lang="en-US" sz="2400" dirty="0" smtClean="0">
                <a:latin typeface="Arial" pitchFamily="34" charset="0"/>
                <a:cs typeface="Arial" pitchFamily="34" charset="0"/>
              </a:rPr>
              <a:t>   1 Faraday =   96500 coulomb .</a:t>
            </a:r>
          </a:p>
          <a:p>
            <a:r>
              <a:rPr lang="en-US" sz="2400" dirty="0" smtClean="0">
                <a:latin typeface="Arial" pitchFamily="34" charset="0"/>
                <a:cs typeface="Arial" pitchFamily="34" charset="0"/>
              </a:rPr>
              <a:t> Again, 96500 coulomb can liberate = 1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eq. </a:t>
            </a:r>
            <a:r>
              <a:rPr lang="en-US" sz="2400" dirty="0" err="1" smtClean="0">
                <a:latin typeface="Arial" pitchFamily="34" charset="0"/>
                <a:cs typeface="Arial" pitchFamily="34" charset="0"/>
              </a:rPr>
              <a:t>wt</a:t>
            </a:r>
            <a:endParaRPr lang="en-US" sz="2400" dirty="0" smtClean="0">
              <a:latin typeface="Arial" pitchFamily="34" charset="0"/>
              <a:cs typeface="Arial" pitchFamily="34" charset="0"/>
            </a:endParaRP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a:t>
            </a:r>
            <a:r>
              <a:rPr lang="en-US" sz="2400" dirty="0" smtClean="0">
                <a:latin typeface="Arial" pitchFamily="34" charset="0"/>
                <a:cs typeface="Arial" pitchFamily="34" charset="0"/>
                <a:sym typeface="Symbol"/>
              </a:rPr>
              <a:t>   1         ,,     ,,        ,,         ,,    = -----------------</a:t>
            </a:r>
          </a:p>
          <a:p>
            <a:endParaRPr lang="en-US" sz="2400" dirty="0" smtClean="0">
              <a:latin typeface="Arial" pitchFamily="34" charset="0"/>
              <a:cs typeface="Arial" pitchFamily="34" charset="0"/>
              <a:sym typeface="Symbol"/>
            </a:endParaRPr>
          </a:p>
          <a:p>
            <a:r>
              <a:rPr lang="en-US" sz="2400" dirty="0" smtClean="0">
                <a:latin typeface="Arial" pitchFamily="34" charset="0"/>
                <a:cs typeface="Arial" pitchFamily="34" charset="0"/>
                <a:sym typeface="Symbol"/>
              </a:rPr>
              <a:t>                                                         =  ECE</a:t>
            </a:r>
          </a:p>
          <a:p>
            <a:endParaRPr lang="en-US" sz="2400" dirty="0" smtClean="0">
              <a:latin typeface="Arial" pitchFamily="34" charset="0"/>
              <a:cs typeface="Arial" pitchFamily="34" charset="0"/>
              <a:sym typeface="Symbol"/>
            </a:endParaRPr>
          </a:p>
          <a:p>
            <a:endParaRPr lang="en-US" sz="2400" dirty="0" smtClean="0">
              <a:latin typeface="Arial" pitchFamily="34" charset="0"/>
              <a:cs typeface="Arial" pitchFamily="34" charset="0"/>
              <a:sym typeface="Symbol"/>
            </a:endParaRPr>
          </a:p>
          <a:p>
            <a:r>
              <a:rPr lang="en-US" sz="2400" dirty="0" smtClean="0">
                <a:latin typeface="Arial" pitchFamily="34" charset="0"/>
                <a:cs typeface="Arial" pitchFamily="34" charset="0"/>
                <a:sym typeface="Symbol"/>
              </a:rPr>
              <a:t>      ECE  =  ----------------- </a:t>
            </a:r>
            <a:r>
              <a:rPr lang="en-US" sz="2400" dirty="0" smtClean="0">
                <a:latin typeface="Arial" pitchFamily="34" charset="0"/>
                <a:cs typeface="Arial" pitchFamily="34" charset="0"/>
              </a:rPr>
              <a:t> </a:t>
            </a: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
        <p:nvSpPr>
          <p:cNvPr id="4" name="TextBox 3"/>
          <p:cNvSpPr txBox="1"/>
          <p:nvPr/>
        </p:nvSpPr>
        <p:spPr>
          <a:xfrm>
            <a:off x="6400800" y="2971800"/>
            <a:ext cx="1790700" cy="461665"/>
          </a:xfrm>
          <a:prstGeom prst="rect">
            <a:avLst/>
          </a:prstGeom>
          <a:noFill/>
        </p:spPr>
        <p:txBody>
          <a:bodyPr wrap="square" rtlCol="0">
            <a:spAutoFit/>
          </a:bodyPr>
          <a:lstStyle/>
          <a:p>
            <a:r>
              <a:rPr lang="en-US" sz="2400" dirty="0" smtClean="0">
                <a:latin typeface="Arial" pitchFamily="34" charset="0"/>
                <a:cs typeface="Arial" pitchFamily="34" charset="0"/>
              </a:rPr>
              <a:t> </a:t>
            </a:r>
            <a:r>
              <a:rPr lang="en-US" sz="2400" dirty="0" err="1">
                <a:latin typeface="Arial" pitchFamily="34" charset="0"/>
                <a:cs typeface="Arial" pitchFamily="34" charset="0"/>
              </a:rPr>
              <a:t>gm</a:t>
            </a:r>
            <a:r>
              <a:rPr lang="en-US" sz="2400" dirty="0">
                <a:latin typeface="Arial" pitchFamily="34" charset="0"/>
                <a:cs typeface="Arial" pitchFamily="34" charset="0"/>
              </a:rPr>
              <a:t> eq. </a:t>
            </a:r>
            <a:r>
              <a:rPr lang="en-US" sz="2400" dirty="0" err="1">
                <a:latin typeface="Arial" pitchFamily="34" charset="0"/>
                <a:cs typeface="Arial" pitchFamily="34" charset="0"/>
              </a:rPr>
              <a:t>wt</a:t>
            </a:r>
            <a:endParaRPr lang="en-US" sz="2400" dirty="0">
              <a:latin typeface="Arial" pitchFamily="34" charset="0"/>
              <a:cs typeface="Arial" pitchFamily="34" charset="0"/>
            </a:endParaRPr>
          </a:p>
        </p:txBody>
      </p:sp>
      <p:sp>
        <p:nvSpPr>
          <p:cNvPr id="6" name="TextBox 5"/>
          <p:cNvSpPr txBox="1"/>
          <p:nvPr/>
        </p:nvSpPr>
        <p:spPr>
          <a:xfrm>
            <a:off x="6400800" y="3352800"/>
            <a:ext cx="1981200" cy="461665"/>
          </a:xfrm>
          <a:prstGeom prst="rect">
            <a:avLst/>
          </a:prstGeom>
          <a:noFill/>
        </p:spPr>
        <p:txBody>
          <a:bodyPr wrap="square" rtlCol="0">
            <a:spAutoFit/>
          </a:bodyPr>
          <a:lstStyle/>
          <a:p>
            <a:r>
              <a:rPr lang="en-US" sz="2400" dirty="0" smtClean="0">
                <a:latin typeface="Arial" pitchFamily="34" charset="0"/>
                <a:cs typeface="Arial" pitchFamily="34" charset="0"/>
              </a:rPr>
              <a:t>  96500</a:t>
            </a:r>
            <a:endParaRPr lang="en-US" sz="2400" dirty="0">
              <a:latin typeface="Arial" pitchFamily="34" charset="0"/>
              <a:cs typeface="Arial" pitchFamily="34" charset="0"/>
            </a:endParaRPr>
          </a:p>
        </p:txBody>
      </p:sp>
      <p:sp>
        <p:nvSpPr>
          <p:cNvPr id="7" name="TextBox 6"/>
          <p:cNvSpPr txBox="1"/>
          <p:nvPr/>
        </p:nvSpPr>
        <p:spPr>
          <a:xfrm>
            <a:off x="3124200" y="4737574"/>
            <a:ext cx="2286000" cy="461665"/>
          </a:xfrm>
          <a:prstGeom prst="rect">
            <a:avLst/>
          </a:prstGeom>
          <a:noFill/>
        </p:spPr>
        <p:txBody>
          <a:bodyPr wrap="square" rtlCol="0">
            <a:spAutoFit/>
          </a:bodyPr>
          <a:lstStyle/>
          <a:p>
            <a:r>
              <a:rPr lang="en-US" sz="2400" dirty="0" err="1" smtClean="0">
                <a:latin typeface="Arial" pitchFamily="34" charset="0"/>
                <a:cs typeface="Arial" pitchFamily="34" charset="0"/>
              </a:rPr>
              <a:t>gm.eq.wt</a:t>
            </a:r>
            <a:r>
              <a:rPr lang="en-US" sz="2400" dirty="0" smtClean="0">
                <a:latin typeface="Arial" pitchFamily="34" charset="0"/>
                <a:cs typeface="Arial" pitchFamily="34" charset="0"/>
              </a:rPr>
              <a:t>.</a:t>
            </a:r>
            <a:endParaRPr lang="en-US" sz="2400" dirty="0">
              <a:latin typeface="Arial" pitchFamily="34" charset="0"/>
              <a:cs typeface="Arial" pitchFamily="34" charset="0"/>
            </a:endParaRPr>
          </a:p>
        </p:txBody>
      </p:sp>
      <p:sp>
        <p:nvSpPr>
          <p:cNvPr id="9" name="TextBox 8"/>
          <p:cNvSpPr txBox="1"/>
          <p:nvPr/>
        </p:nvSpPr>
        <p:spPr>
          <a:xfrm>
            <a:off x="3124200" y="5168759"/>
            <a:ext cx="2933700" cy="461665"/>
          </a:xfrm>
          <a:prstGeom prst="rect">
            <a:avLst/>
          </a:prstGeom>
          <a:noFill/>
        </p:spPr>
        <p:txBody>
          <a:bodyPr wrap="square" rtlCol="0">
            <a:spAutoFit/>
          </a:bodyPr>
          <a:lstStyle/>
          <a:p>
            <a:r>
              <a:rPr lang="en-US" sz="2400" dirty="0" smtClean="0">
                <a:latin typeface="Arial" pitchFamily="34" charset="0"/>
                <a:cs typeface="Arial" pitchFamily="34" charset="0"/>
              </a:rPr>
              <a:t>96500</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408850232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66800" y="914400"/>
            <a:ext cx="7315200" cy="4154984"/>
          </a:xfrm>
          <a:prstGeom prst="rect">
            <a:avLst/>
          </a:prstGeom>
          <a:noFill/>
        </p:spPr>
        <p:txBody>
          <a:bodyPr wrap="square" rtlCol="0">
            <a:spAutoFit/>
          </a:bodyPr>
          <a:lstStyle/>
          <a:p>
            <a:r>
              <a:rPr lang="en-US" sz="2400" dirty="0" smtClean="0">
                <a:latin typeface="Arial" pitchFamily="34" charset="0"/>
                <a:cs typeface="Arial" pitchFamily="34" charset="0"/>
              </a:rPr>
              <a:t>Problem :</a:t>
            </a:r>
          </a:p>
          <a:p>
            <a:pPr marL="457200" indent="-457200">
              <a:buAutoNum type="arabicPeriod"/>
            </a:pPr>
            <a:r>
              <a:rPr lang="en-US" sz="2400" dirty="0" smtClean="0">
                <a:latin typeface="Arial" pitchFamily="34" charset="0"/>
                <a:cs typeface="Arial" pitchFamily="34" charset="0"/>
              </a:rPr>
              <a:t>Atomic weight of Cu is 63.6. What is its ECE ?</a:t>
            </a:r>
          </a:p>
          <a:p>
            <a:pPr marL="457200" indent="-457200">
              <a:buAutoNum type="arabicPeriod"/>
            </a:pPr>
            <a:endParaRPr lang="en-US" sz="2400" dirty="0">
              <a:latin typeface="Arial" pitchFamily="34" charset="0"/>
              <a:cs typeface="Arial" pitchFamily="34" charset="0"/>
            </a:endParaRPr>
          </a:p>
          <a:p>
            <a:r>
              <a:rPr lang="en-US" sz="2400" dirty="0" smtClean="0">
                <a:latin typeface="Arial" pitchFamily="34" charset="0"/>
                <a:cs typeface="Arial" pitchFamily="34" charset="0"/>
              </a:rPr>
              <a:t> Solution: </a:t>
            </a:r>
          </a:p>
          <a:p>
            <a:r>
              <a:rPr lang="en-US" sz="2400" dirty="0">
                <a:latin typeface="Arial" pitchFamily="34" charset="0"/>
                <a:cs typeface="Arial" pitchFamily="34" charset="0"/>
              </a:rPr>
              <a:t> </a:t>
            </a:r>
            <a:r>
              <a:rPr lang="en-US" sz="2400" dirty="0" smtClean="0">
                <a:latin typeface="Arial" pitchFamily="34" charset="0"/>
                <a:cs typeface="Arial" pitchFamily="34" charset="0"/>
              </a:rPr>
              <a:t>              eq. </a:t>
            </a:r>
            <a:r>
              <a:rPr lang="en-US" sz="2400" dirty="0" err="1" smtClean="0">
                <a:latin typeface="Arial" pitchFamily="34" charset="0"/>
                <a:cs typeface="Arial" pitchFamily="34" charset="0"/>
              </a:rPr>
              <a:t>wt.of</a:t>
            </a:r>
            <a:r>
              <a:rPr lang="en-US" sz="2400" dirty="0" smtClean="0">
                <a:latin typeface="Arial" pitchFamily="34" charset="0"/>
                <a:cs typeface="Arial" pitchFamily="34" charset="0"/>
              </a:rPr>
              <a:t> Cu = ------------=  31.8</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  ECE of Cu = -----------------=  0.000329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c</a:t>
            </a:r>
            <a:r>
              <a:rPr lang="en-US" sz="2400" baseline="30000" dirty="0" smtClean="0">
                <a:latin typeface="Arial" pitchFamily="34" charset="0"/>
                <a:cs typeface="Arial" pitchFamily="34" charset="0"/>
              </a:rPr>
              <a:t>-1</a:t>
            </a:r>
            <a:r>
              <a:rPr lang="en-US" sz="2400" dirty="0" smtClean="0">
                <a:latin typeface="Arial" pitchFamily="34" charset="0"/>
                <a:cs typeface="Arial" pitchFamily="34" charset="0"/>
              </a:rPr>
              <a:t> </a:t>
            </a: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a:latin typeface="Arial" pitchFamily="34" charset="0"/>
              <a:cs typeface="Arial" pitchFamily="34" charset="0"/>
            </a:endParaRPr>
          </a:p>
        </p:txBody>
      </p:sp>
      <p:sp>
        <p:nvSpPr>
          <p:cNvPr id="3" name="TextBox 2"/>
          <p:cNvSpPr txBox="1"/>
          <p:nvPr/>
        </p:nvSpPr>
        <p:spPr>
          <a:xfrm>
            <a:off x="4343400" y="2202261"/>
            <a:ext cx="1600200" cy="461665"/>
          </a:xfrm>
          <a:prstGeom prst="rect">
            <a:avLst/>
          </a:prstGeom>
          <a:noFill/>
        </p:spPr>
        <p:txBody>
          <a:bodyPr wrap="square" rtlCol="0">
            <a:spAutoFit/>
          </a:bodyPr>
          <a:lstStyle/>
          <a:p>
            <a:r>
              <a:rPr lang="en-US" sz="2400" dirty="0" smtClean="0">
                <a:latin typeface="Arial" pitchFamily="34" charset="0"/>
                <a:cs typeface="Arial" pitchFamily="34" charset="0"/>
              </a:rPr>
              <a:t>  63.6</a:t>
            </a:r>
            <a:endParaRPr lang="en-US" sz="2400" dirty="0">
              <a:latin typeface="Arial" pitchFamily="34" charset="0"/>
              <a:cs typeface="Arial" pitchFamily="34" charset="0"/>
            </a:endParaRPr>
          </a:p>
        </p:txBody>
      </p:sp>
      <p:sp>
        <p:nvSpPr>
          <p:cNvPr id="4" name="TextBox 3"/>
          <p:cNvSpPr txBox="1"/>
          <p:nvPr/>
        </p:nvSpPr>
        <p:spPr>
          <a:xfrm>
            <a:off x="4602480" y="2620383"/>
            <a:ext cx="419100" cy="461665"/>
          </a:xfrm>
          <a:prstGeom prst="rect">
            <a:avLst/>
          </a:prstGeom>
          <a:noFill/>
        </p:spPr>
        <p:txBody>
          <a:bodyPr wrap="square" rtlCol="0">
            <a:spAutoFit/>
          </a:bodyPr>
          <a:lstStyle/>
          <a:p>
            <a:r>
              <a:rPr lang="en-US" sz="2400" dirty="0" smtClean="0">
                <a:latin typeface="Arial" pitchFamily="34" charset="0"/>
                <a:cs typeface="Arial" pitchFamily="34" charset="0"/>
              </a:rPr>
              <a:t>2</a:t>
            </a:r>
            <a:endParaRPr lang="en-US" sz="2400" dirty="0">
              <a:latin typeface="Arial" pitchFamily="34" charset="0"/>
              <a:cs typeface="Arial" pitchFamily="34" charset="0"/>
            </a:endParaRPr>
          </a:p>
        </p:txBody>
      </p:sp>
      <p:sp>
        <p:nvSpPr>
          <p:cNvPr id="5" name="TextBox 4"/>
          <p:cNvSpPr txBox="1"/>
          <p:nvPr/>
        </p:nvSpPr>
        <p:spPr>
          <a:xfrm>
            <a:off x="3314700" y="2985361"/>
            <a:ext cx="2057400" cy="461665"/>
          </a:xfrm>
          <a:prstGeom prst="rect">
            <a:avLst/>
          </a:prstGeom>
          <a:noFill/>
        </p:spPr>
        <p:txBody>
          <a:bodyPr wrap="square" rtlCol="0">
            <a:spAutoFit/>
          </a:bodyPr>
          <a:lstStyle/>
          <a:p>
            <a:r>
              <a:rPr lang="en-US" sz="2400" dirty="0" smtClean="0">
                <a:latin typeface="Arial" pitchFamily="34" charset="0"/>
                <a:cs typeface="Arial" pitchFamily="34" charset="0"/>
              </a:rPr>
              <a:t>31.8</a:t>
            </a:r>
            <a:endParaRPr lang="en-US" sz="2400" dirty="0">
              <a:latin typeface="Arial" pitchFamily="34" charset="0"/>
              <a:cs typeface="Arial" pitchFamily="34" charset="0"/>
            </a:endParaRPr>
          </a:p>
        </p:txBody>
      </p:sp>
      <p:sp>
        <p:nvSpPr>
          <p:cNvPr id="6" name="TextBox 5"/>
          <p:cNvSpPr txBox="1"/>
          <p:nvPr/>
        </p:nvSpPr>
        <p:spPr>
          <a:xfrm>
            <a:off x="3240677" y="3352800"/>
            <a:ext cx="1752600" cy="461665"/>
          </a:xfrm>
          <a:prstGeom prst="rect">
            <a:avLst/>
          </a:prstGeom>
          <a:noFill/>
        </p:spPr>
        <p:txBody>
          <a:bodyPr wrap="square" rtlCol="0">
            <a:spAutoFit/>
          </a:bodyPr>
          <a:lstStyle/>
          <a:p>
            <a:r>
              <a:rPr lang="en-US" sz="2400" dirty="0" smtClean="0">
                <a:latin typeface="Arial" pitchFamily="34" charset="0"/>
                <a:cs typeface="Arial" pitchFamily="34" charset="0"/>
              </a:rPr>
              <a:t>96500</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254516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19200" y="914400"/>
            <a:ext cx="7086600" cy="5632311"/>
          </a:xfrm>
          <a:prstGeom prst="rect">
            <a:avLst/>
          </a:prstGeom>
          <a:noFill/>
        </p:spPr>
        <p:txBody>
          <a:bodyPr wrap="square" rtlCol="0">
            <a:spAutoFit/>
          </a:bodyPr>
          <a:lstStyle/>
          <a:p>
            <a:r>
              <a:rPr lang="en-US" sz="2400" dirty="0" smtClean="0">
                <a:latin typeface="Arial" pitchFamily="34" charset="0"/>
                <a:cs typeface="Arial" pitchFamily="34" charset="0"/>
              </a:rPr>
              <a:t>2. Calculate the amount of Cu deposited by 0.5 ampere of current for 30 minutes.(</a:t>
            </a:r>
            <a:r>
              <a:rPr lang="en-US" sz="2400" dirty="0" err="1" smtClean="0">
                <a:latin typeface="Arial" pitchFamily="34" charset="0"/>
                <a:cs typeface="Arial" pitchFamily="34" charset="0"/>
              </a:rPr>
              <a:t>At.wt</a:t>
            </a:r>
            <a:r>
              <a:rPr lang="en-US" sz="2400" dirty="0" smtClean="0">
                <a:latin typeface="Arial" pitchFamily="34" charset="0"/>
                <a:cs typeface="Arial" pitchFamily="34" charset="0"/>
              </a:rPr>
              <a:t>. of Cu 63.6)</a:t>
            </a:r>
          </a:p>
          <a:p>
            <a:r>
              <a:rPr lang="en-US" sz="2400" dirty="0">
                <a:latin typeface="Arial" pitchFamily="34" charset="0"/>
                <a:cs typeface="Arial" pitchFamily="34" charset="0"/>
              </a:rPr>
              <a:t> </a:t>
            </a:r>
            <a:r>
              <a:rPr lang="en-US" sz="2400" dirty="0" smtClean="0">
                <a:latin typeface="Arial" pitchFamily="34" charset="0"/>
                <a:cs typeface="Arial" pitchFamily="34" charset="0"/>
              </a:rPr>
              <a:t>Solution :</a:t>
            </a:r>
          </a:p>
          <a:p>
            <a:r>
              <a:rPr lang="en-US" sz="2400" dirty="0">
                <a:latin typeface="Arial" pitchFamily="34" charset="0"/>
                <a:cs typeface="Arial" pitchFamily="34" charset="0"/>
              </a:rPr>
              <a:t> </a:t>
            </a:r>
            <a:r>
              <a:rPr lang="en-US" sz="2400" dirty="0" smtClean="0">
                <a:latin typeface="Arial" pitchFamily="34" charset="0"/>
                <a:cs typeface="Arial" pitchFamily="34" charset="0"/>
              </a:rPr>
              <a:t> C = 0.5 ampere     eq. wt. = ---------- =  31.8</a:t>
            </a:r>
          </a:p>
          <a:p>
            <a:r>
              <a:rPr lang="en-US" sz="2400" dirty="0">
                <a:latin typeface="Arial" pitchFamily="34" charset="0"/>
                <a:cs typeface="Arial" pitchFamily="34" charset="0"/>
              </a:rPr>
              <a:t> </a:t>
            </a:r>
            <a:r>
              <a:rPr lang="en-US" sz="2400" dirty="0" smtClean="0">
                <a:latin typeface="Arial" pitchFamily="34" charset="0"/>
                <a:cs typeface="Arial" pitchFamily="34" charset="0"/>
              </a:rPr>
              <a:t> t  = (30x60) Sec</a:t>
            </a:r>
          </a:p>
          <a:p>
            <a:endParaRPr lang="en-US" sz="2400" dirty="0" smtClean="0">
              <a:latin typeface="Arial" pitchFamily="34" charset="0"/>
              <a:cs typeface="Arial" pitchFamily="34" charset="0"/>
              <a:sym typeface="Symbol"/>
            </a:endParaRPr>
          </a:p>
          <a:p>
            <a:pPr marL="342900" indent="-342900">
              <a:buFont typeface="Symbol"/>
              <a:buChar char="\"/>
            </a:pPr>
            <a:r>
              <a:rPr lang="en-US" sz="2400" dirty="0" smtClean="0">
                <a:latin typeface="Arial" pitchFamily="34" charset="0"/>
                <a:cs typeface="Arial" pitchFamily="34" charset="0"/>
                <a:sym typeface="Symbol"/>
              </a:rPr>
              <a:t>Z </a:t>
            </a:r>
            <a:r>
              <a:rPr lang="en-US" sz="2400" dirty="0" smtClean="0">
                <a:latin typeface="Arial" pitchFamily="34" charset="0"/>
                <a:cs typeface="Arial" pitchFamily="34" charset="0"/>
                <a:sym typeface="Symbol"/>
              </a:rPr>
              <a:t>= -------------- = </a:t>
            </a:r>
            <a:r>
              <a:rPr lang="en-US" sz="2400" dirty="0" smtClean="0">
                <a:latin typeface="Arial" pitchFamily="34" charset="0"/>
                <a:cs typeface="Arial" pitchFamily="34" charset="0"/>
                <a:sym typeface="Symbol"/>
              </a:rPr>
              <a:t>0.000329</a:t>
            </a:r>
          </a:p>
          <a:p>
            <a:pPr marL="342900" indent="-342900">
              <a:buFont typeface="Symbol"/>
              <a:buChar char="\"/>
            </a:pPr>
            <a:endParaRPr lang="en-US" sz="2400" dirty="0" smtClean="0">
              <a:latin typeface="Arial" pitchFamily="34" charset="0"/>
              <a:cs typeface="Arial" pitchFamily="34" charset="0"/>
              <a:sym typeface="Symbol"/>
            </a:endParaRPr>
          </a:p>
          <a:p>
            <a:pPr marL="342900" indent="-342900">
              <a:buFont typeface="Symbol"/>
              <a:buChar char="\"/>
            </a:pPr>
            <a:r>
              <a:rPr lang="en-US" sz="2400" dirty="0" smtClean="0">
                <a:latin typeface="Arial" pitchFamily="34" charset="0"/>
                <a:cs typeface="Arial" pitchFamily="34" charset="0"/>
                <a:sym typeface="Symbol"/>
              </a:rPr>
              <a:t>W = .000329x0.5x30x60</a:t>
            </a:r>
          </a:p>
          <a:p>
            <a:r>
              <a:rPr lang="en-US" sz="2400" dirty="0" smtClean="0">
                <a:latin typeface="Arial" pitchFamily="34" charset="0"/>
                <a:cs typeface="Arial" pitchFamily="34" charset="0"/>
                <a:sym typeface="Symbol"/>
              </a:rPr>
              <a:t>        =  0.2961gm</a:t>
            </a:r>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a:latin typeface="Arial" pitchFamily="34" charset="0"/>
              <a:cs typeface="Arial" pitchFamily="34" charset="0"/>
            </a:endParaRPr>
          </a:p>
        </p:txBody>
      </p:sp>
      <p:sp>
        <p:nvSpPr>
          <p:cNvPr id="3" name="TextBox 2"/>
          <p:cNvSpPr txBox="1"/>
          <p:nvPr/>
        </p:nvSpPr>
        <p:spPr>
          <a:xfrm>
            <a:off x="5105400" y="2209800"/>
            <a:ext cx="1752600" cy="461665"/>
          </a:xfrm>
          <a:prstGeom prst="rect">
            <a:avLst/>
          </a:prstGeom>
          <a:noFill/>
        </p:spPr>
        <p:txBody>
          <a:bodyPr wrap="square" rtlCol="0">
            <a:spAutoFit/>
          </a:bodyPr>
          <a:lstStyle/>
          <a:p>
            <a:r>
              <a:rPr lang="en-US" sz="2400" dirty="0" smtClean="0">
                <a:latin typeface="Arial" pitchFamily="34" charset="0"/>
                <a:cs typeface="Arial" pitchFamily="34" charset="0"/>
              </a:rPr>
              <a:t>   63.6</a:t>
            </a:r>
            <a:endParaRPr lang="en-US" sz="2400" dirty="0">
              <a:latin typeface="Arial" pitchFamily="34" charset="0"/>
              <a:cs typeface="Arial" pitchFamily="34" charset="0"/>
            </a:endParaRPr>
          </a:p>
        </p:txBody>
      </p:sp>
      <p:sp>
        <p:nvSpPr>
          <p:cNvPr id="4" name="TextBox 3"/>
          <p:cNvSpPr txBox="1"/>
          <p:nvPr/>
        </p:nvSpPr>
        <p:spPr>
          <a:xfrm>
            <a:off x="5334000" y="2671465"/>
            <a:ext cx="990600" cy="461665"/>
          </a:xfrm>
          <a:prstGeom prst="rect">
            <a:avLst/>
          </a:prstGeom>
          <a:noFill/>
        </p:spPr>
        <p:txBody>
          <a:bodyPr wrap="square" rtlCol="0">
            <a:spAutoFit/>
          </a:bodyPr>
          <a:lstStyle/>
          <a:p>
            <a:r>
              <a:rPr lang="en-US" sz="2400" dirty="0" smtClean="0">
                <a:latin typeface="Arial" pitchFamily="34" charset="0"/>
                <a:cs typeface="Arial" pitchFamily="34" charset="0"/>
              </a:rPr>
              <a:t>  2</a:t>
            </a:r>
            <a:endParaRPr lang="en-US" sz="2400" dirty="0">
              <a:latin typeface="Arial" pitchFamily="34" charset="0"/>
              <a:cs typeface="Arial" pitchFamily="34" charset="0"/>
            </a:endParaRPr>
          </a:p>
        </p:txBody>
      </p:sp>
      <p:sp>
        <p:nvSpPr>
          <p:cNvPr id="5" name="TextBox 4"/>
          <p:cNvSpPr txBox="1"/>
          <p:nvPr/>
        </p:nvSpPr>
        <p:spPr>
          <a:xfrm>
            <a:off x="2476500" y="3352800"/>
            <a:ext cx="1143000" cy="461665"/>
          </a:xfrm>
          <a:prstGeom prst="rect">
            <a:avLst/>
          </a:prstGeom>
          <a:noFill/>
        </p:spPr>
        <p:txBody>
          <a:bodyPr wrap="square" rtlCol="0">
            <a:spAutoFit/>
          </a:bodyPr>
          <a:lstStyle/>
          <a:p>
            <a:r>
              <a:rPr lang="en-US" sz="2400" dirty="0" smtClean="0">
                <a:latin typeface="Arial" pitchFamily="34" charset="0"/>
                <a:cs typeface="Arial" pitchFamily="34" charset="0"/>
              </a:rPr>
              <a:t>31.8</a:t>
            </a:r>
            <a:endParaRPr lang="en-US" sz="2400" dirty="0">
              <a:latin typeface="Arial" pitchFamily="34" charset="0"/>
              <a:cs typeface="Arial" pitchFamily="34" charset="0"/>
            </a:endParaRPr>
          </a:p>
        </p:txBody>
      </p:sp>
      <p:sp>
        <p:nvSpPr>
          <p:cNvPr id="6" name="TextBox 5"/>
          <p:cNvSpPr txBox="1"/>
          <p:nvPr/>
        </p:nvSpPr>
        <p:spPr>
          <a:xfrm>
            <a:off x="2286000" y="3657600"/>
            <a:ext cx="1943100" cy="461665"/>
          </a:xfrm>
          <a:prstGeom prst="rect">
            <a:avLst/>
          </a:prstGeom>
          <a:noFill/>
        </p:spPr>
        <p:txBody>
          <a:bodyPr wrap="square" rtlCol="0">
            <a:spAutoFit/>
          </a:bodyPr>
          <a:lstStyle/>
          <a:p>
            <a:r>
              <a:rPr lang="en-US" sz="2400" dirty="0" smtClean="0">
                <a:latin typeface="Arial" pitchFamily="34" charset="0"/>
                <a:cs typeface="Arial" pitchFamily="34" charset="0"/>
              </a:rPr>
              <a:t> 96500</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70667918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90600" y="1066800"/>
            <a:ext cx="6705600" cy="461665"/>
          </a:xfrm>
          <a:prstGeom prst="rect">
            <a:avLst/>
          </a:prstGeom>
          <a:noFill/>
        </p:spPr>
        <p:txBody>
          <a:bodyPr wrap="square" rtlCol="0">
            <a:spAutoFit/>
          </a:bodyPr>
          <a:lstStyle/>
          <a:p>
            <a:endParaRPr lang="en-US" sz="2400" dirty="0">
              <a:latin typeface="Arial" pitchFamily="34" charset="0"/>
              <a:cs typeface="Arial" pitchFamily="34" charset="0"/>
            </a:endParaRPr>
          </a:p>
        </p:txBody>
      </p:sp>
      <p:sp>
        <p:nvSpPr>
          <p:cNvPr id="4" name="TextBox 3"/>
          <p:cNvSpPr txBox="1"/>
          <p:nvPr/>
        </p:nvSpPr>
        <p:spPr>
          <a:xfrm>
            <a:off x="1295400" y="914400"/>
            <a:ext cx="7010400" cy="4154984"/>
          </a:xfrm>
          <a:prstGeom prst="rect">
            <a:avLst/>
          </a:prstGeom>
          <a:noFill/>
        </p:spPr>
        <p:txBody>
          <a:bodyPr wrap="square" rtlCol="0">
            <a:spAutoFit/>
          </a:bodyPr>
          <a:lstStyle/>
          <a:p>
            <a:r>
              <a:rPr lang="en-US" sz="2400" dirty="0" smtClean="0">
                <a:latin typeface="Arial" pitchFamily="34" charset="0"/>
                <a:cs typeface="Arial" pitchFamily="34" charset="0"/>
              </a:rPr>
              <a:t> 3. If 3 amperes current </a:t>
            </a:r>
            <a:r>
              <a:rPr lang="en-US" sz="2400" dirty="0" err="1" smtClean="0">
                <a:latin typeface="Arial" pitchFamily="34" charset="0"/>
                <a:cs typeface="Arial" pitchFamily="34" charset="0"/>
              </a:rPr>
              <a:t>deposite</a:t>
            </a:r>
            <a:r>
              <a:rPr lang="en-US" sz="2400" dirty="0" smtClean="0">
                <a:latin typeface="Arial" pitchFamily="34" charset="0"/>
                <a:cs typeface="Arial" pitchFamily="34" charset="0"/>
              </a:rPr>
              <a:t> 4 </a:t>
            </a:r>
            <a:r>
              <a:rPr lang="en-US" sz="2400" dirty="0" err="1" smtClean="0">
                <a:latin typeface="Arial" pitchFamily="34" charset="0"/>
                <a:cs typeface="Arial" pitchFamily="34" charset="0"/>
              </a:rPr>
              <a:t>gms</a:t>
            </a:r>
            <a:r>
              <a:rPr lang="en-US" sz="2400" dirty="0" smtClean="0">
                <a:latin typeface="Arial" pitchFamily="34" charset="0"/>
                <a:cs typeface="Arial" pitchFamily="34" charset="0"/>
              </a:rPr>
              <a:t> of Ag in 20 </a:t>
            </a:r>
            <a:r>
              <a:rPr lang="en-US" sz="2400" dirty="0" err="1" smtClean="0">
                <a:latin typeface="Arial" pitchFamily="34" charset="0"/>
                <a:cs typeface="Arial" pitchFamily="34" charset="0"/>
              </a:rPr>
              <a:t>mins</a:t>
            </a:r>
            <a:r>
              <a:rPr lang="en-US" sz="2400" dirty="0" smtClean="0">
                <a:latin typeface="Arial" pitchFamily="34" charset="0"/>
                <a:cs typeface="Arial" pitchFamily="34" charset="0"/>
              </a:rPr>
              <a:t>. What is the ECE of Ag.</a:t>
            </a:r>
          </a:p>
          <a:p>
            <a:r>
              <a:rPr lang="en-US" sz="2400" dirty="0" smtClean="0">
                <a:latin typeface="Arial" pitchFamily="34" charset="0"/>
                <a:cs typeface="Arial" pitchFamily="34" charset="0"/>
              </a:rPr>
              <a:t> given, C = 3 ampere</a:t>
            </a:r>
          </a:p>
          <a:p>
            <a:r>
              <a:rPr lang="en-US" sz="2400" dirty="0">
                <a:latin typeface="Arial" pitchFamily="34" charset="0"/>
                <a:cs typeface="Arial" pitchFamily="34" charset="0"/>
              </a:rPr>
              <a:t> </a:t>
            </a:r>
            <a:r>
              <a:rPr lang="en-US" sz="2400" dirty="0" smtClean="0">
                <a:latin typeface="Arial" pitchFamily="34" charset="0"/>
                <a:cs typeface="Arial" pitchFamily="34" charset="0"/>
              </a:rPr>
              <a:t>           W = 4gm </a:t>
            </a:r>
          </a:p>
          <a:p>
            <a:r>
              <a:rPr lang="en-US" sz="2400" dirty="0">
                <a:latin typeface="Arial" pitchFamily="34" charset="0"/>
                <a:cs typeface="Arial" pitchFamily="34" charset="0"/>
              </a:rPr>
              <a:t> </a:t>
            </a:r>
            <a:r>
              <a:rPr lang="en-US" sz="2400" dirty="0" smtClean="0">
                <a:latin typeface="Arial" pitchFamily="34" charset="0"/>
                <a:cs typeface="Arial" pitchFamily="34" charset="0"/>
              </a:rPr>
              <a:t>            t  =  20x60 sec</a:t>
            </a:r>
            <a:endParaRPr lang="en-US" sz="2400" dirty="0">
              <a:latin typeface="Arial" pitchFamily="34" charset="0"/>
              <a:cs typeface="Arial" pitchFamily="34" charset="0"/>
            </a:endParaRPr>
          </a:p>
          <a:p>
            <a:r>
              <a:rPr lang="en-US" sz="2400" dirty="0" smtClean="0">
                <a:latin typeface="Arial" pitchFamily="34" charset="0"/>
                <a:cs typeface="Arial" pitchFamily="34" charset="0"/>
              </a:rPr>
              <a:t>     </a:t>
            </a:r>
          </a:p>
          <a:p>
            <a:r>
              <a:rPr lang="en-US" sz="2400" dirty="0" smtClean="0">
                <a:latin typeface="Arial" pitchFamily="34" charset="0"/>
                <a:cs typeface="Arial" pitchFamily="34" charset="0"/>
              </a:rPr>
              <a:t> W = </a:t>
            </a:r>
            <a:r>
              <a:rPr lang="en-US" sz="2400" dirty="0" err="1" smtClean="0">
                <a:latin typeface="Arial" pitchFamily="34" charset="0"/>
                <a:cs typeface="Arial" pitchFamily="34" charset="0"/>
              </a:rPr>
              <a:t>ZCt</a:t>
            </a:r>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or  Z = ----------  =  -------------------= 0.00111gmc</a:t>
            </a:r>
            <a:r>
              <a:rPr lang="en-US" sz="2400" baseline="30000" dirty="0" smtClean="0">
                <a:latin typeface="Arial" pitchFamily="34" charset="0"/>
                <a:cs typeface="Arial" pitchFamily="34" charset="0"/>
              </a:rPr>
              <a:t>-1</a:t>
            </a:r>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p:txBody>
      </p:sp>
      <p:sp>
        <p:nvSpPr>
          <p:cNvPr id="5" name="TextBox 4"/>
          <p:cNvSpPr txBox="1"/>
          <p:nvPr/>
        </p:nvSpPr>
        <p:spPr>
          <a:xfrm>
            <a:off x="2438400" y="3959643"/>
            <a:ext cx="1219200" cy="461665"/>
          </a:xfrm>
          <a:prstGeom prst="rect">
            <a:avLst/>
          </a:prstGeom>
          <a:noFill/>
        </p:spPr>
        <p:txBody>
          <a:bodyPr wrap="square" rtlCol="0">
            <a:spAutoFit/>
          </a:bodyPr>
          <a:lstStyle/>
          <a:p>
            <a:r>
              <a:rPr lang="en-US" sz="2400" dirty="0" smtClean="0">
                <a:latin typeface="Arial" pitchFamily="34" charset="0"/>
                <a:cs typeface="Arial" pitchFamily="34" charset="0"/>
              </a:rPr>
              <a:t>W</a:t>
            </a:r>
            <a:endParaRPr lang="en-US" sz="2400" dirty="0">
              <a:latin typeface="Arial" pitchFamily="34" charset="0"/>
              <a:cs typeface="Arial" pitchFamily="34" charset="0"/>
            </a:endParaRPr>
          </a:p>
        </p:txBody>
      </p:sp>
      <p:sp>
        <p:nvSpPr>
          <p:cNvPr id="6" name="TextBox 5"/>
          <p:cNvSpPr txBox="1"/>
          <p:nvPr/>
        </p:nvSpPr>
        <p:spPr>
          <a:xfrm>
            <a:off x="2438400" y="4385758"/>
            <a:ext cx="914400" cy="461665"/>
          </a:xfrm>
          <a:prstGeom prst="rect">
            <a:avLst/>
          </a:prstGeom>
          <a:noFill/>
        </p:spPr>
        <p:txBody>
          <a:bodyPr wrap="square" rtlCol="0">
            <a:spAutoFit/>
          </a:bodyPr>
          <a:lstStyle/>
          <a:p>
            <a:r>
              <a:rPr lang="en-US" sz="2400" dirty="0" smtClean="0">
                <a:latin typeface="Arial" pitchFamily="34" charset="0"/>
                <a:cs typeface="Arial" pitchFamily="34" charset="0"/>
              </a:rPr>
              <a:t>Ct</a:t>
            </a:r>
            <a:endParaRPr lang="en-US" sz="2400" dirty="0">
              <a:latin typeface="Arial" pitchFamily="34" charset="0"/>
              <a:cs typeface="Arial" pitchFamily="34" charset="0"/>
            </a:endParaRPr>
          </a:p>
        </p:txBody>
      </p:sp>
      <p:sp>
        <p:nvSpPr>
          <p:cNvPr id="7" name="TextBox 6"/>
          <p:cNvSpPr txBox="1"/>
          <p:nvPr/>
        </p:nvSpPr>
        <p:spPr>
          <a:xfrm>
            <a:off x="4280263" y="3959643"/>
            <a:ext cx="1143000" cy="461665"/>
          </a:xfrm>
          <a:prstGeom prst="rect">
            <a:avLst/>
          </a:prstGeom>
          <a:noFill/>
        </p:spPr>
        <p:txBody>
          <a:bodyPr wrap="square" rtlCol="0">
            <a:spAutoFit/>
          </a:bodyPr>
          <a:lstStyle/>
          <a:p>
            <a:r>
              <a:rPr lang="en-US" sz="2400" dirty="0">
                <a:latin typeface="Arial" pitchFamily="34" charset="0"/>
                <a:cs typeface="Arial" pitchFamily="34" charset="0"/>
              </a:rPr>
              <a:t>4</a:t>
            </a:r>
          </a:p>
        </p:txBody>
      </p:sp>
      <p:sp>
        <p:nvSpPr>
          <p:cNvPr id="9" name="TextBox 8"/>
          <p:cNvSpPr txBox="1"/>
          <p:nvPr/>
        </p:nvSpPr>
        <p:spPr>
          <a:xfrm>
            <a:off x="3861163" y="4385757"/>
            <a:ext cx="1981200" cy="461665"/>
          </a:xfrm>
          <a:prstGeom prst="rect">
            <a:avLst/>
          </a:prstGeom>
          <a:noFill/>
        </p:spPr>
        <p:txBody>
          <a:bodyPr wrap="square" rtlCol="0">
            <a:spAutoFit/>
          </a:bodyPr>
          <a:lstStyle/>
          <a:p>
            <a:r>
              <a:rPr lang="en-US" sz="2400" dirty="0" smtClean="0">
                <a:latin typeface="Arial" pitchFamily="34" charset="0"/>
                <a:cs typeface="Arial" pitchFamily="34" charset="0"/>
              </a:rPr>
              <a:t> 3 x 20 x 60</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7758474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143000" y="1219200"/>
            <a:ext cx="6629400" cy="1569660"/>
          </a:xfrm>
          <a:prstGeom prst="rect">
            <a:avLst/>
          </a:prstGeom>
          <a:noFill/>
        </p:spPr>
        <p:txBody>
          <a:bodyPr wrap="square" rtlCol="0">
            <a:spAutoFit/>
          </a:bodyPr>
          <a:lstStyle/>
          <a:p>
            <a:r>
              <a:rPr lang="en-US" sz="2400" dirty="0" smtClean="0">
                <a:latin typeface="Arial" pitchFamily="34" charset="0"/>
                <a:cs typeface="Arial" pitchFamily="34" charset="0"/>
              </a:rPr>
              <a:t>4. What is the amount of Ag deposited by 5 amp current for 20 </a:t>
            </a:r>
            <a:r>
              <a:rPr lang="en-US" sz="2400" dirty="0" err="1" smtClean="0">
                <a:latin typeface="Arial" pitchFamily="34" charset="0"/>
                <a:cs typeface="Arial" pitchFamily="34" charset="0"/>
              </a:rPr>
              <a:t>mins</a:t>
            </a:r>
            <a:r>
              <a:rPr lang="en-US" sz="2400" dirty="0" smtClean="0">
                <a:latin typeface="Arial" pitchFamily="34" charset="0"/>
                <a:cs typeface="Arial" pitchFamily="34" charset="0"/>
              </a:rPr>
              <a:t>.( At. wt. of Ag is 108).</a:t>
            </a:r>
          </a:p>
          <a:p>
            <a:endParaRPr lang="en-US" sz="2400" dirty="0">
              <a:latin typeface="Arial" pitchFamily="34" charset="0"/>
              <a:cs typeface="Arial" pitchFamily="34" charset="0"/>
            </a:endParaRP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201498036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solidFill>
                  <a:srgbClr val="00B0F0"/>
                </a:solidFill>
                <a:latin typeface="Algerian" pitchFamily="82" charset="0"/>
                <a:cs typeface="Arial" pitchFamily="34" charset="0"/>
              </a:rPr>
              <a:t>Application of electrolysis in industry</a:t>
            </a:r>
            <a:endParaRPr lang="en-US" sz="2400" dirty="0">
              <a:solidFill>
                <a:srgbClr val="00B0F0"/>
              </a:solidFill>
              <a:latin typeface="Algerian" pitchFamily="82" charset="0"/>
              <a:cs typeface="Arial" pitchFamily="34" charset="0"/>
            </a:endParaRPr>
          </a:p>
        </p:txBody>
      </p:sp>
      <p:sp>
        <p:nvSpPr>
          <p:cNvPr id="3" name="Content Placeholder 2"/>
          <p:cNvSpPr>
            <a:spLocks noGrp="1"/>
          </p:cNvSpPr>
          <p:nvPr>
            <p:ph idx="1"/>
          </p:nvPr>
        </p:nvSpPr>
        <p:spPr/>
        <p:txBody>
          <a:bodyPr>
            <a:normAutofit fontScale="92500" lnSpcReduction="10000"/>
          </a:bodyPr>
          <a:lstStyle/>
          <a:p>
            <a:r>
              <a:rPr lang="en-US" sz="2400" dirty="0" smtClean="0">
                <a:latin typeface="Arial" pitchFamily="34" charset="0"/>
                <a:cs typeface="Arial" pitchFamily="34" charset="0"/>
              </a:rPr>
              <a:t>1</a:t>
            </a:r>
            <a:r>
              <a:rPr lang="en-US" sz="2400" b="1" dirty="0" smtClean="0">
                <a:latin typeface="Arial" pitchFamily="34" charset="0"/>
                <a:cs typeface="Arial" pitchFamily="34" charset="0"/>
              </a:rPr>
              <a:t>. Electro-Plating </a:t>
            </a:r>
            <a:r>
              <a:rPr lang="en-US" sz="2400" dirty="0" smtClean="0">
                <a:latin typeface="Arial" pitchFamily="34" charset="0"/>
                <a:cs typeface="Arial" pitchFamily="34" charset="0"/>
              </a:rPr>
              <a:t>: It is the art of electrolytic depositions of one metal over another for improving the appearance of the metal or for protecting it from corrosion. Thus Iron is generally covered by </a:t>
            </a:r>
            <a:r>
              <a:rPr lang="en-US" sz="2400" dirty="0" err="1" smtClean="0">
                <a:latin typeface="Arial" pitchFamily="34" charset="0"/>
                <a:cs typeface="Arial" pitchFamily="34" charset="0"/>
              </a:rPr>
              <a:t>Ni,Sn</a:t>
            </a:r>
            <a:r>
              <a:rPr lang="en-US" sz="2400" dirty="0" smtClean="0">
                <a:latin typeface="Arial" pitchFamily="34" charset="0"/>
                <a:cs typeface="Arial" pitchFamily="34" charset="0"/>
              </a:rPr>
              <a:t> or Zn plating to prevent corrosion.</a:t>
            </a:r>
          </a:p>
          <a:p>
            <a:pPr marL="0" indent="0">
              <a:buNone/>
            </a:pPr>
            <a:r>
              <a:rPr lang="en-US" sz="2400" dirty="0" smtClean="0">
                <a:latin typeface="Arial" pitchFamily="34" charset="0"/>
                <a:cs typeface="Arial" pitchFamily="34" charset="0"/>
              </a:rPr>
              <a:t>        Various household articles are plated with Ag, Cr or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Nickel to enhance their beauty and to protect them from </a:t>
            </a:r>
          </a:p>
          <a:p>
            <a:pPr marL="0" indent="0">
              <a:buNone/>
            </a:pPr>
            <a:r>
              <a:rPr lang="en-US" sz="2400" dirty="0">
                <a:latin typeface="Arial" pitchFamily="34" charset="0"/>
                <a:cs typeface="Arial" pitchFamily="34" charset="0"/>
              </a:rPr>
              <a:t> </a:t>
            </a:r>
            <a:r>
              <a:rPr lang="en-US" sz="2400" dirty="0" smtClean="0">
                <a:latin typeface="Arial" pitchFamily="34" charset="0"/>
                <a:cs typeface="Arial" pitchFamily="34" charset="0"/>
              </a:rPr>
              <a:t>    corrosion. </a:t>
            </a:r>
          </a:p>
          <a:p>
            <a:pPr marL="0" indent="0">
              <a:buNone/>
            </a:pPr>
            <a:r>
              <a:rPr lang="en-US" sz="2400" b="1" dirty="0">
                <a:latin typeface="Arial" pitchFamily="34" charset="0"/>
                <a:cs typeface="Arial" pitchFamily="34" charset="0"/>
              </a:rPr>
              <a:t> </a:t>
            </a:r>
            <a:r>
              <a:rPr lang="en-US" sz="2400" b="1" dirty="0" smtClean="0">
                <a:latin typeface="Arial" pitchFamily="34" charset="0"/>
                <a:cs typeface="Arial" pitchFamily="34" charset="0"/>
              </a:rPr>
              <a:t>   Process </a:t>
            </a:r>
            <a:r>
              <a:rPr lang="en-US" sz="2400" dirty="0" smtClean="0">
                <a:latin typeface="Arial" pitchFamily="34" charset="0"/>
                <a:cs typeface="Arial" pitchFamily="34" charset="0"/>
              </a:rPr>
              <a:t>: In order to </a:t>
            </a:r>
            <a:r>
              <a:rPr lang="en-US" sz="2400" dirty="0" err="1" smtClean="0">
                <a:latin typeface="Arial" pitchFamily="34" charset="0"/>
                <a:cs typeface="Arial" pitchFamily="34" charset="0"/>
              </a:rPr>
              <a:t>deposite</a:t>
            </a:r>
            <a:r>
              <a:rPr lang="en-US" sz="2400" dirty="0" smtClean="0">
                <a:latin typeface="Arial" pitchFamily="34" charset="0"/>
                <a:cs typeface="Arial" pitchFamily="34" charset="0"/>
              </a:rPr>
              <a:t> one metal on another, the metal which is to be plated is thoroughly cleaned and suspended from metal bars in a tank to form cathode. The anode is made of the pure plating metal which is  also suspended from the metal </a:t>
            </a:r>
            <a:r>
              <a:rPr lang="en-US" sz="2400" dirty="0" err="1" smtClean="0">
                <a:latin typeface="Arial" pitchFamily="34" charset="0"/>
                <a:cs typeface="Arial" pitchFamily="34" charset="0"/>
              </a:rPr>
              <a:t>bars.The</a:t>
            </a:r>
            <a:r>
              <a:rPr lang="en-US" sz="2400" dirty="0" smtClean="0">
                <a:latin typeface="Arial" pitchFamily="34" charset="0"/>
                <a:cs typeface="Arial" pitchFamily="34" charset="0"/>
              </a:rPr>
              <a:t> solution in the tank is the salt solution of the plating metal.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6133747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066800" y="1066800"/>
            <a:ext cx="6934200" cy="7109639"/>
          </a:xfrm>
          <a:prstGeom prst="rect">
            <a:avLst/>
          </a:prstGeom>
          <a:noFill/>
        </p:spPr>
        <p:txBody>
          <a:bodyPr wrap="square" rtlCol="0">
            <a:spAutoFit/>
          </a:bodyPr>
          <a:lstStyle/>
          <a:p>
            <a:r>
              <a:rPr lang="en-US" sz="2400" b="1" dirty="0" smtClean="0">
                <a:latin typeface="Arial" pitchFamily="34" charset="0"/>
                <a:cs typeface="Arial" pitchFamily="34" charset="0"/>
              </a:rPr>
              <a:t>Electrolysis</a:t>
            </a:r>
            <a:r>
              <a:rPr lang="en-US" sz="2400" dirty="0" smtClean="0">
                <a:latin typeface="Arial" pitchFamily="34" charset="0"/>
                <a:cs typeface="Arial" pitchFamily="34" charset="0"/>
              </a:rPr>
              <a:t> : </a:t>
            </a:r>
            <a:r>
              <a:rPr lang="en-US" sz="2400" dirty="0" smtClean="0">
                <a:latin typeface="Arial" pitchFamily="34" charset="0"/>
                <a:cs typeface="Arial" pitchFamily="34" charset="0"/>
              </a:rPr>
              <a:t>Electrolysis </a:t>
            </a:r>
            <a:r>
              <a:rPr lang="en-US" sz="2400" dirty="0" smtClean="0">
                <a:latin typeface="Arial" pitchFamily="34" charset="0"/>
                <a:cs typeface="Arial" pitchFamily="34" charset="0"/>
              </a:rPr>
              <a:t>is the term employed for chemical decomposition caused by passing an electric current through an electrolyte.</a:t>
            </a:r>
          </a:p>
          <a:p>
            <a:r>
              <a:rPr lang="en-US" sz="2400" dirty="0">
                <a:latin typeface="Arial" pitchFamily="34" charset="0"/>
                <a:cs typeface="Arial" pitchFamily="34" charset="0"/>
              </a:rPr>
              <a:t> </a:t>
            </a:r>
            <a:r>
              <a:rPr lang="en-US" sz="2400" dirty="0" smtClean="0">
                <a:latin typeface="Arial" pitchFamily="34" charset="0"/>
                <a:cs typeface="Arial" pitchFamily="34" charset="0"/>
              </a:rPr>
              <a:t>   when an </a:t>
            </a:r>
            <a:r>
              <a:rPr lang="en-US" sz="2400" dirty="0" smtClean="0">
                <a:latin typeface="Arial" pitchFamily="34" charset="0"/>
                <a:cs typeface="Arial" pitchFamily="34" charset="0"/>
              </a:rPr>
              <a:t>electrolyte </a:t>
            </a:r>
            <a:r>
              <a:rPr lang="en-US" sz="2400" dirty="0" smtClean="0">
                <a:latin typeface="Arial" pitchFamily="34" charset="0"/>
                <a:cs typeface="Arial" pitchFamily="34" charset="0"/>
              </a:rPr>
              <a:t>is dissolved in water or taken  in an molten stage it will produce +</a:t>
            </a:r>
            <a:r>
              <a:rPr lang="en-US" sz="2400" dirty="0" err="1" smtClean="0">
                <a:latin typeface="Arial" pitchFamily="34" charset="0"/>
                <a:cs typeface="Arial" pitchFamily="34" charset="0"/>
              </a:rPr>
              <a:t>ve</a:t>
            </a:r>
            <a:r>
              <a:rPr lang="en-US" sz="2400" dirty="0" smtClean="0">
                <a:latin typeface="Arial" pitchFamily="34" charset="0"/>
                <a:cs typeface="Arial" pitchFamily="34" charset="0"/>
              </a:rPr>
              <a:t> and  -</a:t>
            </a:r>
            <a:r>
              <a:rPr lang="en-US" sz="2400" dirty="0" err="1" smtClean="0">
                <a:latin typeface="Arial" pitchFamily="34" charset="0"/>
                <a:cs typeface="Arial" pitchFamily="34" charset="0"/>
              </a:rPr>
              <a:t>ve</a:t>
            </a:r>
            <a:r>
              <a:rPr lang="en-US" sz="2400" dirty="0" smtClean="0">
                <a:latin typeface="Arial" pitchFamily="34" charset="0"/>
                <a:cs typeface="Arial" pitchFamily="34" charset="0"/>
              </a:rPr>
              <a:t> ion in equal number. Now if an electric current is passed through two electrodes into the solution, the positively charged ions will be attracted to the –</a:t>
            </a:r>
            <a:r>
              <a:rPr lang="en-US" sz="2400" dirty="0" err="1" smtClean="0">
                <a:latin typeface="Arial" pitchFamily="34" charset="0"/>
                <a:cs typeface="Arial" pitchFamily="34" charset="0"/>
              </a:rPr>
              <a:t>ve</a:t>
            </a:r>
            <a:r>
              <a:rPr lang="en-US" sz="2400" dirty="0" smtClean="0">
                <a:latin typeface="Arial" pitchFamily="34" charset="0"/>
                <a:cs typeface="Arial" pitchFamily="34" charset="0"/>
              </a:rPr>
              <a:t> electrode and the –</a:t>
            </a:r>
            <a:r>
              <a:rPr lang="en-US" sz="2400" dirty="0" err="1" smtClean="0">
                <a:latin typeface="Arial" pitchFamily="34" charset="0"/>
                <a:cs typeface="Arial" pitchFamily="34" charset="0"/>
              </a:rPr>
              <a:t>vely</a:t>
            </a:r>
            <a:r>
              <a:rPr lang="en-US" sz="2400" dirty="0" smtClean="0">
                <a:latin typeface="Arial" pitchFamily="34" charset="0"/>
                <a:cs typeface="Arial" pitchFamily="34" charset="0"/>
              </a:rPr>
              <a:t> charged ion will be attracted to the +</a:t>
            </a:r>
            <a:r>
              <a:rPr lang="en-US" sz="2400" dirty="0" err="1" smtClean="0">
                <a:latin typeface="Arial" pitchFamily="34" charset="0"/>
                <a:cs typeface="Arial" pitchFamily="34" charset="0"/>
              </a:rPr>
              <a:t>ve</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electrode.This</a:t>
            </a:r>
            <a:r>
              <a:rPr lang="en-US" sz="2400" dirty="0" smtClean="0">
                <a:latin typeface="Arial" pitchFamily="34" charset="0"/>
                <a:cs typeface="Arial" pitchFamily="34" charset="0"/>
              </a:rPr>
              <a:t> movement of ions is called electrolytic conduction.</a:t>
            </a:r>
          </a:p>
          <a:p>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ve</a:t>
            </a:r>
            <a:r>
              <a:rPr lang="en-US" sz="2400" dirty="0" smtClean="0">
                <a:latin typeface="Arial" pitchFamily="34" charset="0"/>
                <a:cs typeface="Arial" pitchFamily="34" charset="0"/>
              </a:rPr>
              <a:t> ions are discharged at the anode by loosing electrons. These electrons then move from anode to cathode by the outer source. </a:t>
            </a: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23941207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143000" y="1219200"/>
            <a:ext cx="7239000" cy="3046988"/>
          </a:xfrm>
          <a:prstGeom prst="rect">
            <a:avLst/>
          </a:prstGeom>
          <a:noFill/>
        </p:spPr>
        <p:txBody>
          <a:bodyPr wrap="square" rtlCol="0">
            <a:spAutoFit/>
          </a:bodyPr>
          <a:lstStyle/>
          <a:p>
            <a:r>
              <a:rPr lang="en-US" sz="2400" dirty="0" smtClean="0">
                <a:latin typeface="Arial" pitchFamily="34" charset="0"/>
                <a:cs typeface="Arial" pitchFamily="34" charset="0"/>
              </a:rPr>
              <a:t>In silver plating the solution of AgNO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may be used while in Cu plating the solution of CuSO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may be used. </a:t>
            </a:r>
          </a:p>
          <a:p>
            <a:r>
              <a:rPr lang="en-US" sz="2400" dirty="0">
                <a:latin typeface="Arial" pitchFamily="34" charset="0"/>
                <a:cs typeface="Arial" pitchFamily="34" charset="0"/>
              </a:rPr>
              <a:t> </a:t>
            </a:r>
            <a:r>
              <a:rPr lang="en-US" sz="2400" dirty="0" smtClean="0">
                <a:latin typeface="Arial" pitchFamily="34" charset="0"/>
                <a:cs typeface="Arial" pitchFamily="34" charset="0"/>
              </a:rPr>
              <a:t>  When electric current is passed the +</a:t>
            </a:r>
            <a:r>
              <a:rPr lang="en-US" sz="2400" dirty="0" err="1" smtClean="0">
                <a:latin typeface="Arial" pitchFamily="34" charset="0"/>
                <a:cs typeface="Arial" pitchFamily="34" charset="0"/>
              </a:rPr>
              <a:t>ve</a:t>
            </a:r>
            <a:r>
              <a:rPr lang="en-US" sz="2400" dirty="0" smtClean="0">
                <a:latin typeface="Arial" pitchFamily="34" charset="0"/>
                <a:cs typeface="Arial" pitchFamily="34" charset="0"/>
              </a:rPr>
              <a:t> ions of the plating metal migrate to the cathode and are thus deposited around the metal to be plated. The thickness of the </a:t>
            </a:r>
            <a:r>
              <a:rPr lang="en-US" sz="2400" dirty="0" err="1" smtClean="0">
                <a:latin typeface="Arial" pitchFamily="34" charset="0"/>
                <a:cs typeface="Arial" pitchFamily="34" charset="0"/>
              </a:rPr>
              <a:t>deposite</a:t>
            </a:r>
            <a:r>
              <a:rPr lang="en-US" sz="2400" dirty="0" smtClean="0">
                <a:latin typeface="Arial" pitchFamily="34" charset="0"/>
                <a:cs typeface="Arial" pitchFamily="34" charset="0"/>
              </a:rPr>
              <a:t> depends upon the current density and the duration of the plating.</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6509500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95400" y="990600"/>
            <a:ext cx="6477000" cy="4893647"/>
          </a:xfrm>
          <a:prstGeom prst="rect">
            <a:avLst/>
          </a:prstGeom>
          <a:noFill/>
        </p:spPr>
        <p:txBody>
          <a:bodyPr wrap="square" rtlCol="0">
            <a:spAutoFit/>
          </a:bodyPr>
          <a:lstStyle/>
          <a:p>
            <a:r>
              <a:rPr lang="en-US" sz="2400" dirty="0" smtClean="0">
                <a:latin typeface="Arial" pitchFamily="34" charset="0"/>
                <a:cs typeface="Arial" pitchFamily="34" charset="0"/>
              </a:rPr>
              <a:t>2. </a:t>
            </a:r>
            <a:r>
              <a:rPr lang="en-US" sz="2400" b="1" dirty="0" smtClean="0">
                <a:latin typeface="Arial" pitchFamily="34" charset="0"/>
                <a:cs typeface="Arial" pitchFamily="34" charset="0"/>
              </a:rPr>
              <a:t>Electro- metallurgy </a:t>
            </a:r>
            <a:r>
              <a:rPr lang="en-US" sz="2400" dirty="0" smtClean="0">
                <a:latin typeface="Arial" pitchFamily="34" charset="0"/>
                <a:cs typeface="Arial" pitchFamily="34" charset="0"/>
              </a:rPr>
              <a:t>: Most of the metals are obtained commercially by the electrolysis of metallic ore either in solution or in fused state. This process is known as electro-metallurgy. Na, K, Al,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 Mg </a:t>
            </a:r>
            <a:r>
              <a:rPr lang="en-US" sz="2400" dirty="0" err="1" smtClean="0">
                <a:latin typeface="Arial" pitchFamily="34" charset="0"/>
                <a:cs typeface="Arial" pitchFamily="34" charset="0"/>
              </a:rPr>
              <a:t>etc</a:t>
            </a:r>
            <a:r>
              <a:rPr lang="en-US" sz="2400" dirty="0" smtClean="0">
                <a:latin typeface="Arial" pitchFamily="34" charset="0"/>
                <a:cs typeface="Arial" pitchFamily="34" charset="0"/>
              </a:rPr>
              <a:t> are obtained by this process.</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3</a:t>
            </a:r>
            <a:r>
              <a:rPr lang="en-US" sz="2400" b="1" dirty="0" smtClean="0">
                <a:latin typeface="Arial" pitchFamily="34" charset="0"/>
                <a:cs typeface="Arial" pitchFamily="34" charset="0"/>
              </a:rPr>
              <a:t>. Electro-refining of metals </a:t>
            </a:r>
            <a:r>
              <a:rPr lang="en-US" sz="2400" dirty="0" smtClean="0">
                <a:latin typeface="Arial" pitchFamily="34" charset="0"/>
                <a:cs typeface="Arial" pitchFamily="34" charset="0"/>
              </a:rPr>
              <a:t>: The process of electrolysis is also used for refining of impure </a:t>
            </a:r>
            <a:r>
              <a:rPr lang="en-US" sz="2400" dirty="0" err="1" smtClean="0">
                <a:latin typeface="Arial" pitchFamily="34" charset="0"/>
                <a:cs typeface="Arial" pitchFamily="34" charset="0"/>
              </a:rPr>
              <a:t>metals.This</a:t>
            </a:r>
            <a:r>
              <a:rPr lang="en-US" sz="2400" dirty="0" smtClean="0">
                <a:latin typeface="Arial" pitchFamily="34" charset="0"/>
                <a:cs typeface="Arial" pitchFamily="34" charset="0"/>
              </a:rPr>
              <a:t> is Known as electro-refining of metal . Several metals such as </a:t>
            </a:r>
            <a:r>
              <a:rPr lang="en-US" sz="2400" dirty="0" err="1" smtClean="0">
                <a:latin typeface="Arial" pitchFamily="34" charset="0"/>
                <a:cs typeface="Arial" pitchFamily="34" charset="0"/>
              </a:rPr>
              <a:t>Cu,Ag,Pb,Al</a:t>
            </a:r>
            <a:r>
              <a:rPr lang="en-US" sz="2400" dirty="0" smtClean="0">
                <a:latin typeface="Arial" pitchFamily="34" charset="0"/>
                <a:cs typeface="Arial" pitchFamily="34" charset="0"/>
              </a:rPr>
              <a:t> are required with the help of this process.</a:t>
            </a:r>
          </a:p>
          <a:p>
            <a:endParaRPr lang="en-US" sz="2400" dirty="0" smtClean="0">
              <a:latin typeface="Arial" pitchFamily="34" charset="0"/>
              <a:cs typeface="Arial" pitchFamily="34" charset="0"/>
            </a:endParaRPr>
          </a:p>
        </p:txBody>
      </p:sp>
    </p:spTree>
    <p:extLst>
      <p:ext uri="{BB962C8B-B14F-4D97-AF65-F5344CB8AC3E}">
        <p14:creationId xmlns:p14="http://schemas.microsoft.com/office/powerpoint/2010/main" val="181031060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990600"/>
            <a:ext cx="6781800" cy="5632311"/>
          </a:xfrm>
          <a:prstGeom prst="rect">
            <a:avLst/>
          </a:prstGeom>
          <a:noFill/>
        </p:spPr>
        <p:txBody>
          <a:bodyPr wrap="square" rtlCol="0">
            <a:spAutoFit/>
          </a:bodyPr>
          <a:lstStyle/>
          <a:p>
            <a:r>
              <a:rPr lang="en-US" sz="2400" dirty="0">
                <a:latin typeface="Arial" pitchFamily="34" charset="0"/>
                <a:cs typeface="Arial" pitchFamily="34" charset="0"/>
              </a:rPr>
              <a:t>4. </a:t>
            </a:r>
            <a:r>
              <a:rPr lang="en-US" sz="2400" dirty="0" err="1">
                <a:latin typeface="Arial" pitchFamily="34" charset="0"/>
                <a:cs typeface="Arial" pitchFamily="34" charset="0"/>
              </a:rPr>
              <a:t>Galvanisation</a:t>
            </a:r>
            <a:r>
              <a:rPr lang="en-US" sz="2400" dirty="0">
                <a:latin typeface="Arial" pitchFamily="34" charset="0"/>
                <a:cs typeface="Arial" pitchFamily="34" charset="0"/>
              </a:rPr>
              <a:t> : The process of coating iron or steel products with a thin coat of Zinc to prevent them from rusting and corrosion is </a:t>
            </a:r>
            <a:r>
              <a:rPr lang="en-US" sz="2400" dirty="0" smtClean="0">
                <a:latin typeface="Arial" pitchFamily="34" charset="0"/>
                <a:cs typeface="Arial" pitchFamily="34" charset="0"/>
              </a:rPr>
              <a:t>called </a:t>
            </a:r>
            <a:r>
              <a:rPr lang="en-US" sz="2400" dirty="0" err="1" smtClean="0">
                <a:latin typeface="Arial" pitchFamily="34" charset="0"/>
                <a:cs typeface="Arial" pitchFamily="34" charset="0"/>
              </a:rPr>
              <a:t>Galvanisation</a:t>
            </a:r>
            <a:r>
              <a:rPr lang="en-US" sz="2400" dirty="0" smtClean="0">
                <a:latin typeface="Arial" pitchFamily="34" charset="0"/>
                <a:cs typeface="Arial" pitchFamily="34" charset="0"/>
              </a:rPr>
              <a:t>. Materials which are  generally </a:t>
            </a:r>
            <a:r>
              <a:rPr lang="en-US" sz="2400" dirty="0" err="1" smtClean="0">
                <a:latin typeface="Arial" pitchFamily="34" charset="0"/>
                <a:cs typeface="Arial" pitchFamily="34" charset="0"/>
              </a:rPr>
              <a:t>galvanised</a:t>
            </a:r>
            <a:r>
              <a:rPr lang="en-US" sz="2400" dirty="0">
                <a:latin typeface="Arial" pitchFamily="34" charset="0"/>
                <a:cs typeface="Arial" pitchFamily="34" charset="0"/>
              </a:rPr>
              <a:t> </a:t>
            </a:r>
            <a:r>
              <a:rPr lang="en-US" sz="2400" dirty="0" smtClean="0">
                <a:latin typeface="Arial" pitchFamily="34" charset="0"/>
                <a:cs typeface="Arial" pitchFamily="34" charset="0"/>
              </a:rPr>
              <a:t>are sheets, pipes,  wires, strips and number of other articles having </a:t>
            </a:r>
            <a:r>
              <a:rPr lang="en-US" sz="2400" dirty="0" err="1" smtClean="0">
                <a:latin typeface="Arial" pitchFamily="34" charset="0"/>
                <a:cs typeface="Arial" pitchFamily="34" charset="0"/>
              </a:rPr>
              <a:t>irreular</a:t>
            </a:r>
            <a:r>
              <a:rPr lang="en-US" sz="2400" dirty="0" smtClean="0">
                <a:latin typeface="Arial" pitchFamily="34" charset="0"/>
                <a:cs typeface="Arial" pitchFamily="34" charset="0"/>
              </a:rPr>
              <a:t> shape.</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5.Manufacture of chemicals and medicine : </a:t>
            </a:r>
          </a:p>
          <a:p>
            <a:r>
              <a:rPr lang="en-US" sz="2400" dirty="0">
                <a:latin typeface="Arial" pitchFamily="34" charset="0"/>
                <a:cs typeface="Arial" pitchFamily="34" charset="0"/>
              </a:rPr>
              <a:t> </a:t>
            </a:r>
            <a:r>
              <a:rPr lang="en-US" sz="2400" dirty="0" smtClean="0">
                <a:latin typeface="Arial" pitchFamily="34" charset="0"/>
                <a:cs typeface="Arial" pitchFamily="34" charset="0"/>
              </a:rPr>
              <a:t>    Various important chemicals and medicines are prepared by the process of electrolysis. </a:t>
            </a:r>
            <a:r>
              <a:rPr lang="en-US" sz="2400" dirty="0" err="1" smtClean="0">
                <a:latin typeface="Arial" pitchFamily="34" charset="0"/>
                <a:cs typeface="Arial" pitchFamily="34" charset="0"/>
              </a:rPr>
              <a:t>NaOH</a:t>
            </a:r>
            <a:r>
              <a:rPr lang="en-US" sz="2400" dirty="0" smtClean="0">
                <a:latin typeface="Arial" pitchFamily="34" charset="0"/>
                <a:cs typeface="Arial" pitchFamily="34" charset="0"/>
              </a:rPr>
              <a:t> , Na</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CO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KClO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Ca</a:t>
            </a:r>
            <a:r>
              <a:rPr lang="en-US" sz="2400" dirty="0" smtClean="0">
                <a:latin typeface="Arial" pitchFamily="34" charset="0"/>
                <a:cs typeface="Arial" pitchFamily="34" charset="0"/>
              </a:rPr>
              <a:t>(</a:t>
            </a:r>
            <a:r>
              <a:rPr lang="en-US" sz="2400" dirty="0" err="1" smtClean="0">
                <a:latin typeface="Arial" pitchFamily="34" charset="0"/>
                <a:cs typeface="Arial" pitchFamily="34" charset="0"/>
              </a:rPr>
              <a:t>OCl</a:t>
            </a:r>
            <a:r>
              <a:rPr lang="en-US" sz="2400" dirty="0" smtClean="0">
                <a:latin typeface="Arial" pitchFamily="34" charset="0"/>
                <a:cs typeface="Arial" pitchFamily="34" charset="0"/>
              </a:rPr>
              <a:t>)</a:t>
            </a:r>
            <a:r>
              <a:rPr lang="en-US" sz="2400" dirty="0" err="1" smtClean="0">
                <a:latin typeface="Arial" pitchFamily="34" charset="0"/>
                <a:cs typeface="Arial" pitchFamily="34" charset="0"/>
              </a:rPr>
              <a:t>Cl</a:t>
            </a:r>
            <a:r>
              <a:rPr lang="en-US" sz="2400" dirty="0">
                <a:latin typeface="Arial" pitchFamily="34" charset="0"/>
                <a:cs typeface="Arial" pitchFamily="34" charset="0"/>
              </a:rPr>
              <a:t> </a:t>
            </a:r>
            <a:r>
              <a:rPr lang="en-US" sz="2400" dirty="0" smtClean="0">
                <a:latin typeface="Arial" pitchFamily="34" charset="0"/>
                <a:cs typeface="Arial" pitchFamily="34" charset="0"/>
              </a:rPr>
              <a:t>are manufactured </a:t>
            </a:r>
            <a:r>
              <a:rPr lang="en-US" sz="2400" dirty="0" err="1" smtClean="0">
                <a:latin typeface="Arial" pitchFamily="34" charset="0"/>
                <a:cs typeface="Arial" pitchFamily="34" charset="0"/>
              </a:rPr>
              <a:t>electrolytically</a:t>
            </a:r>
            <a:r>
              <a:rPr lang="en-US" sz="2400" dirty="0" smtClean="0">
                <a:latin typeface="Arial" pitchFamily="34" charset="0"/>
                <a:cs typeface="Arial" pitchFamily="34" charset="0"/>
              </a:rPr>
              <a:t>. </a:t>
            </a:r>
            <a:r>
              <a:rPr lang="en-US" sz="2400" dirty="0" smtClean="0">
                <a:latin typeface="Arial" pitchFamily="34" charset="0"/>
                <a:cs typeface="Arial" pitchFamily="34" charset="0"/>
              </a:rPr>
              <a:t>Various pigments, medicines such as </a:t>
            </a:r>
            <a:r>
              <a:rPr lang="en-US" sz="2400" dirty="0" err="1" smtClean="0">
                <a:latin typeface="Arial" pitchFamily="34" charset="0"/>
                <a:cs typeface="Arial" pitchFamily="34" charset="0"/>
              </a:rPr>
              <a:t>iodoform</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etc</a:t>
            </a:r>
            <a:r>
              <a:rPr lang="en-US" sz="2400" dirty="0" smtClean="0">
                <a:latin typeface="Arial" pitchFamily="34" charset="0"/>
                <a:cs typeface="Arial" pitchFamily="34" charset="0"/>
              </a:rPr>
              <a:t> are manufactured by this process. </a:t>
            </a:r>
            <a:endParaRPr lang="en-US" sz="2400" dirty="0">
              <a:latin typeface="Arial" pitchFamily="34" charset="0"/>
              <a:cs typeface="Arial" pitchFamily="34" charset="0"/>
            </a:endParaRPr>
          </a:p>
          <a:p>
            <a:endParaRPr lang="en-US" sz="2400" dirty="0"/>
          </a:p>
        </p:txBody>
      </p:sp>
    </p:spTree>
    <p:extLst>
      <p:ext uri="{BB962C8B-B14F-4D97-AF65-F5344CB8AC3E}">
        <p14:creationId xmlns:p14="http://schemas.microsoft.com/office/powerpoint/2010/main" val="42923218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19200" y="1066800"/>
            <a:ext cx="6781800" cy="4893647"/>
          </a:xfrm>
          <a:prstGeom prst="rect">
            <a:avLst/>
          </a:prstGeom>
          <a:noFill/>
        </p:spPr>
        <p:txBody>
          <a:bodyPr wrap="square" rtlCol="0">
            <a:spAutoFit/>
          </a:bodyPr>
          <a:lstStyle/>
          <a:p>
            <a:r>
              <a:rPr lang="en-US" sz="2400" dirty="0" smtClean="0">
                <a:latin typeface="Arial" pitchFamily="34" charset="0"/>
                <a:cs typeface="Arial" pitchFamily="34" charset="0"/>
              </a:rPr>
              <a:t>+</a:t>
            </a:r>
            <a:r>
              <a:rPr lang="en-US" sz="2400" dirty="0" err="1" smtClean="0">
                <a:latin typeface="Arial" pitchFamily="34" charset="0"/>
                <a:cs typeface="Arial" pitchFamily="34" charset="0"/>
              </a:rPr>
              <a:t>vely</a:t>
            </a:r>
            <a:r>
              <a:rPr lang="en-US" sz="2400" dirty="0" smtClean="0">
                <a:latin typeface="Arial" pitchFamily="34" charset="0"/>
                <a:cs typeface="Arial" pitchFamily="34" charset="0"/>
              </a:rPr>
              <a:t> charged ion then discharged at the cathode by accepting electrons. Thus during electrolytic conduction we have electrons flowing through the extra wire and ions flowing through the solution. The flow of electrons are opposite to the direction of current.</a:t>
            </a:r>
          </a:p>
          <a:p>
            <a:r>
              <a:rPr lang="en-US" sz="2400" dirty="0" smtClean="0">
                <a:latin typeface="Arial" pitchFamily="34" charset="0"/>
                <a:cs typeface="Arial" pitchFamily="34" charset="0"/>
              </a:rPr>
              <a:t>             Cathode              Anode</a:t>
            </a:r>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a:t>
            </a:r>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rPr>
              <a:t>                             A</a:t>
            </a:r>
            <a:r>
              <a:rPr lang="en-US" sz="2400" baseline="30000" dirty="0" smtClean="0">
                <a:latin typeface="Arial" pitchFamily="34" charset="0"/>
                <a:cs typeface="Arial" pitchFamily="34" charset="0"/>
              </a:rPr>
              <a:t>+    </a:t>
            </a:r>
            <a:r>
              <a:rPr lang="en-US" sz="2400" dirty="0" smtClean="0">
                <a:latin typeface="Arial" pitchFamily="34" charset="0"/>
                <a:cs typeface="Arial" pitchFamily="34" charset="0"/>
              </a:rPr>
              <a:t> B</a:t>
            </a:r>
            <a:r>
              <a:rPr lang="en-US" sz="2400" baseline="30000" dirty="0" smtClean="0">
                <a:latin typeface="Arial" pitchFamily="34" charset="0"/>
                <a:cs typeface="Arial" pitchFamily="34" charset="0"/>
              </a:rPr>
              <a:t>-</a:t>
            </a:r>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p:txBody>
      </p:sp>
      <p:cxnSp>
        <p:nvCxnSpPr>
          <p:cNvPr id="5" name="Straight Connector 4"/>
          <p:cNvCxnSpPr/>
          <p:nvPr/>
        </p:nvCxnSpPr>
        <p:spPr>
          <a:xfrm>
            <a:off x="3276600" y="3657600"/>
            <a:ext cx="0" cy="160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a:off x="3276600" y="5257800"/>
            <a:ext cx="16764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4953000" y="3657600"/>
            <a:ext cx="0" cy="1600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3581400" y="3657600"/>
            <a:ext cx="0" cy="1066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3657600" y="3657600"/>
            <a:ext cx="0" cy="1066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3581400" y="3657600"/>
            <a:ext cx="7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a:off x="3581400" y="4724400"/>
            <a:ext cx="762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a:off x="4610100" y="3657600"/>
            <a:ext cx="0" cy="914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a:off x="4724400" y="3657600"/>
            <a:ext cx="0" cy="10668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a:off x="4610100" y="4572000"/>
            <a:ext cx="0" cy="152400"/>
          </a:xfrm>
          <a:prstGeom prst="line">
            <a:avLst/>
          </a:prstGeom>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a:xfrm>
            <a:off x="4610100" y="3657600"/>
            <a:ext cx="1143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29" name="Straight Connector 28"/>
          <p:cNvCxnSpPr/>
          <p:nvPr/>
        </p:nvCxnSpPr>
        <p:spPr>
          <a:xfrm>
            <a:off x="4610100" y="4724400"/>
            <a:ext cx="1143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3619500" y="3513623"/>
            <a:ext cx="0" cy="143977"/>
          </a:xfrm>
          <a:prstGeom prst="line">
            <a:avLst/>
          </a:prstGeom>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a:off x="3619500" y="3513623"/>
            <a:ext cx="1905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3810000" y="3429000"/>
            <a:ext cx="0" cy="156611"/>
          </a:xfrm>
          <a:prstGeom prst="line">
            <a:avLst/>
          </a:prstGeom>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3886200" y="3276600"/>
            <a:ext cx="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3886200" y="3429000"/>
            <a:ext cx="0" cy="76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1" name="Straight Connector 40"/>
          <p:cNvCxnSpPr/>
          <p:nvPr/>
        </p:nvCxnSpPr>
        <p:spPr>
          <a:xfrm>
            <a:off x="3886200" y="3429000"/>
            <a:ext cx="0" cy="381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Straight Connector 42"/>
          <p:cNvCxnSpPr/>
          <p:nvPr/>
        </p:nvCxnSpPr>
        <p:spPr>
          <a:xfrm>
            <a:off x="3962400" y="3429000"/>
            <a:ext cx="0" cy="2286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Straight Connector 44"/>
          <p:cNvCxnSpPr/>
          <p:nvPr/>
        </p:nvCxnSpPr>
        <p:spPr>
          <a:xfrm>
            <a:off x="4114800" y="3276600"/>
            <a:ext cx="0" cy="457200"/>
          </a:xfrm>
          <a:prstGeom prst="line">
            <a:avLst/>
          </a:prstGeom>
        </p:spPr>
        <p:style>
          <a:lnRef idx="1">
            <a:schemeClr val="accent1"/>
          </a:lnRef>
          <a:fillRef idx="0">
            <a:schemeClr val="accent1"/>
          </a:fillRef>
          <a:effectRef idx="0">
            <a:schemeClr val="accent1"/>
          </a:effectRef>
          <a:fontRef idx="minor">
            <a:schemeClr val="tx1"/>
          </a:fontRef>
        </p:style>
      </p:cxnSp>
      <p:cxnSp>
        <p:nvCxnSpPr>
          <p:cNvPr id="47" name="Straight Connector 46"/>
          <p:cNvCxnSpPr/>
          <p:nvPr/>
        </p:nvCxnSpPr>
        <p:spPr>
          <a:xfrm>
            <a:off x="4114800" y="3513623"/>
            <a:ext cx="55245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9" name="Straight Connector 48"/>
          <p:cNvCxnSpPr/>
          <p:nvPr/>
        </p:nvCxnSpPr>
        <p:spPr>
          <a:xfrm>
            <a:off x="4667250" y="3467100"/>
            <a:ext cx="0" cy="190500"/>
          </a:xfrm>
          <a:prstGeom prst="line">
            <a:avLst/>
          </a:prstGeom>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4391025" y="4457700"/>
            <a:ext cx="219075" cy="2667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flipV="1">
            <a:off x="3714750" y="4457700"/>
            <a:ext cx="171450" cy="26670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7163546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143000" y="838200"/>
            <a:ext cx="6858000" cy="3046988"/>
          </a:xfrm>
          <a:prstGeom prst="rect">
            <a:avLst/>
          </a:prstGeom>
          <a:noFill/>
        </p:spPr>
        <p:txBody>
          <a:bodyPr wrap="square" rtlCol="0">
            <a:spAutoFit/>
          </a:bodyPr>
          <a:lstStyle/>
          <a:p>
            <a:r>
              <a:rPr lang="en-US" sz="2400" dirty="0" smtClean="0">
                <a:latin typeface="Arial" pitchFamily="34" charset="0"/>
                <a:cs typeface="Arial" pitchFamily="34" charset="0"/>
              </a:rPr>
              <a:t>Molten </a:t>
            </a:r>
            <a:r>
              <a:rPr lang="en-US" sz="2400" dirty="0" err="1" smtClean="0">
                <a:latin typeface="Arial" pitchFamily="34" charset="0"/>
                <a:cs typeface="Arial" pitchFamily="34" charset="0"/>
              </a:rPr>
              <a:t>NaCl</a:t>
            </a:r>
            <a:r>
              <a:rPr lang="en-US" sz="2400" dirty="0" smtClean="0">
                <a:latin typeface="Arial" pitchFamily="34" charset="0"/>
                <a:cs typeface="Arial" pitchFamily="34" charset="0"/>
              </a:rPr>
              <a:t> on electrolysis liberates Cl</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at the anode and Na at cathode. </a:t>
            </a:r>
          </a:p>
          <a:p>
            <a:r>
              <a:rPr lang="en-US" sz="2400" dirty="0" smtClean="0">
                <a:latin typeface="Arial" pitchFamily="34" charset="0"/>
                <a:cs typeface="Arial" pitchFamily="34" charset="0"/>
              </a:rPr>
              <a:t>    </a:t>
            </a:r>
            <a:r>
              <a:rPr lang="en-US" sz="2400" dirty="0" err="1" smtClean="0">
                <a:latin typeface="Arial" pitchFamily="34" charset="0"/>
                <a:cs typeface="Arial" pitchFamily="34" charset="0"/>
              </a:rPr>
              <a:t>NaCl</a:t>
            </a:r>
            <a:r>
              <a:rPr lang="en-US" sz="2400" dirty="0" smtClean="0">
                <a:latin typeface="Arial" pitchFamily="34" charset="0"/>
                <a:cs typeface="Arial" pitchFamily="34" charset="0"/>
              </a:rPr>
              <a:t>           Na</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  </a:t>
            </a:r>
            <a:r>
              <a:rPr lang="en-US" sz="2400" dirty="0" err="1" smtClean="0">
                <a:latin typeface="Arial" pitchFamily="34" charset="0"/>
                <a:cs typeface="Arial" pitchFamily="34" charset="0"/>
              </a:rPr>
              <a:t>Cl</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a:t>
            </a:r>
          </a:p>
          <a:p>
            <a:r>
              <a:rPr lang="en-US" sz="2400" dirty="0" smtClean="0">
                <a:latin typeface="Arial" pitchFamily="34" charset="0"/>
                <a:cs typeface="Arial" pitchFamily="34" charset="0"/>
              </a:rPr>
              <a:t>At cathode ,</a:t>
            </a:r>
          </a:p>
          <a:p>
            <a:r>
              <a:rPr lang="en-US" sz="2400" dirty="0">
                <a:latin typeface="Arial" pitchFamily="34" charset="0"/>
                <a:cs typeface="Arial" pitchFamily="34" charset="0"/>
              </a:rPr>
              <a:t> </a:t>
            </a:r>
            <a:r>
              <a:rPr lang="en-US" sz="2400" dirty="0" smtClean="0">
                <a:latin typeface="Arial" pitchFamily="34" charset="0"/>
                <a:cs typeface="Arial" pitchFamily="34" charset="0"/>
              </a:rPr>
              <a:t>          Na</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+e</a:t>
            </a:r>
            <a:r>
              <a:rPr lang="en-US" sz="2400" baseline="30000" dirty="0" smtClean="0">
                <a:latin typeface="Arial" pitchFamily="34" charset="0"/>
                <a:cs typeface="Arial" pitchFamily="34" charset="0"/>
              </a:rPr>
              <a:t>-</a:t>
            </a:r>
            <a:r>
              <a:rPr lang="en-US" sz="2400" dirty="0" smtClean="0">
                <a:latin typeface="Arial" pitchFamily="34" charset="0"/>
                <a:cs typeface="Arial" pitchFamily="34" charset="0"/>
              </a:rPr>
              <a:t>        Na</a:t>
            </a:r>
          </a:p>
          <a:p>
            <a:r>
              <a:rPr lang="en-US" sz="2400" dirty="0" smtClean="0">
                <a:latin typeface="Arial" pitchFamily="34" charset="0"/>
                <a:cs typeface="Arial" pitchFamily="34" charset="0"/>
              </a:rPr>
              <a:t>At anode,</a:t>
            </a:r>
          </a:p>
          <a:p>
            <a:r>
              <a:rPr lang="en-US" sz="2400" dirty="0">
                <a:latin typeface="Arial" pitchFamily="34" charset="0"/>
                <a:cs typeface="Arial" pitchFamily="34" charset="0"/>
              </a:rPr>
              <a:t> </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Cl</a:t>
            </a:r>
            <a:r>
              <a:rPr lang="en-US" sz="2400" baseline="30000" dirty="0" smtClean="0">
                <a:latin typeface="Arial" pitchFamily="34" charset="0"/>
                <a:cs typeface="Arial" pitchFamily="34" charset="0"/>
              </a:rPr>
              <a:t>-             </a:t>
            </a:r>
            <a:r>
              <a:rPr lang="en-US" sz="2400" dirty="0" smtClean="0">
                <a:latin typeface="Arial" pitchFamily="34" charset="0"/>
                <a:cs typeface="Arial" pitchFamily="34" charset="0"/>
              </a:rPr>
              <a:t> </a:t>
            </a:r>
            <a:r>
              <a:rPr lang="en-US" sz="2400" dirty="0" err="1" smtClean="0">
                <a:latin typeface="Arial" pitchFamily="34" charset="0"/>
                <a:cs typeface="Arial" pitchFamily="34" charset="0"/>
              </a:rPr>
              <a:t>Cl</a:t>
            </a:r>
            <a:r>
              <a:rPr lang="en-US" sz="2400" dirty="0" smtClean="0">
                <a:latin typeface="Arial" pitchFamily="34" charset="0"/>
                <a:cs typeface="Arial" pitchFamily="34" charset="0"/>
              </a:rPr>
              <a:t> + e</a:t>
            </a:r>
            <a:r>
              <a:rPr lang="en-US" sz="2400" baseline="30000" dirty="0" smtClean="0">
                <a:latin typeface="Arial" pitchFamily="34" charset="0"/>
                <a:cs typeface="Arial" pitchFamily="34" charset="0"/>
              </a:rPr>
              <a:t>-</a:t>
            </a:r>
          </a:p>
          <a:p>
            <a:r>
              <a:rPr lang="en-US" sz="2400" baseline="30000" dirty="0">
                <a:latin typeface="Arial" pitchFamily="34" charset="0"/>
                <a:cs typeface="Arial" pitchFamily="34" charset="0"/>
              </a:rPr>
              <a:t> </a:t>
            </a:r>
            <a:r>
              <a:rPr lang="en-US" sz="2400" dirty="0" smtClean="0">
                <a:latin typeface="Arial" pitchFamily="34" charset="0"/>
                <a:cs typeface="Arial" pitchFamily="34" charset="0"/>
              </a:rPr>
              <a:t>          2Cl         Cl</a:t>
            </a:r>
            <a:r>
              <a:rPr lang="en-US" sz="2400" baseline="-25000" dirty="0">
                <a:latin typeface="Arial" pitchFamily="34" charset="0"/>
                <a:cs typeface="Arial" pitchFamily="34" charset="0"/>
              </a:rPr>
              <a:t>2</a:t>
            </a:r>
            <a:endParaRPr lang="en-US" sz="2400" dirty="0">
              <a:latin typeface="Arial" pitchFamily="34" charset="0"/>
              <a:cs typeface="Arial" pitchFamily="34" charset="0"/>
            </a:endParaRPr>
          </a:p>
        </p:txBody>
      </p:sp>
      <p:cxnSp>
        <p:nvCxnSpPr>
          <p:cNvPr id="5" name="Straight Arrow Connector 4"/>
          <p:cNvCxnSpPr/>
          <p:nvPr/>
        </p:nvCxnSpPr>
        <p:spPr>
          <a:xfrm>
            <a:off x="2286000" y="1828800"/>
            <a:ext cx="762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Straight Arrow Connector 6"/>
          <p:cNvCxnSpPr/>
          <p:nvPr/>
        </p:nvCxnSpPr>
        <p:spPr>
          <a:xfrm>
            <a:off x="3276600" y="2590800"/>
            <a:ext cx="3810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9" name="Straight Arrow Connector 8"/>
          <p:cNvCxnSpPr/>
          <p:nvPr/>
        </p:nvCxnSpPr>
        <p:spPr>
          <a:xfrm>
            <a:off x="2667000" y="3276600"/>
            <a:ext cx="533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p:nvPr/>
        </p:nvCxnSpPr>
        <p:spPr>
          <a:xfrm>
            <a:off x="2667000" y="3657600"/>
            <a:ext cx="533400"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39827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cs typeface="Arial" pitchFamily="34" charset="0"/>
              </a:rPr>
              <a:t>Faradays laws of electrolysis</a:t>
            </a:r>
            <a:endParaRPr lang="en-US" sz="2400" dirty="0">
              <a:latin typeface="Algerian" pitchFamily="82" charset="0"/>
              <a:cs typeface="Arial" pitchFamily="34" charset="0"/>
            </a:endParaRPr>
          </a:p>
        </p:txBody>
      </p:sp>
      <p:sp>
        <p:nvSpPr>
          <p:cNvPr id="3" name="Content Placeholder 2"/>
          <p:cNvSpPr>
            <a:spLocks noGrp="1"/>
          </p:cNvSpPr>
          <p:nvPr>
            <p:ph idx="1"/>
          </p:nvPr>
        </p:nvSpPr>
        <p:spPr/>
        <p:txBody>
          <a:bodyPr>
            <a:normAutofit/>
          </a:bodyPr>
          <a:lstStyle/>
          <a:p>
            <a:r>
              <a:rPr lang="en-US" sz="2400" dirty="0" smtClean="0">
                <a:latin typeface="Arial" pitchFamily="34" charset="0"/>
                <a:cs typeface="Arial" pitchFamily="34" charset="0"/>
              </a:rPr>
              <a:t>Michael Faraday during 1832- 33 studied the phenomenon of electrolysis and discovered two fundamental laws which are known as Faraday’s laws.</a:t>
            </a:r>
          </a:p>
          <a:p>
            <a:r>
              <a:rPr lang="en-US" sz="2400" b="1" dirty="0" smtClean="0">
                <a:latin typeface="Arial" pitchFamily="34" charset="0"/>
                <a:cs typeface="Arial" pitchFamily="34" charset="0"/>
              </a:rPr>
              <a:t>First law</a:t>
            </a:r>
            <a:r>
              <a:rPr lang="en-US" sz="2400" dirty="0" smtClean="0">
                <a:latin typeface="Arial" pitchFamily="34" charset="0"/>
                <a:cs typeface="Arial" pitchFamily="34" charset="0"/>
              </a:rPr>
              <a:t>:  The mass of an ion liberated during electrolysis is directly proportional to the quantity of electricity which has passed through the electrolytic cell.</a:t>
            </a:r>
          </a:p>
          <a:p>
            <a:r>
              <a:rPr lang="en-US" sz="2400" dirty="0" smtClean="0">
                <a:latin typeface="Arial" pitchFamily="34" charset="0"/>
                <a:cs typeface="Arial" pitchFamily="34" charset="0"/>
              </a:rPr>
              <a:t>  If  w is the mass in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of ion </a:t>
            </a:r>
          </a:p>
          <a:p>
            <a:r>
              <a:rPr lang="en-US" sz="2400" dirty="0">
                <a:latin typeface="Arial" pitchFamily="34" charset="0"/>
                <a:cs typeface="Arial" pitchFamily="34" charset="0"/>
              </a:rPr>
              <a:t> </a:t>
            </a:r>
            <a:r>
              <a:rPr lang="en-US" sz="2400" dirty="0" smtClean="0">
                <a:latin typeface="Arial" pitchFamily="34" charset="0"/>
                <a:cs typeface="Arial" pitchFamily="34" charset="0"/>
              </a:rPr>
              <a:t>     Q is the quantity of electricity in coulomb</a:t>
            </a:r>
          </a:p>
          <a:p>
            <a:r>
              <a:rPr lang="en-US" sz="2400" dirty="0">
                <a:latin typeface="Arial" pitchFamily="34" charset="0"/>
                <a:cs typeface="Arial" pitchFamily="34" charset="0"/>
              </a:rPr>
              <a:t> </a:t>
            </a:r>
            <a:r>
              <a:rPr lang="en-US" sz="2400" dirty="0" smtClean="0">
                <a:latin typeface="Arial" pitchFamily="34" charset="0"/>
                <a:cs typeface="Arial" pitchFamily="34" charset="0"/>
              </a:rPr>
              <a:t>     C is the strength of current in ampere</a:t>
            </a:r>
          </a:p>
          <a:p>
            <a:r>
              <a:rPr lang="en-US" sz="2400" dirty="0">
                <a:latin typeface="Arial" pitchFamily="34" charset="0"/>
                <a:cs typeface="Arial" pitchFamily="34" charset="0"/>
              </a:rPr>
              <a:t> </a:t>
            </a:r>
            <a:r>
              <a:rPr lang="en-US" sz="2400" dirty="0" smtClean="0">
                <a:latin typeface="Arial" pitchFamily="34" charset="0"/>
                <a:cs typeface="Arial" pitchFamily="34" charset="0"/>
              </a:rPr>
              <a:t>      t is the time in Second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5654809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143000" y="487025"/>
            <a:ext cx="6705600" cy="6370975"/>
          </a:xfrm>
          <a:prstGeom prst="rect">
            <a:avLst/>
          </a:prstGeom>
          <a:noFill/>
        </p:spPr>
        <p:txBody>
          <a:bodyPr wrap="square" rtlCol="0">
            <a:spAutoFit/>
          </a:bodyPr>
          <a:lstStyle/>
          <a:p>
            <a:r>
              <a:rPr lang="en-US" sz="2400" dirty="0" smtClean="0">
                <a:latin typeface="Arial" pitchFamily="34" charset="0"/>
                <a:cs typeface="Arial" pitchFamily="34" charset="0"/>
              </a:rPr>
              <a:t>Then </a:t>
            </a:r>
          </a:p>
          <a:p>
            <a:r>
              <a:rPr lang="en-US" sz="2400" dirty="0">
                <a:latin typeface="Arial" pitchFamily="34" charset="0"/>
                <a:cs typeface="Arial" pitchFamily="34" charset="0"/>
              </a:rPr>
              <a:t> </a:t>
            </a:r>
            <a:r>
              <a:rPr lang="en-US" sz="2400" dirty="0" smtClean="0">
                <a:latin typeface="Arial" pitchFamily="34" charset="0"/>
                <a:cs typeface="Arial" pitchFamily="34" charset="0"/>
              </a:rPr>
              <a:t>      W  </a:t>
            </a:r>
            <a:r>
              <a:rPr lang="en-US" sz="2400" dirty="0" smtClean="0">
                <a:latin typeface="Arial" pitchFamily="34" charset="0"/>
                <a:cs typeface="Arial" pitchFamily="34" charset="0"/>
                <a:sym typeface="Symbol"/>
              </a:rPr>
              <a:t></a:t>
            </a:r>
            <a:r>
              <a:rPr lang="en-US" sz="2400" dirty="0" smtClean="0">
                <a:latin typeface="Arial" pitchFamily="34" charset="0"/>
                <a:cs typeface="Arial" pitchFamily="34" charset="0"/>
              </a:rPr>
              <a:t>    Q</a:t>
            </a:r>
          </a:p>
          <a:p>
            <a:r>
              <a:rPr lang="en-US" sz="2400" dirty="0" smtClean="0">
                <a:latin typeface="Arial" pitchFamily="34" charset="0"/>
                <a:cs typeface="Arial" pitchFamily="34" charset="0"/>
              </a:rPr>
              <a:t> But Q = C x t</a:t>
            </a:r>
          </a:p>
          <a:p>
            <a:r>
              <a:rPr lang="en-US" sz="2400" dirty="0" smtClean="0">
                <a:latin typeface="Arial" pitchFamily="34" charset="0"/>
                <a:cs typeface="Arial" pitchFamily="34" charset="0"/>
              </a:rPr>
              <a:t> </a:t>
            </a:r>
            <a:r>
              <a:rPr lang="en-US" sz="2400" dirty="0">
                <a:latin typeface="Arial" pitchFamily="34" charset="0"/>
                <a:cs typeface="Arial" pitchFamily="34" charset="0"/>
              </a:rPr>
              <a:t> </a:t>
            </a:r>
            <a:r>
              <a:rPr lang="en-US" sz="2400" dirty="0" smtClean="0">
                <a:latin typeface="Arial" pitchFamily="34" charset="0"/>
                <a:cs typeface="Arial" pitchFamily="34" charset="0"/>
              </a:rPr>
              <a:t> </a:t>
            </a:r>
          </a:p>
          <a:p>
            <a:r>
              <a:rPr lang="en-US" sz="2400" dirty="0">
                <a:latin typeface="Arial" pitchFamily="34" charset="0"/>
                <a:cs typeface="Arial" pitchFamily="34" charset="0"/>
              </a:rPr>
              <a:t>  </a:t>
            </a:r>
            <a:r>
              <a:rPr lang="en-US" sz="2400" dirty="0" smtClean="0">
                <a:latin typeface="Arial" pitchFamily="34" charset="0"/>
                <a:cs typeface="Arial" pitchFamily="34" charset="0"/>
              </a:rPr>
              <a:t>     W = C x t</a:t>
            </a:r>
          </a:p>
          <a:p>
            <a:r>
              <a:rPr lang="en-US" sz="2400" dirty="0">
                <a:latin typeface="Arial" pitchFamily="34" charset="0"/>
                <a:cs typeface="Arial" pitchFamily="34" charset="0"/>
              </a:rPr>
              <a:t> </a:t>
            </a:r>
            <a:r>
              <a:rPr lang="en-US" sz="2400" dirty="0" smtClean="0">
                <a:latin typeface="Arial" pitchFamily="34" charset="0"/>
                <a:cs typeface="Arial" pitchFamily="34" charset="0"/>
              </a:rPr>
              <a:t>      W =  Z x C x t </a:t>
            </a:r>
          </a:p>
          <a:p>
            <a:r>
              <a:rPr lang="en-US" sz="2400" dirty="0">
                <a:latin typeface="Arial" pitchFamily="34" charset="0"/>
                <a:cs typeface="Arial" pitchFamily="34" charset="0"/>
              </a:rPr>
              <a:t> </a:t>
            </a:r>
            <a:r>
              <a:rPr lang="en-US" sz="2400" dirty="0" smtClean="0">
                <a:latin typeface="Arial" pitchFamily="34" charset="0"/>
                <a:cs typeface="Arial" pitchFamily="34" charset="0"/>
              </a:rPr>
              <a:t> where Z is a constant and called as electrochemical equivalent or ECE. </a:t>
            </a:r>
          </a:p>
          <a:p>
            <a:r>
              <a:rPr lang="en-US" sz="2400" dirty="0">
                <a:latin typeface="Arial" pitchFamily="34" charset="0"/>
                <a:cs typeface="Arial" pitchFamily="34" charset="0"/>
              </a:rPr>
              <a:t> </a:t>
            </a:r>
            <a:r>
              <a:rPr lang="en-US" sz="2400" dirty="0" smtClean="0">
                <a:latin typeface="Arial" pitchFamily="34" charset="0"/>
                <a:cs typeface="Arial" pitchFamily="34" charset="0"/>
              </a:rPr>
              <a:t> if C =1 and t = 1 </a:t>
            </a:r>
            <a:r>
              <a:rPr lang="en-US" sz="2400" dirty="0" err="1" smtClean="0">
                <a:latin typeface="Arial" pitchFamily="34" charset="0"/>
                <a:cs typeface="Arial" pitchFamily="34" charset="0"/>
              </a:rPr>
              <a:t>ie</a:t>
            </a:r>
            <a:r>
              <a:rPr lang="en-US" sz="2400" dirty="0" smtClean="0">
                <a:latin typeface="Arial" pitchFamily="34" charset="0"/>
                <a:cs typeface="Arial" pitchFamily="34" charset="0"/>
              </a:rPr>
              <a:t> 1 ampere of current is passed for 1 seconds then</a:t>
            </a:r>
          </a:p>
          <a:p>
            <a:r>
              <a:rPr lang="en-US" sz="2400" dirty="0">
                <a:latin typeface="Arial" pitchFamily="34" charset="0"/>
                <a:cs typeface="Arial" pitchFamily="34" charset="0"/>
              </a:rPr>
              <a:t> </a:t>
            </a:r>
            <a:r>
              <a:rPr lang="en-US" sz="2400" dirty="0" smtClean="0">
                <a:latin typeface="Arial" pitchFamily="34" charset="0"/>
                <a:cs typeface="Arial" pitchFamily="34" charset="0"/>
              </a:rPr>
              <a:t>      W = Z</a:t>
            </a:r>
          </a:p>
          <a:p>
            <a:r>
              <a:rPr lang="en-US" sz="2400" dirty="0">
                <a:latin typeface="Arial" pitchFamily="34" charset="0"/>
                <a:cs typeface="Arial" pitchFamily="34" charset="0"/>
              </a:rPr>
              <a:t> </a:t>
            </a:r>
            <a:r>
              <a:rPr lang="en-US" sz="2400" dirty="0" smtClean="0">
                <a:latin typeface="Arial" pitchFamily="34" charset="0"/>
                <a:cs typeface="Arial" pitchFamily="34" charset="0"/>
              </a:rPr>
              <a:t> Thus ECE may be defined as the mass in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of an element liberated by passing 1 ampere of current for 1 second.</a:t>
            </a:r>
          </a:p>
          <a:p>
            <a:r>
              <a:rPr lang="en-US" sz="2400" dirty="0">
                <a:latin typeface="Arial" pitchFamily="34" charset="0"/>
                <a:cs typeface="Arial" pitchFamily="34" charset="0"/>
              </a:rPr>
              <a:t> </a:t>
            </a:r>
            <a:r>
              <a:rPr lang="en-US" sz="2400" dirty="0" smtClean="0">
                <a:latin typeface="Arial" pitchFamily="34" charset="0"/>
                <a:cs typeface="Arial" pitchFamily="34" charset="0"/>
              </a:rPr>
              <a:t> Again when 1 ampere of current is passed for 1 second , the quantity of electricity is called 1 coulomb</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3207228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0" y="914400"/>
            <a:ext cx="6858000" cy="3046988"/>
          </a:xfrm>
          <a:prstGeom prst="rect">
            <a:avLst/>
          </a:prstGeom>
        </p:spPr>
        <p:txBody>
          <a:bodyPr wrap="square">
            <a:spAutoFit/>
          </a:bodyPr>
          <a:lstStyle/>
          <a:p>
            <a:r>
              <a:rPr lang="en-US" dirty="0" smtClean="0">
                <a:latin typeface="Arial" pitchFamily="34" charset="0"/>
                <a:cs typeface="Arial" pitchFamily="34" charset="0"/>
              </a:rPr>
              <a:t> </a:t>
            </a:r>
            <a:r>
              <a:rPr lang="en-US" sz="2400" dirty="0" smtClean="0">
                <a:latin typeface="Arial" pitchFamily="34" charset="0"/>
                <a:cs typeface="Arial" pitchFamily="34" charset="0"/>
              </a:rPr>
              <a:t>Again when 1 ampere of current is passed for 1 second , the quantity of electricity is called 1 coulomb</a:t>
            </a:r>
          </a:p>
          <a:p>
            <a:r>
              <a:rPr lang="en-US" sz="2400" dirty="0" smtClean="0">
                <a:latin typeface="Arial" pitchFamily="34" charset="0"/>
                <a:cs typeface="Arial" pitchFamily="34" charset="0"/>
              </a:rPr>
              <a:t>    Coulomb = Ampere x Second</a:t>
            </a:r>
          </a:p>
          <a:p>
            <a:r>
              <a:rPr lang="en-US" sz="2400" dirty="0" smtClean="0">
                <a:latin typeface="Arial" pitchFamily="34" charset="0"/>
                <a:cs typeface="Arial" pitchFamily="34" charset="0"/>
              </a:rPr>
              <a:t> So ECE of an element is the amount of element liberated by 1 coulomb of electricity.</a:t>
            </a:r>
          </a:p>
          <a:p>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p:txBody>
      </p:sp>
    </p:spTree>
    <p:extLst>
      <p:ext uri="{BB962C8B-B14F-4D97-AF65-F5344CB8AC3E}">
        <p14:creationId xmlns:p14="http://schemas.microsoft.com/office/powerpoint/2010/main" val="309513094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1066800" y="457200"/>
            <a:ext cx="7010400" cy="5632311"/>
          </a:xfrm>
          <a:prstGeom prst="rect">
            <a:avLst/>
          </a:prstGeom>
          <a:noFill/>
        </p:spPr>
        <p:txBody>
          <a:bodyPr wrap="square" rtlCol="0">
            <a:spAutoFit/>
          </a:bodyPr>
          <a:lstStyle/>
          <a:p>
            <a:r>
              <a:rPr lang="en-US" sz="2400" dirty="0" smtClean="0">
                <a:latin typeface="Arial" pitchFamily="34" charset="0"/>
                <a:cs typeface="Arial" pitchFamily="34" charset="0"/>
              </a:rPr>
              <a:t>Problem : A current of 0.5 ampere is passed through a solution of AgNO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for 30 minutes to precipitate 1.006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of Ag .Calculate the ECE of Ag.</a:t>
            </a:r>
          </a:p>
          <a:p>
            <a:r>
              <a:rPr lang="en-US" sz="2400" dirty="0">
                <a:latin typeface="Arial" pitchFamily="34" charset="0"/>
                <a:cs typeface="Arial" pitchFamily="34" charset="0"/>
              </a:rPr>
              <a:t> </a:t>
            </a:r>
            <a:r>
              <a:rPr lang="en-US" sz="2400" dirty="0" smtClean="0">
                <a:latin typeface="Arial" pitchFamily="34" charset="0"/>
                <a:cs typeface="Arial" pitchFamily="34" charset="0"/>
              </a:rPr>
              <a:t>  W  =  </a:t>
            </a:r>
            <a:r>
              <a:rPr lang="en-US" sz="2400" dirty="0" err="1" smtClean="0">
                <a:latin typeface="Arial" pitchFamily="34" charset="0"/>
                <a:cs typeface="Arial" pitchFamily="34" charset="0"/>
              </a:rPr>
              <a:t>Zx</a:t>
            </a:r>
            <a:r>
              <a:rPr lang="en-US" sz="2400" dirty="0" smtClean="0">
                <a:latin typeface="Arial" pitchFamily="34" charset="0"/>
                <a:cs typeface="Arial" pitchFamily="34" charset="0"/>
              </a:rPr>
              <a:t> C x t</a:t>
            </a:r>
          </a:p>
          <a:p>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Z  =  -------------</a:t>
            </a:r>
          </a:p>
          <a:p>
            <a:endParaRPr lang="en-US" sz="2400" dirty="0">
              <a:latin typeface="Arial" pitchFamily="34" charset="0"/>
              <a:cs typeface="Arial" pitchFamily="34" charset="0"/>
            </a:endParaRPr>
          </a:p>
          <a:p>
            <a:r>
              <a:rPr lang="en-US" sz="2400" dirty="0" smtClean="0">
                <a:latin typeface="Arial" pitchFamily="34" charset="0"/>
                <a:cs typeface="Arial" pitchFamily="34" charset="0"/>
              </a:rPr>
              <a:t>   W = 1.006 </a:t>
            </a:r>
            <a:r>
              <a:rPr lang="en-US" sz="2400" dirty="0" err="1" smtClean="0">
                <a:latin typeface="Arial" pitchFamily="34" charset="0"/>
                <a:cs typeface="Arial" pitchFamily="34" charset="0"/>
              </a:rPr>
              <a:t>gm</a:t>
            </a:r>
            <a:endParaRPr lang="en-US" sz="2400" dirty="0" smtClean="0">
              <a:latin typeface="Arial" pitchFamily="34" charset="0"/>
              <a:cs typeface="Arial" pitchFamily="34" charset="0"/>
            </a:endParaRPr>
          </a:p>
          <a:p>
            <a:r>
              <a:rPr lang="en-US" sz="2400" dirty="0">
                <a:latin typeface="Arial" pitchFamily="34" charset="0"/>
                <a:cs typeface="Arial" pitchFamily="34" charset="0"/>
              </a:rPr>
              <a:t> </a:t>
            </a:r>
            <a:r>
              <a:rPr lang="en-US" sz="2400" dirty="0" smtClean="0">
                <a:latin typeface="Arial" pitchFamily="34" charset="0"/>
                <a:cs typeface="Arial" pitchFamily="34" charset="0"/>
              </a:rPr>
              <a:t>  C =  0.5 ampere</a:t>
            </a:r>
          </a:p>
          <a:p>
            <a:r>
              <a:rPr lang="en-US" sz="2400" dirty="0">
                <a:latin typeface="Arial" pitchFamily="34" charset="0"/>
                <a:cs typeface="Arial" pitchFamily="34" charset="0"/>
              </a:rPr>
              <a:t> </a:t>
            </a:r>
            <a:r>
              <a:rPr lang="en-US" sz="2400" dirty="0" smtClean="0">
                <a:latin typeface="Arial" pitchFamily="34" charset="0"/>
                <a:cs typeface="Arial" pitchFamily="34" charset="0"/>
              </a:rPr>
              <a:t>   t  = 30 x 60 Seconds</a:t>
            </a:r>
          </a:p>
          <a:p>
            <a:endParaRPr lang="en-US" sz="2400" dirty="0" smtClean="0">
              <a:latin typeface="Arial" pitchFamily="34" charset="0"/>
              <a:cs typeface="Arial" pitchFamily="34" charset="0"/>
            </a:endParaRPr>
          </a:p>
          <a:p>
            <a:r>
              <a:rPr lang="en-US" sz="2400" dirty="0" smtClean="0">
                <a:latin typeface="Arial" pitchFamily="34" charset="0"/>
                <a:cs typeface="Arial" pitchFamily="34" charset="0"/>
                <a:sym typeface="Symbol"/>
              </a:rPr>
              <a:t> Z = -------------------    =   0.001118 gc</a:t>
            </a:r>
            <a:r>
              <a:rPr lang="en-US" sz="2400" baseline="30000" dirty="0" smtClean="0">
                <a:latin typeface="Arial" pitchFamily="34" charset="0"/>
                <a:cs typeface="Arial" pitchFamily="34" charset="0"/>
                <a:sym typeface="Symbol"/>
              </a:rPr>
              <a:t>-1</a:t>
            </a:r>
            <a:endParaRPr lang="en-US" sz="2400" dirty="0" smtClean="0">
              <a:latin typeface="Arial" pitchFamily="34" charset="0"/>
              <a:cs typeface="Arial" pitchFamily="34" charset="0"/>
            </a:endParaRPr>
          </a:p>
          <a:p>
            <a:endParaRPr lang="en-US" sz="2400" dirty="0">
              <a:latin typeface="Arial" pitchFamily="34" charset="0"/>
              <a:cs typeface="Arial" pitchFamily="34" charset="0"/>
            </a:endParaRPr>
          </a:p>
          <a:p>
            <a:endParaRPr lang="en-US" sz="2400" dirty="0" smtClean="0">
              <a:latin typeface="Arial" pitchFamily="34" charset="0"/>
              <a:cs typeface="Arial" pitchFamily="34" charset="0"/>
            </a:endParaRPr>
          </a:p>
        </p:txBody>
      </p:sp>
      <p:sp>
        <p:nvSpPr>
          <p:cNvPr id="9" name="TextBox 8"/>
          <p:cNvSpPr txBox="1"/>
          <p:nvPr/>
        </p:nvSpPr>
        <p:spPr>
          <a:xfrm>
            <a:off x="1295400" y="2474119"/>
            <a:ext cx="5867400" cy="461665"/>
          </a:xfrm>
          <a:prstGeom prst="rect">
            <a:avLst/>
          </a:prstGeom>
          <a:noFill/>
        </p:spPr>
        <p:txBody>
          <a:bodyPr wrap="square" rtlCol="0">
            <a:spAutoFit/>
          </a:bodyPr>
          <a:lstStyle/>
          <a:p>
            <a:r>
              <a:rPr lang="en-US" sz="2400" dirty="0" smtClean="0">
                <a:latin typeface="Arial" pitchFamily="34" charset="0"/>
                <a:cs typeface="Arial" pitchFamily="34" charset="0"/>
              </a:rPr>
              <a:t>            W</a:t>
            </a:r>
            <a:endParaRPr lang="en-US" sz="2400" dirty="0">
              <a:latin typeface="Arial" pitchFamily="34" charset="0"/>
              <a:cs typeface="Arial" pitchFamily="34" charset="0"/>
            </a:endParaRPr>
          </a:p>
        </p:txBody>
      </p:sp>
      <p:sp>
        <p:nvSpPr>
          <p:cNvPr id="10" name="TextBox 9"/>
          <p:cNvSpPr txBox="1"/>
          <p:nvPr/>
        </p:nvSpPr>
        <p:spPr>
          <a:xfrm>
            <a:off x="1987062" y="2816705"/>
            <a:ext cx="2514600" cy="461665"/>
          </a:xfrm>
          <a:prstGeom prst="rect">
            <a:avLst/>
          </a:prstGeom>
          <a:noFill/>
        </p:spPr>
        <p:txBody>
          <a:bodyPr wrap="square" rtlCol="0">
            <a:spAutoFit/>
          </a:bodyPr>
          <a:lstStyle/>
          <a:p>
            <a:r>
              <a:rPr lang="en-US" sz="2400" dirty="0" smtClean="0">
                <a:latin typeface="Arial" pitchFamily="34" charset="0"/>
                <a:cs typeface="Arial" pitchFamily="34" charset="0"/>
              </a:rPr>
              <a:t>  C x t</a:t>
            </a:r>
            <a:endParaRPr lang="en-US" sz="2400" dirty="0">
              <a:latin typeface="Arial" pitchFamily="34" charset="0"/>
              <a:cs typeface="Arial" pitchFamily="34" charset="0"/>
            </a:endParaRPr>
          </a:p>
        </p:txBody>
      </p:sp>
      <p:sp>
        <p:nvSpPr>
          <p:cNvPr id="11" name="TextBox 10"/>
          <p:cNvSpPr txBox="1"/>
          <p:nvPr/>
        </p:nvSpPr>
        <p:spPr>
          <a:xfrm>
            <a:off x="1981200" y="4724400"/>
            <a:ext cx="1905000" cy="461665"/>
          </a:xfrm>
          <a:prstGeom prst="rect">
            <a:avLst/>
          </a:prstGeom>
          <a:noFill/>
        </p:spPr>
        <p:txBody>
          <a:bodyPr wrap="square" rtlCol="0">
            <a:spAutoFit/>
          </a:bodyPr>
          <a:lstStyle/>
          <a:p>
            <a:r>
              <a:rPr lang="en-US" sz="2400" dirty="0" smtClean="0">
                <a:latin typeface="Arial" pitchFamily="34" charset="0"/>
                <a:cs typeface="Arial" pitchFamily="34" charset="0"/>
              </a:rPr>
              <a:t>1.006</a:t>
            </a:r>
            <a:endParaRPr lang="en-US" sz="2400" dirty="0">
              <a:latin typeface="Arial" pitchFamily="34" charset="0"/>
              <a:cs typeface="Arial" pitchFamily="34" charset="0"/>
            </a:endParaRPr>
          </a:p>
        </p:txBody>
      </p:sp>
      <p:sp>
        <p:nvSpPr>
          <p:cNvPr id="12" name="TextBox 11"/>
          <p:cNvSpPr txBox="1"/>
          <p:nvPr/>
        </p:nvSpPr>
        <p:spPr>
          <a:xfrm>
            <a:off x="1758462" y="5013847"/>
            <a:ext cx="2743200" cy="461665"/>
          </a:xfrm>
          <a:prstGeom prst="rect">
            <a:avLst/>
          </a:prstGeom>
          <a:noFill/>
        </p:spPr>
        <p:txBody>
          <a:bodyPr wrap="square" rtlCol="0">
            <a:spAutoFit/>
          </a:bodyPr>
          <a:lstStyle/>
          <a:p>
            <a:r>
              <a:rPr lang="en-US" sz="2400" dirty="0" smtClean="0">
                <a:latin typeface="Arial" pitchFamily="34" charset="0"/>
                <a:cs typeface="Arial" pitchFamily="34" charset="0"/>
              </a:rPr>
              <a:t>   0.5 x 30 x 60</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2086455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2400" dirty="0" smtClean="0">
                <a:latin typeface="Algerian" pitchFamily="82" charset="0"/>
                <a:cs typeface="Arial" pitchFamily="34" charset="0"/>
              </a:rPr>
              <a:t>Second law </a:t>
            </a:r>
            <a:endParaRPr lang="en-US" sz="2400" dirty="0">
              <a:latin typeface="Algerian" pitchFamily="82" charset="0"/>
              <a:cs typeface="Arial" pitchFamily="34" charset="0"/>
            </a:endParaRPr>
          </a:p>
        </p:txBody>
      </p:sp>
      <p:sp>
        <p:nvSpPr>
          <p:cNvPr id="3" name="Content Placeholder 2"/>
          <p:cNvSpPr>
            <a:spLocks noGrp="1"/>
          </p:cNvSpPr>
          <p:nvPr>
            <p:ph idx="1"/>
          </p:nvPr>
        </p:nvSpPr>
        <p:spPr/>
        <p:txBody>
          <a:bodyPr>
            <a:normAutofit fontScale="92500" lnSpcReduction="10000"/>
          </a:bodyPr>
          <a:lstStyle/>
          <a:p>
            <a:r>
              <a:rPr lang="en-US" sz="2400" dirty="0" smtClean="0">
                <a:latin typeface="Arial" pitchFamily="34" charset="0"/>
                <a:cs typeface="Arial" pitchFamily="34" charset="0"/>
              </a:rPr>
              <a:t>When the same quantity of electricity is passed through different </a:t>
            </a:r>
            <a:r>
              <a:rPr lang="en-US" sz="2400" dirty="0" err="1" smtClean="0">
                <a:latin typeface="Arial" pitchFamily="34" charset="0"/>
                <a:cs typeface="Arial" pitchFamily="34" charset="0"/>
              </a:rPr>
              <a:t>electrlytes</a:t>
            </a:r>
            <a:r>
              <a:rPr lang="en-US" sz="2400" dirty="0" smtClean="0">
                <a:latin typeface="Arial" pitchFamily="34" charset="0"/>
                <a:cs typeface="Arial" pitchFamily="34" charset="0"/>
              </a:rPr>
              <a:t>, the relative masses of ions liberated are proportional to their chemical equivalents.</a:t>
            </a:r>
          </a:p>
          <a:p>
            <a:r>
              <a:rPr lang="en-US" sz="2400" dirty="0">
                <a:latin typeface="Arial" pitchFamily="34" charset="0"/>
                <a:cs typeface="Arial" pitchFamily="34" charset="0"/>
              </a:rPr>
              <a:t> </a:t>
            </a:r>
            <a:r>
              <a:rPr lang="en-US" sz="2400" dirty="0" smtClean="0">
                <a:latin typeface="Arial" pitchFamily="34" charset="0"/>
                <a:cs typeface="Arial" pitchFamily="34" charset="0"/>
              </a:rPr>
              <a:t>   This law states that if same quantity of electricity is passed through a number of cells , connected in series and containing say CuSO</a:t>
            </a:r>
            <a:r>
              <a:rPr lang="en-US" sz="2400" baseline="-25000" dirty="0" smtClean="0">
                <a:latin typeface="Arial" pitchFamily="34" charset="0"/>
                <a:cs typeface="Arial" pitchFamily="34" charset="0"/>
              </a:rPr>
              <a:t>4</a:t>
            </a:r>
            <a:r>
              <a:rPr lang="en-US" sz="2400" dirty="0" smtClean="0">
                <a:latin typeface="Arial" pitchFamily="34" charset="0"/>
                <a:cs typeface="Arial" pitchFamily="34" charset="0"/>
              </a:rPr>
              <a:t> ,AgNO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 , Zn(NO</a:t>
            </a:r>
            <a:r>
              <a:rPr lang="en-US" sz="2400" baseline="-25000" dirty="0" smtClean="0">
                <a:latin typeface="Arial" pitchFamily="34" charset="0"/>
                <a:cs typeface="Arial" pitchFamily="34" charset="0"/>
              </a:rPr>
              <a:t>3</a:t>
            </a:r>
            <a:r>
              <a:rPr lang="en-US" sz="2400" dirty="0" smtClean="0">
                <a:latin typeface="Arial" pitchFamily="34" charset="0"/>
                <a:cs typeface="Arial" pitchFamily="34" charset="0"/>
              </a:rPr>
              <a:t>)</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solution respectively , then the relative amounts of the elements liberated will be proportional to their equivalent weights. </a:t>
            </a:r>
            <a:r>
              <a:rPr lang="en-US" sz="2400" dirty="0" err="1" smtClean="0">
                <a:latin typeface="Arial" pitchFamily="34" charset="0"/>
                <a:cs typeface="Arial" pitchFamily="34" charset="0"/>
              </a:rPr>
              <a:t>ie,amount</a:t>
            </a:r>
            <a:r>
              <a:rPr lang="en-US" sz="2400" dirty="0" smtClean="0">
                <a:latin typeface="Arial" pitchFamily="34" charset="0"/>
                <a:cs typeface="Arial" pitchFamily="34" charset="0"/>
              </a:rPr>
              <a:t> of </a:t>
            </a:r>
            <a:r>
              <a:rPr lang="en-US" sz="2400" dirty="0" err="1" smtClean="0">
                <a:latin typeface="Arial" pitchFamily="34" charset="0"/>
                <a:cs typeface="Arial" pitchFamily="34" charset="0"/>
              </a:rPr>
              <a:t>Cu,Ag</a:t>
            </a:r>
            <a:r>
              <a:rPr lang="en-US" sz="2400" dirty="0" smtClean="0">
                <a:latin typeface="Arial" pitchFamily="34" charset="0"/>
                <a:cs typeface="Arial" pitchFamily="34" charset="0"/>
              </a:rPr>
              <a:t> &amp; Zn will be 63.6/2= 31.8gm Cu, 108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Ag, 65/2=32.5 </a:t>
            </a:r>
            <a:r>
              <a:rPr lang="en-US" sz="2400" dirty="0" err="1" smtClean="0">
                <a:latin typeface="Arial" pitchFamily="34" charset="0"/>
                <a:cs typeface="Arial" pitchFamily="34" charset="0"/>
              </a:rPr>
              <a:t>gm</a:t>
            </a:r>
            <a:r>
              <a:rPr lang="en-US" sz="2400" dirty="0" smtClean="0">
                <a:latin typeface="Arial" pitchFamily="34" charset="0"/>
                <a:cs typeface="Arial" pitchFamily="34" charset="0"/>
              </a:rPr>
              <a:t> Zn.</a:t>
            </a:r>
          </a:p>
          <a:p>
            <a:r>
              <a:rPr lang="en-US" sz="2400" dirty="0">
                <a:latin typeface="Arial" pitchFamily="34" charset="0"/>
                <a:cs typeface="Arial" pitchFamily="34" charset="0"/>
              </a:rPr>
              <a:t> </a:t>
            </a:r>
            <a:r>
              <a:rPr lang="en-US" sz="2400" dirty="0" smtClean="0">
                <a:latin typeface="Arial" pitchFamily="34" charset="0"/>
                <a:cs typeface="Arial" pitchFamily="34" charset="0"/>
              </a:rPr>
              <a:t>Now , Let m</a:t>
            </a:r>
            <a:r>
              <a:rPr lang="en-US" sz="2400" baseline="-25000" dirty="0" smtClean="0">
                <a:latin typeface="Arial" pitchFamily="34" charset="0"/>
                <a:cs typeface="Arial" pitchFamily="34" charset="0"/>
              </a:rPr>
              <a:t>1</a:t>
            </a:r>
            <a:r>
              <a:rPr lang="en-US" sz="2400" dirty="0" smtClean="0">
                <a:latin typeface="Arial" pitchFamily="34" charset="0"/>
                <a:cs typeface="Arial" pitchFamily="34" charset="0"/>
              </a:rPr>
              <a:t>, m</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be the amount of elements A and B liberated during electrolysis and E</a:t>
            </a:r>
            <a:r>
              <a:rPr lang="en-US" sz="2400" baseline="-25000" dirty="0" smtClean="0">
                <a:latin typeface="Arial" pitchFamily="34" charset="0"/>
                <a:cs typeface="Arial" pitchFamily="34" charset="0"/>
              </a:rPr>
              <a:t>1</a:t>
            </a:r>
            <a:r>
              <a:rPr lang="en-US" sz="2400" dirty="0" smtClean="0">
                <a:latin typeface="Arial" pitchFamily="34" charset="0"/>
                <a:cs typeface="Arial" pitchFamily="34" charset="0"/>
              </a:rPr>
              <a:t> and E</a:t>
            </a:r>
            <a:r>
              <a:rPr lang="en-US" sz="2400" baseline="-25000" dirty="0" smtClean="0">
                <a:latin typeface="Arial" pitchFamily="34" charset="0"/>
                <a:cs typeface="Arial" pitchFamily="34" charset="0"/>
              </a:rPr>
              <a:t>2</a:t>
            </a:r>
            <a:r>
              <a:rPr lang="en-US" sz="2400" dirty="0" smtClean="0">
                <a:latin typeface="Arial" pitchFamily="34" charset="0"/>
                <a:cs typeface="Arial" pitchFamily="34" charset="0"/>
              </a:rPr>
              <a:t> be their chemical equivalent respectively , then according to second law of Faraday.</a:t>
            </a:r>
          </a:p>
          <a:p>
            <a:r>
              <a:rPr lang="en-US" sz="2400" dirty="0">
                <a:latin typeface="Arial" pitchFamily="34" charset="0"/>
                <a:cs typeface="Arial" pitchFamily="34" charset="0"/>
              </a:rPr>
              <a:t> </a:t>
            </a:r>
            <a:r>
              <a:rPr lang="en-US" sz="2400" dirty="0" smtClean="0">
                <a:latin typeface="Arial" pitchFamily="34" charset="0"/>
                <a:cs typeface="Arial" pitchFamily="34" charset="0"/>
              </a:rPr>
              <a:t>   </a:t>
            </a:r>
            <a:endParaRPr lang="en-US" sz="2400" dirty="0">
              <a:latin typeface="Arial" pitchFamily="34" charset="0"/>
              <a:cs typeface="Arial" pitchFamily="34" charset="0"/>
            </a:endParaRPr>
          </a:p>
        </p:txBody>
      </p:sp>
    </p:spTree>
    <p:extLst>
      <p:ext uri="{BB962C8B-B14F-4D97-AF65-F5344CB8AC3E}">
        <p14:creationId xmlns:p14="http://schemas.microsoft.com/office/powerpoint/2010/main" val="3174663680"/>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1028</TotalTime>
  <Words>1660</Words>
  <Application>Microsoft Office PowerPoint</Application>
  <PresentationFormat>On-screen Show (4:3)</PresentationFormat>
  <Paragraphs>201</Paragraphs>
  <Slides>22</Slides>
  <Notes>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Electrolysis</vt:lpstr>
      <vt:lpstr>PowerPoint Presentation</vt:lpstr>
      <vt:lpstr>PowerPoint Presentation</vt:lpstr>
      <vt:lpstr>PowerPoint Presentation</vt:lpstr>
      <vt:lpstr>Faradays laws of electrolysis</vt:lpstr>
      <vt:lpstr>PowerPoint Presentation</vt:lpstr>
      <vt:lpstr>PowerPoint Presentation</vt:lpstr>
      <vt:lpstr>PowerPoint Presentation</vt:lpstr>
      <vt:lpstr>Second law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Application of electrolysis in industry</vt:lpstr>
      <vt:lpstr>PowerPoint Presentation</vt:lpstr>
      <vt:lpstr>PowerPoint Presentation</vt:lpstr>
      <vt:lpstr>PowerPoint Presentation</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Electrolysis</dc:title>
  <dc:creator>hp</dc:creator>
  <cp:lastModifiedBy>hp</cp:lastModifiedBy>
  <cp:revision>107</cp:revision>
  <dcterms:created xsi:type="dcterms:W3CDTF">2015-08-03T05:19:10Z</dcterms:created>
  <dcterms:modified xsi:type="dcterms:W3CDTF">2018-02-22T08:58:54Z</dcterms:modified>
</cp:coreProperties>
</file>