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367" r:id="rId2"/>
    <p:sldId id="256" r:id="rId3"/>
    <p:sldId id="257" r:id="rId4"/>
    <p:sldId id="258" r:id="rId5"/>
    <p:sldId id="259" r:id="rId6"/>
    <p:sldId id="260" r:id="rId7"/>
    <p:sldId id="261" r:id="rId8"/>
    <p:sldId id="262" r:id="rId9"/>
    <p:sldId id="263" r:id="rId10"/>
    <p:sldId id="264"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4" r:id="rId28"/>
    <p:sldId id="285" r:id="rId29"/>
    <p:sldId id="286" r:id="rId30"/>
    <p:sldId id="287" r:id="rId31"/>
    <p:sldId id="288" r:id="rId32"/>
    <p:sldId id="291" r:id="rId33"/>
    <p:sldId id="292" r:id="rId34"/>
    <p:sldId id="293" r:id="rId35"/>
    <p:sldId id="294" r:id="rId36"/>
    <p:sldId id="295" r:id="rId37"/>
    <p:sldId id="296" r:id="rId38"/>
    <p:sldId id="297" r:id="rId39"/>
    <p:sldId id="303" r:id="rId40"/>
    <p:sldId id="305" r:id="rId41"/>
    <p:sldId id="306" r:id="rId42"/>
    <p:sldId id="307" r:id="rId43"/>
    <p:sldId id="308" r:id="rId44"/>
    <p:sldId id="309" r:id="rId45"/>
    <p:sldId id="310" r:id="rId46"/>
    <p:sldId id="311" r:id="rId47"/>
    <p:sldId id="312" r:id="rId48"/>
    <p:sldId id="313" r:id="rId49"/>
    <p:sldId id="314" r:id="rId50"/>
    <p:sldId id="315" r:id="rId51"/>
    <p:sldId id="318" r:id="rId52"/>
    <p:sldId id="319" r:id="rId53"/>
    <p:sldId id="320" r:id="rId54"/>
    <p:sldId id="321" r:id="rId55"/>
    <p:sldId id="322" r:id="rId56"/>
    <p:sldId id="323" r:id="rId57"/>
    <p:sldId id="324" r:id="rId58"/>
    <p:sldId id="328" r:id="rId59"/>
    <p:sldId id="329" r:id="rId60"/>
    <p:sldId id="330" r:id="rId61"/>
    <p:sldId id="331" r:id="rId62"/>
    <p:sldId id="332" r:id="rId63"/>
    <p:sldId id="338" r:id="rId64"/>
    <p:sldId id="339" r:id="rId65"/>
    <p:sldId id="340" r:id="rId66"/>
    <p:sldId id="341" r:id="rId67"/>
    <p:sldId id="342" r:id="rId68"/>
    <p:sldId id="343" r:id="rId69"/>
    <p:sldId id="344" r:id="rId70"/>
    <p:sldId id="346" r:id="rId71"/>
    <p:sldId id="347" r:id="rId72"/>
    <p:sldId id="348" r:id="rId73"/>
    <p:sldId id="349" r:id="rId74"/>
    <p:sldId id="350" r:id="rId75"/>
    <p:sldId id="351" r:id="rId76"/>
    <p:sldId id="352" r:id="rId77"/>
    <p:sldId id="353" r:id="rId78"/>
    <p:sldId id="354" r:id="rId79"/>
    <p:sldId id="356" r:id="rId80"/>
    <p:sldId id="357" r:id="rId81"/>
    <p:sldId id="358" r:id="rId82"/>
    <p:sldId id="359" r:id="rId83"/>
    <p:sldId id="360" r:id="rId84"/>
    <p:sldId id="362" r:id="rId85"/>
    <p:sldId id="363" r:id="rId86"/>
    <p:sldId id="364" r:id="rId87"/>
    <p:sldId id="365" r:id="rId88"/>
    <p:sldId id="366" r:id="rId8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png"/></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2D2470-AF4F-43B1-AAE9-017390BAD2A7}" type="datetimeFigureOut">
              <a:rPr lang="en-US" smtClean="0"/>
              <a:pPr/>
              <a:t>5/31/2017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80DD57-D74C-461E-A8DE-E79243F4F99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7E773C-6445-4237-B368-8EB4704B46CB}" type="slidenum">
              <a:rPr lang="en-US"/>
              <a:pPr/>
              <a:t>10</a:t>
            </a:fld>
            <a:endParaRPr lang="en-US"/>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906782-1234-47D0-A482-17A7610064B3}" type="slidenum">
              <a:rPr lang="en-US"/>
              <a:pPr/>
              <a:t>19</a:t>
            </a:fld>
            <a:endParaRPr lang="en-US"/>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497DA5-836E-42D9-9D0D-CBF9011D3B25}" type="slidenum">
              <a:rPr lang="en-US"/>
              <a:pPr/>
              <a:t>20</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F4E37E-E27D-4C5F-803E-893665060BB7}" type="slidenum">
              <a:rPr lang="en-US"/>
              <a:pPr/>
              <a:t>21</a:t>
            </a:fld>
            <a:endParaRPr lang="en-US"/>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4106E5-4A2E-4A60-8AB1-43AC44C7F19E}" type="slidenum">
              <a:rPr lang="en-US"/>
              <a:pPr/>
              <a:t>22</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995DA5-DF0A-425C-B9B7-2F96C7BF83CC}" type="slidenum">
              <a:rPr lang="en-US"/>
              <a:pPr/>
              <a:t>23</a:t>
            </a:fld>
            <a:endParaRPr lang="en-US"/>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3C467E-59C8-4799-9A9B-F14106337C7A}" type="slidenum">
              <a:rPr lang="en-US"/>
              <a:pPr/>
              <a:t>24</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F2C9F6-9E6B-4B47-9948-7FB794E7496B}" type="slidenum">
              <a:rPr lang="en-US"/>
              <a:pPr/>
              <a:t>25</a:t>
            </a:fld>
            <a:endParaRPr lang="en-US"/>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69B11D-2F56-4800-8A19-96C83BEA64BE}" type="slidenum">
              <a:rPr lang="en-US"/>
              <a:pPr/>
              <a:t>26</a:t>
            </a:fld>
            <a:endParaRPr lang="en-US"/>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72060D-D920-447D-9180-46F721DE9418}" type="slidenum">
              <a:rPr lang="en-US"/>
              <a:pPr/>
              <a:t>27</a:t>
            </a:fld>
            <a:endParaRPr lang="en-US"/>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DB6792-2174-4378-BB4C-A615A1C191FC}" type="slidenum">
              <a:rPr lang="en-US"/>
              <a:pPr/>
              <a:t>28</a:t>
            </a:fld>
            <a:endParaRPr lang="en-US"/>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E30E9D-5BFA-495D-B05E-5715E24AFA66}" type="slidenum">
              <a:rPr lang="en-US"/>
              <a:pPr/>
              <a:t>11</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DAAFBA-14A5-4F88-8D98-5C96D5A11B5A}" type="slidenum">
              <a:rPr lang="en-US"/>
              <a:pPr/>
              <a:t>29</a:t>
            </a:fld>
            <a:endParaRPr lang="en-US"/>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7B942F-1ACE-40DF-81D3-650A3ACBD9EF}" type="slidenum">
              <a:rPr lang="en-US"/>
              <a:pPr/>
              <a:t>30</a:t>
            </a:fld>
            <a:endParaRPr lang="en-US"/>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77638E-2E08-410F-9CB3-AF468A249C0D}" type="slidenum">
              <a:rPr lang="en-US"/>
              <a:pPr/>
              <a:t>31</a:t>
            </a:fld>
            <a:endParaRPr 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D9161D-228E-4B11-B9ED-2C82DD74EC90}" type="slidenum">
              <a:rPr lang="en-US"/>
              <a:pPr/>
              <a:t>32</a:t>
            </a:fld>
            <a:endParaRPr 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9EB9CB-CBE2-438C-A1C2-361EC646EA91}" type="slidenum">
              <a:rPr lang="en-US"/>
              <a:pPr/>
              <a:t>33</a:t>
            </a:fld>
            <a:endParaRPr lang="en-US"/>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E67EDC-8C15-420F-9A19-361999FA86B7}" type="slidenum">
              <a:rPr lang="en-US"/>
              <a:pPr/>
              <a:t>34</a:t>
            </a:fld>
            <a:endParaRPr lang="en-US"/>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140065-C3FF-4C8F-8524-280924D0C513}" type="slidenum">
              <a:rPr lang="en-US"/>
              <a:pPr/>
              <a:t>35</a:t>
            </a:fld>
            <a:endParaRPr lang="en-US"/>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B1EB2E-1482-4767-9029-7C57B09CC128}" type="slidenum">
              <a:rPr lang="en-US"/>
              <a:pPr/>
              <a:t>36</a:t>
            </a:fld>
            <a:endParaRPr lang="en-US"/>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9AA126-6C89-4C8C-B5B2-E0B36AA73F6E}" type="slidenum">
              <a:rPr lang="en-US"/>
              <a:pPr/>
              <a:t>37</a:t>
            </a:fld>
            <a:endParaRPr lang="en-US"/>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0B618A-0FDF-491D-B7EC-BA48E94726E4}" type="slidenum">
              <a:rPr lang="en-US"/>
              <a:pPr/>
              <a:t>38</a:t>
            </a:fld>
            <a:endParaRPr lang="en-US"/>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D8AA8D-B935-4C27-86F6-4538113FBA42}" type="slidenum">
              <a:rPr lang="en-US"/>
              <a:pPr/>
              <a:t>12</a:t>
            </a:fld>
            <a:endParaRPr 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E49C18-D69F-4231-AD47-6A13C350C197}" type="slidenum">
              <a:rPr lang="en-US"/>
              <a:pPr/>
              <a:t>39</a:t>
            </a:fld>
            <a:endParaRPr lang="en-US"/>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C9BA75-25D3-4808-899C-0A2A2235CB6C}" type="slidenum">
              <a:rPr lang="en-US"/>
              <a:pPr/>
              <a:t>40</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7BEC31-2586-48D3-8634-5AFD03F74B21}" type="slidenum">
              <a:rPr lang="en-US"/>
              <a:pPr/>
              <a:t>41</a:t>
            </a:fld>
            <a:endParaRPr lang="en-US"/>
          </a:p>
        </p:txBody>
      </p:sp>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9620BD-EDD9-4C0B-B05A-00B26758A20A}" type="slidenum">
              <a:rPr lang="en-US"/>
              <a:pPr/>
              <a:t>42</a:t>
            </a:fld>
            <a:endParaRPr lang="en-US"/>
          </a:p>
        </p:txBody>
      </p:sp>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04724E-0156-4B43-B585-D8250A953F95}" type="slidenum">
              <a:rPr lang="en-US"/>
              <a:pPr/>
              <a:t>13</a:t>
            </a:fld>
            <a:endParaRPr lang="en-US"/>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3C0BD9-AC9B-4380-964E-1EDDA4B881A8}" type="slidenum">
              <a:rPr lang="en-US"/>
              <a:pPr/>
              <a:t>14</a:t>
            </a:fld>
            <a:endParaRPr 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42A776-3929-4224-9DEA-1954CED7CB5A}" type="slidenum">
              <a:rPr lang="en-US"/>
              <a:pPr/>
              <a:t>15</a:t>
            </a:fld>
            <a:endParaRPr 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3291CA-7F6B-4E7F-876E-6B002A9FF3AD}" type="slidenum">
              <a:rPr lang="en-US"/>
              <a:pPr/>
              <a:t>16</a:t>
            </a:fld>
            <a:endParaRPr 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39CCF5-DA47-471E-80B9-F67F7DE8CACF}" type="slidenum">
              <a:rPr lang="en-US"/>
              <a:pPr/>
              <a:t>17</a:t>
            </a:fld>
            <a:endParaRPr lang="en-US"/>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607E83-688B-4740-92D9-FB7E35A9D617}" type="slidenum">
              <a:rPr lang="en-US"/>
              <a:pPr/>
              <a:t>18</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5E7EF4-C5B5-4749-A987-6F37507F2C4C}"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5E7EF4-C5B5-4749-A987-6F37507F2C4C}"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5E7EF4-C5B5-4749-A987-6F37507F2C4C}"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524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419600" y="1524000"/>
            <a:ext cx="3810000" cy="4114800"/>
          </a:xfrm>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03E42CAD-64C8-467A-94E4-656507E1C233}" type="slidenum">
              <a:rPr lang="en-US"/>
              <a:pPr/>
              <a:t>‹#›</a:t>
            </a:fld>
            <a:endParaRPr lang="en-US"/>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0FF6DE39-0ADF-41CE-9D88-E1F65257EC09}" type="slidenum">
              <a:rPr lang="en-US"/>
              <a:pPr/>
              <a:t>‹#›</a:t>
            </a:fld>
            <a:endParaRPr lang="en-US"/>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F88690B5-ECF1-419F-BE52-C4AC383983CD}" type="slidenum">
              <a:rPr lang="en-US"/>
              <a:pPr/>
              <a:t>‹#›</a:t>
            </a:fld>
            <a:endParaRPr lang="en-US"/>
          </a:p>
        </p:txBody>
      </p:sp>
    </p:spTree>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41763"/>
            <a:ext cx="8229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4AA8D907-8786-40A7-ABE2-F0E940D2B561}" type="slidenum">
              <a:rPr lang="en-US"/>
              <a:pPr/>
              <a:t>‹#›</a:t>
            </a:fld>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5E7EF4-C5B5-4749-A987-6F37507F2C4C}"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5E7EF4-C5B5-4749-A987-6F37507F2C4C}"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5E7EF4-C5B5-4749-A987-6F37507F2C4C}" type="datetimeFigureOut">
              <a:rPr lang="en-US" smtClean="0"/>
              <a:pPr/>
              <a:t>5/31/2017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5E7EF4-C5B5-4749-A987-6F37507F2C4C}" type="datetimeFigureOut">
              <a:rPr lang="en-US" smtClean="0"/>
              <a:pPr/>
              <a:t>5/31/2017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5E7EF4-C5B5-4749-A987-6F37507F2C4C}" type="datetimeFigureOut">
              <a:rPr lang="en-US" smtClean="0"/>
              <a:pPr/>
              <a:t>5/31/2017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5E7EF4-C5B5-4749-A987-6F37507F2C4C}" type="datetimeFigureOut">
              <a:rPr lang="en-US" smtClean="0"/>
              <a:pPr/>
              <a:t>5/31/2017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5E7EF4-C5B5-4749-A987-6F37507F2C4C}" type="datetimeFigureOut">
              <a:rPr lang="en-US" smtClean="0"/>
              <a:pPr/>
              <a:t>5/31/2017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5E7EF4-C5B5-4749-A987-6F37507F2C4C}" type="datetimeFigureOut">
              <a:rPr lang="en-US" smtClean="0"/>
              <a:pPr/>
              <a:t>5/31/2017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AAF793-AD2B-43FA-ACB0-DA0CF22E758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5E7EF4-C5B5-4749-A987-6F37507F2C4C}" type="datetimeFigureOut">
              <a:rPr lang="en-US" smtClean="0"/>
              <a:pPr/>
              <a:t>5/31/2017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AAF793-AD2B-43FA-ACB0-DA0CF22E75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oleObject" Target="../embeddings/oleObject7.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8.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oleObject" Target="../embeddings/oleObject1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vmlDrawing" Target="../drawings/vmlDrawing8.vml"/><Relationship Id="rId4" Type="http://schemas.openxmlformats.org/officeDocument/2006/relationships/oleObject" Target="../embeddings/oleObject1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mlDrawing" Target="../drawings/vmlDrawing9.vml"/><Relationship Id="rId4" Type="http://schemas.openxmlformats.org/officeDocument/2006/relationships/oleObject" Target="../embeddings/oleObject13.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vmlDrawing" Target="../drawings/vmlDrawing10.vml"/><Relationship Id="rId4" Type="http://schemas.openxmlformats.org/officeDocument/2006/relationships/oleObject" Target="../embeddings/oleObject14.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vmlDrawing" Target="../drawings/vmlDrawing11.vml"/><Relationship Id="rId4" Type="http://schemas.openxmlformats.org/officeDocument/2006/relationships/oleObject" Target="../embeddings/oleObject15.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oleObject16.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oleObject" Target="../embeddings/oleObject17.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vmlDrawing" Target="../drawings/vmlDrawing14.vml"/><Relationship Id="rId5" Type="http://schemas.openxmlformats.org/officeDocument/2006/relationships/oleObject" Target="../embeddings/oleObject19.bin"/><Relationship Id="rId4" Type="http://schemas.openxmlformats.org/officeDocument/2006/relationships/oleObject" Target="../embeddings/oleObject18.bin"/></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22.bin"/><Relationship Id="rId5" Type="http://schemas.openxmlformats.org/officeDocument/2006/relationships/oleObject" Target="../embeddings/oleObject21.bin"/><Relationship Id="rId4" Type="http://schemas.openxmlformats.org/officeDocument/2006/relationships/oleObject" Target="../embeddings/oleObject20.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27.wmf"/><Relationship Id="rId4" Type="http://schemas.openxmlformats.org/officeDocument/2006/relationships/image" Target="../media/image26.wmf"/></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oleObject" Target="../embeddings/oleObject23.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oleObject" Target="../embeddings/oleObject24.bin"/><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5.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oleObject" Target="../embeddings/oleObject25.bin"/><Relationship Id="rId4" Type="http://schemas.openxmlformats.org/officeDocument/2006/relationships/image" Target="../media/image39.gif"/></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14.xml"/><Relationship Id="rId1" Type="http://schemas.openxmlformats.org/officeDocument/2006/relationships/audio" Target="../media/audio1.wav"/><Relationship Id="rId4" Type="http://schemas.openxmlformats.org/officeDocument/2006/relationships/image" Target="../media/image54.png"/></Relationships>
</file>

<file path=ppt/slides/_rels/slide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2" Type="http://schemas.openxmlformats.org/officeDocument/2006/relationships/image" Target="../media/image56.gif"/><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228600"/>
            <a:ext cx="8153400" cy="762000"/>
          </a:xfrm>
          <a:prstGeom prst="rect">
            <a:avLst/>
          </a:prstGeom>
        </p:spPr>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b="1" dirty="0" smtClean="0">
                <a:solidFill>
                  <a:srgbClr val="0000CC"/>
                </a:solidFill>
                <a:latin typeface="+mj-lt"/>
                <a:ea typeface="+mj-ea"/>
                <a:cs typeface="Times New Roman" pitchFamily="18" charset="0"/>
              </a:rPr>
              <a:t>APPLIED        </a:t>
            </a:r>
            <a:r>
              <a:rPr kumimoji="0" lang="en-US" sz="2400" b="1" i="0" strike="noStrike" kern="1200" cap="none" spc="0" normalizeH="0" baseline="0" noProof="0" dirty="0" smtClean="0">
                <a:ln>
                  <a:noFill/>
                </a:ln>
                <a:solidFill>
                  <a:srgbClr val="0000CC"/>
                </a:solidFill>
                <a:effectLst/>
                <a:uLnTx/>
                <a:uFillTx/>
                <a:latin typeface="+mj-lt"/>
                <a:ea typeface="+mj-ea"/>
                <a:cs typeface="Times New Roman" pitchFamily="18" charset="0"/>
              </a:rPr>
              <a:t> MECHANICS</a:t>
            </a:r>
            <a:r>
              <a:rPr kumimoji="0" lang="en-US" sz="2400" b="1" i="0" u="sng" strike="noStrike" kern="1200" cap="none" spc="0" normalizeH="0" baseline="0" noProof="0" dirty="0" smtClean="0">
                <a:ln>
                  <a:noFill/>
                </a:ln>
                <a:solidFill>
                  <a:srgbClr val="0000CC"/>
                </a:solidFill>
                <a:effectLst/>
                <a:uLnTx/>
                <a:uFillTx/>
                <a:latin typeface="+mj-lt"/>
                <a:ea typeface="+mj-ea"/>
                <a:cs typeface="Times New Roman" pitchFamily="18" charset="0"/>
              </a:rPr>
              <a:t/>
            </a:r>
            <a:br>
              <a:rPr kumimoji="0" lang="en-US" sz="2400" b="1" i="0" u="sng" strike="noStrike" kern="1200" cap="none" spc="0" normalizeH="0" baseline="0" noProof="0" dirty="0" smtClean="0">
                <a:ln>
                  <a:noFill/>
                </a:ln>
                <a:solidFill>
                  <a:srgbClr val="0000CC"/>
                </a:solidFill>
                <a:effectLst/>
                <a:uLnTx/>
                <a:uFillTx/>
                <a:latin typeface="+mj-lt"/>
                <a:ea typeface="+mj-ea"/>
                <a:cs typeface="Times New Roman" pitchFamily="18" charset="0"/>
              </a:rPr>
            </a:br>
            <a:endParaRPr kumimoji="0" lang="en-AU" sz="2500" b="1" i="0" u="sng" strike="noStrike" kern="1200" cap="none" spc="0" normalizeH="0" baseline="0" noProof="0" dirty="0">
              <a:ln>
                <a:noFill/>
              </a:ln>
              <a:solidFill>
                <a:srgbClr val="0000CC"/>
              </a:solidFill>
              <a:effectLst/>
              <a:uLnTx/>
              <a:uFillTx/>
              <a:latin typeface="+mj-lt"/>
              <a:ea typeface="+mj-ea"/>
              <a:cs typeface="Times New Roman" pitchFamily="18" charset="0"/>
            </a:endParaRPr>
          </a:p>
        </p:txBody>
      </p:sp>
      <p:sp>
        <p:nvSpPr>
          <p:cNvPr id="5" name="Rectangle 3"/>
          <p:cNvSpPr txBox="1">
            <a:spLocks noChangeArrowheads="1"/>
          </p:cNvSpPr>
          <p:nvPr/>
        </p:nvSpPr>
        <p:spPr>
          <a:xfrm>
            <a:off x="381000" y="609600"/>
            <a:ext cx="8458200" cy="5715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000" b="1" i="0" u="sng" strike="noStrike" kern="1200" cap="none" spc="0" normalizeH="0" baseline="0" noProof="0" dirty="0" smtClean="0">
                <a:ln>
                  <a:noFill/>
                </a:ln>
                <a:solidFill>
                  <a:srgbClr val="0000CC"/>
                </a:solidFill>
                <a:effectLst/>
                <a:uLnTx/>
                <a:uFillTx/>
                <a:latin typeface="+mn-lt"/>
                <a:ea typeface="+mn-ea"/>
                <a:cs typeface="Times New Roman" pitchFamily="18" charset="0"/>
              </a:rPr>
              <a:t>CHAPTER</a:t>
            </a: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a:t>
            </a:r>
            <a:r>
              <a:rPr kumimoji="0" lang="en-US" sz="2000" b="1" i="0" u="sng" strike="noStrike" kern="1200" cap="none" spc="0" normalizeH="0" baseline="0" noProof="0" dirty="0" smtClean="0">
                <a:ln>
                  <a:noFill/>
                </a:ln>
                <a:solidFill>
                  <a:srgbClr val="0000CC"/>
                </a:solidFill>
                <a:effectLst/>
                <a:uLnTx/>
                <a:uFillTx/>
                <a:latin typeface="+mn-lt"/>
                <a:ea typeface="+mn-ea"/>
                <a:cs typeface="Times New Roman" pitchFamily="18" charset="0"/>
              </a:rPr>
              <a:t>TOPIC</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a:t>
            </a:r>
            <a:endParaRPr kumimoji="0" lang="en-US" sz="2000" b="0" i="0" u="none" strike="noStrike" kern="1200" cap="none" spc="0" normalizeH="0" baseline="0" noProof="0" dirty="0" smtClean="0">
              <a:ln>
                <a:noFill/>
              </a:ln>
              <a:solidFill>
                <a:srgbClr val="0000CC"/>
              </a:solidFill>
              <a:effectLst/>
              <a:uLnTx/>
              <a:uFillTx/>
              <a:latin typeface="+mn-lt"/>
              <a:ea typeface="+mn-ea"/>
              <a:cs typeface="Times New Roman" pitchFamily="18" charset="0"/>
            </a:endParaRP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1                      INTRODUCTION AND REVIEW OF MATHEMATICS</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2                      FORCES AND RESULTANTS      </a:t>
            </a:r>
            <a:endParaRPr kumimoji="0" lang="en-US" sz="2000" b="0" i="0" u="none" strike="noStrike" kern="1200" cap="none" spc="0" normalizeH="0" baseline="0" noProof="0" dirty="0" smtClean="0">
              <a:ln>
                <a:noFill/>
              </a:ln>
              <a:solidFill>
                <a:srgbClr val="0000CC"/>
              </a:solidFill>
              <a:effectLst/>
              <a:uLnTx/>
              <a:uFillTx/>
              <a:latin typeface="+mn-lt"/>
              <a:ea typeface="+mn-ea"/>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rgbClr val="0000CC"/>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3                      MOMENTS AND COUPLES                               </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4                      EQUILIBRIUM</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5                      FRICTION</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6                      KINEMATICS OF LINEAR &amp; ROTATIONAL MOTION</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7                      KINETICS OF LINEAR MOTION</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AU" sz="1600" b="1" i="0" u="none" strike="noStrike" kern="1200" cap="none" spc="0" normalizeH="0" baseline="0" noProof="0" dirty="0" smtClean="0">
              <a:ln>
                <a:noFill/>
              </a:ln>
              <a:solidFill>
                <a:srgbClr val="0000CC"/>
              </a:solidFill>
              <a:effectLst/>
              <a:uLnTx/>
              <a:uFillTx/>
              <a:latin typeface="+mn-lt"/>
              <a:ea typeface="+mn-ea"/>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000" b="1" i="0" u="none" strike="noStrike" kern="1200" cap="none" spc="0" normalizeH="0" baseline="0" noProof="0" dirty="0" smtClean="0">
                <a:ln>
                  <a:noFill/>
                </a:ln>
                <a:solidFill>
                  <a:srgbClr val="0000CC"/>
                </a:solidFill>
                <a:effectLst/>
                <a:uLnTx/>
                <a:uFillTx/>
                <a:latin typeface="+mn-lt"/>
                <a:ea typeface="+mn-ea"/>
                <a:cs typeface="Times New Roman" pitchFamily="18" charset="0"/>
              </a:rPr>
              <a:t>     8                      KINETICS OF ROTATIONAL MOTION</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AU" sz="1600" b="1" i="0" u="none" strike="noStrike" kern="1200" cap="none" spc="0" normalizeH="0" baseline="0" noProof="0" dirty="0">
              <a:ln>
                <a:noFill/>
              </a:ln>
              <a:solidFill>
                <a:srgbClr val="0000CC"/>
              </a:solidFill>
              <a:effectLst/>
              <a:uLnTx/>
              <a:uFillTx/>
              <a:latin typeface="+mn-lt"/>
              <a:ea typeface="+mn-ea"/>
              <a:cs typeface="Times New Roman" pitchFamily="18" charset="0"/>
            </a:endParaRPr>
          </a:p>
        </p:txBody>
      </p:sp>
      <p:sp>
        <p:nvSpPr>
          <p:cNvPr id="8" name="Rectangle 9"/>
          <p:cNvSpPr>
            <a:spLocks noChangeArrowheads="1"/>
          </p:cNvSpPr>
          <p:nvPr/>
        </p:nvSpPr>
        <p:spPr bwMode="auto">
          <a:xfrm>
            <a:off x="228600" y="152400"/>
            <a:ext cx="8763000" cy="6553200"/>
          </a:xfrm>
          <a:prstGeom prst="rect">
            <a:avLst/>
          </a:prstGeom>
          <a:noFill/>
          <a:ln w="12700">
            <a:solidFill>
              <a:schemeClr val="bg1"/>
            </a:solidFill>
            <a:miter lim="800000"/>
            <a:headEnd type="none" w="sm" len="sm"/>
            <a:tailEnd type="none" w="sm" len="sm"/>
          </a:ln>
          <a:effectLst/>
        </p:spPr>
        <p:txBody>
          <a:bodyPr wrap="none" anchor="ctr"/>
          <a:lstStyle/>
          <a:p>
            <a:endParaRPr lang="en-US"/>
          </a:p>
        </p:txBody>
      </p:sp>
      <p:sp>
        <p:nvSpPr>
          <p:cNvPr id="9" name="Text Box 10"/>
          <p:cNvSpPr txBox="1">
            <a:spLocks noChangeArrowheads="1"/>
          </p:cNvSpPr>
          <p:nvPr/>
        </p:nvSpPr>
        <p:spPr bwMode="auto">
          <a:xfrm>
            <a:off x="228600" y="6400800"/>
            <a:ext cx="5638800" cy="274638"/>
          </a:xfrm>
          <a:prstGeom prst="rect">
            <a:avLst/>
          </a:prstGeom>
          <a:noFill/>
          <a:ln w="12700">
            <a:noFill/>
            <a:miter lim="800000"/>
            <a:headEnd type="none" w="sm" len="sm"/>
            <a:tailEnd type="none" w="sm" len="sm"/>
          </a:ln>
          <a:effectLst/>
        </p:spPr>
        <p:txBody>
          <a:bodyPr>
            <a:spAutoFit/>
          </a:bodyPr>
          <a:lstStyle/>
          <a:p>
            <a:pPr>
              <a:spcBef>
                <a:spcPct val="50000"/>
              </a:spcBef>
            </a:pPr>
            <a:r>
              <a:rPr lang="en-US" sz="1200" b="1">
                <a:solidFill>
                  <a:schemeClr val="bg1"/>
                </a:solidFill>
              </a:rPr>
              <a:t>Engineering Mechanics – Chapter  1: Introduction &amp; Review of Mathematics</a:t>
            </a:r>
          </a:p>
        </p:txBody>
      </p:sp>
      <p:sp>
        <p:nvSpPr>
          <p:cNvPr id="10" name="Text Box 13"/>
          <p:cNvSpPr txBox="1">
            <a:spLocks noChangeArrowheads="1"/>
          </p:cNvSpPr>
          <p:nvPr/>
        </p:nvSpPr>
        <p:spPr bwMode="auto">
          <a:xfrm>
            <a:off x="6705600" y="6400800"/>
            <a:ext cx="1066800" cy="274638"/>
          </a:xfrm>
          <a:prstGeom prst="rect">
            <a:avLst/>
          </a:prstGeom>
          <a:noFill/>
          <a:ln w="12700">
            <a:noFill/>
            <a:miter lim="800000"/>
            <a:headEnd type="none" w="sm" len="sm"/>
            <a:tailEnd type="none" w="sm" len="sm"/>
          </a:ln>
          <a:effectLst/>
        </p:spPr>
        <p:txBody>
          <a:bodyPr>
            <a:spAutoFit/>
          </a:bodyPr>
          <a:lstStyle/>
          <a:p>
            <a:pPr>
              <a:spcBef>
                <a:spcPct val="50000"/>
              </a:spcBef>
            </a:pPr>
            <a:r>
              <a:rPr lang="en-US" sz="1200" b="1">
                <a:solidFill>
                  <a:schemeClr val="bg1"/>
                </a:solidFill>
              </a:rPr>
              <a:t>EE31102005</a:t>
            </a:r>
          </a:p>
        </p:txBody>
      </p:sp>
      <p:sp>
        <p:nvSpPr>
          <p:cNvPr id="11" name="Text Box 15"/>
          <p:cNvSpPr txBox="1">
            <a:spLocks noChangeArrowheads="1"/>
          </p:cNvSpPr>
          <p:nvPr/>
        </p:nvSpPr>
        <p:spPr bwMode="auto">
          <a:xfrm>
            <a:off x="5638800" y="6400800"/>
            <a:ext cx="1219200" cy="274638"/>
          </a:xfrm>
          <a:prstGeom prst="rect">
            <a:avLst/>
          </a:prstGeom>
          <a:noFill/>
          <a:ln w="12700">
            <a:noFill/>
            <a:miter lim="800000"/>
            <a:headEnd type="none" w="sm" len="sm"/>
            <a:tailEnd type="none" w="sm" len="sm"/>
          </a:ln>
          <a:effectLst/>
        </p:spPr>
        <p:txBody>
          <a:bodyPr>
            <a:spAutoFit/>
          </a:bodyPr>
          <a:lstStyle/>
          <a:p>
            <a:pPr>
              <a:spcBef>
                <a:spcPct val="50000"/>
              </a:spcBef>
            </a:pPr>
            <a:r>
              <a:rPr lang="en-US" sz="1200" b="1">
                <a:solidFill>
                  <a:schemeClr val="bg1"/>
                </a:solidFill>
              </a:rPr>
              <a:t>Slide 1 of 19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38200" y="2012950"/>
            <a:ext cx="7467600" cy="762000"/>
          </a:xfrm>
        </p:spPr>
        <p:txBody>
          <a:bodyPr/>
          <a:lstStyle/>
          <a:p>
            <a:r>
              <a:rPr lang="en-US">
                <a:solidFill>
                  <a:srgbClr val="FF0000"/>
                </a:solidFill>
              </a:rPr>
              <a:t>Chapter 8</a:t>
            </a:r>
          </a:p>
        </p:txBody>
      </p:sp>
      <p:sp>
        <p:nvSpPr>
          <p:cNvPr id="2051" name="Rectangle 3"/>
          <p:cNvSpPr>
            <a:spLocks noGrp="1" noChangeArrowheads="1"/>
          </p:cNvSpPr>
          <p:nvPr>
            <p:ph type="subTitle" idx="1"/>
          </p:nvPr>
        </p:nvSpPr>
        <p:spPr/>
        <p:txBody>
          <a:bodyPr/>
          <a:lstStyle/>
          <a:p>
            <a:r>
              <a:rPr lang="en-US">
                <a:solidFill>
                  <a:schemeClr val="bg2"/>
                </a:solidFill>
              </a:rPr>
              <a:t>Rotational Equilibrium </a:t>
            </a:r>
          </a:p>
          <a:p>
            <a:r>
              <a:rPr lang="en-US">
                <a:solidFill>
                  <a:schemeClr val="bg2"/>
                </a:solidFill>
              </a:rPr>
              <a:t>and</a:t>
            </a:r>
          </a:p>
          <a:p>
            <a:r>
              <a:rPr lang="en-US">
                <a:solidFill>
                  <a:schemeClr val="bg2"/>
                </a:solidFill>
              </a:rPr>
              <a:t>Rotational Dynamics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t>Torque</a:t>
            </a:r>
          </a:p>
        </p:txBody>
      </p:sp>
      <p:sp>
        <p:nvSpPr>
          <p:cNvPr id="5123" name="Rectangle 3"/>
          <p:cNvSpPr>
            <a:spLocks noGrp="1" noChangeArrowheads="1"/>
          </p:cNvSpPr>
          <p:nvPr>
            <p:ph type="body" idx="1"/>
          </p:nvPr>
        </p:nvSpPr>
        <p:spPr/>
        <p:txBody>
          <a:bodyPr/>
          <a:lstStyle/>
          <a:p>
            <a:r>
              <a:rPr lang="en-US"/>
              <a:t>Torque,  </a:t>
            </a:r>
            <a:r>
              <a:rPr lang="en-US">
                <a:latin typeface="Symbol" pitchFamily="18" charset="2"/>
              </a:rPr>
              <a:t>t</a:t>
            </a:r>
            <a:r>
              <a:rPr lang="en-US"/>
              <a:t> , is tendency of a force to rotate object about some axis</a:t>
            </a:r>
            <a:br>
              <a:rPr lang="en-US"/>
            </a:br>
            <a:r>
              <a:rPr lang="en-US"/>
              <a:t/>
            </a:r>
            <a:br>
              <a:rPr lang="en-US"/>
            </a:br>
            <a:endParaRPr lang="en-US"/>
          </a:p>
          <a:p>
            <a:pPr lvl="1"/>
            <a:r>
              <a:rPr lang="en-US"/>
              <a:t>F is the force</a:t>
            </a:r>
          </a:p>
          <a:p>
            <a:pPr lvl="1"/>
            <a:r>
              <a:rPr lang="en-US"/>
              <a:t>d is the </a:t>
            </a:r>
            <a:r>
              <a:rPr lang="en-US" i="1"/>
              <a:t>lever arm</a:t>
            </a:r>
            <a:r>
              <a:rPr lang="en-US"/>
              <a:t> (or moment arm)</a:t>
            </a:r>
          </a:p>
          <a:p>
            <a:pPr lvl="1"/>
            <a:r>
              <a:rPr lang="en-US"/>
              <a:t>Units are Newton-m</a:t>
            </a:r>
          </a:p>
        </p:txBody>
      </p:sp>
      <p:graphicFrame>
        <p:nvGraphicFramePr>
          <p:cNvPr id="5128" name="Object 8"/>
          <p:cNvGraphicFramePr>
            <a:graphicFrameLocks noChangeAspect="1"/>
          </p:cNvGraphicFramePr>
          <p:nvPr/>
        </p:nvGraphicFramePr>
        <p:xfrm>
          <a:off x="1295400" y="2514600"/>
          <a:ext cx="1003300" cy="317500"/>
        </p:xfrm>
        <a:graphic>
          <a:graphicData uri="http://schemas.openxmlformats.org/presentationml/2006/ole">
            <p:oleObj spid="_x0000_s1026" name="Equation" r:id="rId4" imgW="1003300" imgH="317500" progId="">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r>
              <a:rPr lang="en-US"/>
              <a:t>Torque is vector quantity</a:t>
            </a:r>
          </a:p>
        </p:txBody>
      </p:sp>
      <p:sp>
        <p:nvSpPr>
          <p:cNvPr id="1027" name="Rectangle 3"/>
          <p:cNvSpPr>
            <a:spLocks noGrp="1" noChangeArrowheads="1"/>
          </p:cNvSpPr>
          <p:nvPr>
            <p:ph type="body" idx="1"/>
          </p:nvPr>
        </p:nvSpPr>
        <p:spPr>
          <a:xfrm>
            <a:off x="152400" y="1219200"/>
            <a:ext cx="8686800" cy="4876800"/>
          </a:xfrm>
        </p:spPr>
        <p:txBody>
          <a:bodyPr/>
          <a:lstStyle/>
          <a:p>
            <a:r>
              <a:rPr lang="en-US"/>
              <a:t>Direction determined by axis of twist</a:t>
            </a:r>
          </a:p>
          <a:p>
            <a:r>
              <a:rPr lang="en-US"/>
              <a:t>Perpendicular to both r and F</a:t>
            </a:r>
          </a:p>
          <a:p>
            <a:r>
              <a:rPr lang="en-US"/>
              <a:t>Clockwise torques point into paper. </a:t>
            </a:r>
            <a:br>
              <a:rPr lang="en-US"/>
            </a:br>
            <a:r>
              <a:rPr lang="en-US"/>
              <a:t>Defined as negative</a:t>
            </a:r>
          </a:p>
          <a:p>
            <a:r>
              <a:rPr lang="en-US"/>
              <a:t>Counter-clockwise torques point out of paper. </a:t>
            </a:r>
            <a:br>
              <a:rPr lang="en-US"/>
            </a:br>
            <a:r>
              <a:rPr lang="en-US"/>
              <a:t>Defined as positive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Non-perpendicular forces</a:t>
            </a:r>
          </a:p>
        </p:txBody>
      </p:sp>
      <p:sp>
        <p:nvSpPr>
          <p:cNvPr id="10243" name="Rectangle 3"/>
          <p:cNvSpPr>
            <a:spLocks noGrp="1" noChangeArrowheads="1"/>
          </p:cNvSpPr>
          <p:nvPr>
            <p:ph type="body" idx="1"/>
          </p:nvPr>
        </p:nvSpPr>
        <p:spPr/>
        <p:txBody>
          <a:bodyPr/>
          <a:lstStyle/>
          <a:p>
            <a:pPr>
              <a:lnSpc>
                <a:spcPct val="90000"/>
              </a:lnSpc>
              <a:buFont typeface="Times" pitchFamily="73" charset="0"/>
              <a:buNone/>
            </a:pPr>
            <a:endParaRPr lang="en-US"/>
          </a:p>
          <a:p>
            <a:pPr>
              <a:lnSpc>
                <a:spcPct val="90000"/>
              </a:lnSpc>
            </a:pPr>
            <a:endParaRPr lang="en-US"/>
          </a:p>
          <a:p>
            <a:pPr>
              <a:lnSpc>
                <a:spcPct val="90000"/>
              </a:lnSpc>
              <a:buFont typeface="Times" pitchFamily="73" charset="0"/>
              <a:buNone/>
            </a:pPr>
            <a:r>
              <a:rPr lang="en-US">
                <a:latin typeface="Lucida Grande" pitchFamily="73" charset="0"/>
                <a:cs typeface="Tahoma" pitchFamily="1" charset="0"/>
              </a:rPr>
              <a:t>Φ</a:t>
            </a:r>
            <a:r>
              <a:rPr lang="en-US">
                <a:cs typeface="Tahoma" pitchFamily="1" charset="0"/>
              </a:rPr>
              <a:t> is the angle between F and r</a:t>
            </a:r>
            <a:endParaRPr lang="en-US"/>
          </a:p>
          <a:p>
            <a:pPr>
              <a:lnSpc>
                <a:spcPct val="90000"/>
              </a:lnSpc>
            </a:pPr>
            <a:endParaRPr lang="en-US"/>
          </a:p>
        </p:txBody>
      </p:sp>
      <p:graphicFrame>
        <p:nvGraphicFramePr>
          <p:cNvPr id="10245" name="Object 5"/>
          <p:cNvGraphicFramePr>
            <a:graphicFrameLocks noChangeAspect="1"/>
          </p:cNvGraphicFramePr>
          <p:nvPr/>
        </p:nvGraphicFramePr>
        <p:xfrm>
          <a:off x="3505200" y="3733800"/>
          <a:ext cx="4495800" cy="2300288"/>
        </p:xfrm>
        <a:graphic>
          <a:graphicData uri="http://schemas.openxmlformats.org/presentationml/2006/ole">
            <p:oleObj spid="_x0000_s2050" name="Photo Editor Photo" r:id="rId4" imgW="4819048" imgH="2467319" progId="">
              <p:embed/>
            </p:oleObj>
          </a:graphicData>
        </a:graphic>
      </p:graphicFrame>
      <p:graphicFrame>
        <p:nvGraphicFramePr>
          <p:cNvPr id="10246" name="Object 6"/>
          <p:cNvGraphicFramePr>
            <a:graphicFrameLocks noChangeAspect="1"/>
          </p:cNvGraphicFramePr>
          <p:nvPr/>
        </p:nvGraphicFramePr>
        <p:xfrm>
          <a:off x="990600" y="1371600"/>
          <a:ext cx="1612900" cy="381000"/>
        </p:xfrm>
        <a:graphic>
          <a:graphicData uri="http://schemas.openxmlformats.org/presentationml/2006/ole">
            <p:oleObj spid="_x0000_s2051" name="Equation" r:id="rId5" imgW="1612900" imgH="381000" progId="">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Torque and Equilibrium</a:t>
            </a:r>
          </a:p>
        </p:txBody>
      </p:sp>
      <p:sp>
        <p:nvSpPr>
          <p:cNvPr id="12291" name="Rectangle 3"/>
          <p:cNvSpPr>
            <a:spLocks noGrp="1" noChangeArrowheads="1"/>
          </p:cNvSpPr>
          <p:nvPr>
            <p:ph type="body" idx="1"/>
          </p:nvPr>
        </p:nvSpPr>
        <p:spPr>
          <a:xfrm>
            <a:off x="457200" y="1676400"/>
            <a:ext cx="8458200" cy="4114800"/>
          </a:xfrm>
        </p:spPr>
        <p:txBody>
          <a:bodyPr/>
          <a:lstStyle/>
          <a:p>
            <a:r>
              <a:rPr lang="en-US"/>
              <a:t>Forces sum to zero (no linear motion)</a:t>
            </a:r>
            <a:br>
              <a:rPr lang="en-US"/>
            </a:br>
            <a:r>
              <a:rPr lang="en-US"/>
              <a:t/>
            </a:r>
            <a:br>
              <a:rPr lang="en-US"/>
            </a:br>
            <a:r>
              <a:rPr lang="en-US"/>
              <a:t/>
            </a:r>
            <a:br>
              <a:rPr lang="en-US"/>
            </a:br>
            <a:endParaRPr lang="en-US"/>
          </a:p>
          <a:p>
            <a:r>
              <a:rPr lang="en-US"/>
              <a:t>Torques sum to zero </a:t>
            </a:r>
            <a:br>
              <a:rPr lang="en-US"/>
            </a:br>
            <a:r>
              <a:rPr lang="en-US"/>
              <a:t>(no rotation)</a:t>
            </a:r>
          </a:p>
        </p:txBody>
      </p:sp>
      <p:graphicFrame>
        <p:nvGraphicFramePr>
          <p:cNvPr id="12294" name="Object 6"/>
          <p:cNvGraphicFramePr>
            <a:graphicFrameLocks noChangeAspect="1"/>
          </p:cNvGraphicFramePr>
          <p:nvPr/>
        </p:nvGraphicFramePr>
        <p:xfrm>
          <a:off x="5638800" y="2133600"/>
          <a:ext cx="3325813" cy="4495800"/>
        </p:xfrm>
        <a:graphic>
          <a:graphicData uri="http://schemas.openxmlformats.org/presentationml/2006/ole">
            <p:oleObj spid="_x0000_s3074" name="Photo Editor Photo" r:id="rId4" imgW="5409524" imgH="7314286" progId="">
              <p:embed/>
            </p:oleObj>
          </a:graphicData>
        </a:graphic>
      </p:graphicFrame>
      <p:graphicFrame>
        <p:nvGraphicFramePr>
          <p:cNvPr id="12295" name="Object 7"/>
          <p:cNvGraphicFramePr>
            <a:graphicFrameLocks noChangeAspect="1"/>
          </p:cNvGraphicFramePr>
          <p:nvPr/>
        </p:nvGraphicFramePr>
        <p:xfrm>
          <a:off x="990600" y="1143000"/>
          <a:ext cx="3124200" cy="469900"/>
        </p:xfrm>
        <a:graphic>
          <a:graphicData uri="http://schemas.openxmlformats.org/presentationml/2006/ole">
            <p:oleObj spid="_x0000_s3075" name="Equation" r:id="rId5" imgW="3124200" imgH="469900" progId="">
              <p:embed/>
            </p:oleObj>
          </a:graphicData>
        </a:graphic>
      </p:graphicFrame>
      <p:graphicFrame>
        <p:nvGraphicFramePr>
          <p:cNvPr id="12296" name="Object 8"/>
          <p:cNvGraphicFramePr>
            <a:graphicFrameLocks noChangeAspect="1"/>
          </p:cNvGraphicFramePr>
          <p:nvPr/>
        </p:nvGraphicFramePr>
        <p:xfrm>
          <a:off x="1219200" y="4191000"/>
          <a:ext cx="1003300" cy="304800"/>
        </p:xfrm>
        <a:graphic>
          <a:graphicData uri="http://schemas.openxmlformats.org/presentationml/2006/ole">
            <p:oleObj spid="_x0000_s3076" name="Equation" r:id="rId6" imgW="1003300" imgH="304800" progId="">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t>Axis of Rotation</a:t>
            </a:r>
          </a:p>
        </p:txBody>
      </p:sp>
      <p:sp>
        <p:nvSpPr>
          <p:cNvPr id="15363" name="Rectangle 3"/>
          <p:cNvSpPr>
            <a:spLocks noGrp="1" noChangeArrowheads="1"/>
          </p:cNvSpPr>
          <p:nvPr>
            <p:ph type="body" idx="1"/>
          </p:nvPr>
        </p:nvSpPr>
        <p:spPr/>
        <p:txBody>
          <a:bodyPr/>
          <a:lstStyle/>
          <a:p>
            <a:pPr>
              <a:lnSpc>
                <a:spcPct val="90000"/>
              </a:lnSpc>
            </a:pPr>
            <a:r>
              <a:rPr lang="en-US"/>
              <a:t>Torques require point of reference</a:t>
            </a:r>
          </a:p>
          <a:p>
            <a:pPr>
              <a:lnSpc>
                <a:spcPct val="90000"/>
              </a:lnSpc>
            </a:pPr>
            <a:r>
              <a:rPr lang="en-US"/>
              <a:t>Point can be anywhere</a:t>
            </a:r>
          </a:p>
          <a:p>
            <a:pPr lvl="1">
              <a:lnSpc>
                <a:spcPct val="90000"/>
              </a:lnSpc>
            </a:pPr>
            <a:r>
              <a:rPr lang="en-US"/>
              <a:t>Use same point for all torques</a:t>
            </a:r>
          </a:p>
          <a:p>
            <a:pPr lvl="1">
              <a:lnSpc>
                <a:spcPct val="90000"/>
              </a:lnSpc>
            </a:pPr>
            <a:r>
              <a:rPr lang="en-US"/>
              <a:t>Pick the point to make problem least difficult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04800" y="228600"/>
            <a:ext cx="7772400" cy="533400"/>
          </a:xfrm>
        </p:spPr>
        <p:txBody>
          <a:bodyPr>
            <a:normAutofit fontScale="90000"/>
          </a:bodyPr>
          <a:lstStyle/>
          <a:p>
            <a:r>
              <a:rPr lang="en-US">
                <a:solidFill>
                  <a:srgbClr val="006600"/>
                </a:solidFill>
              </a:rPr>
              <a:t>Example 8.1</a:t>
            </a:r>
          </a:p>
        </p:txBody>
      </p:sp>
      <p:sp>
        <p:nvSpPr>
          <p:cNvPr id="41987" name="Text Box 3"/>
          <p:cNvSpPr txBox="1">
            <a:spLocks noChangeArrowheads="1"/>
          </p:cNvSpPr>
          <p:nvPr/>
        </p:nvSpPr>
        <p:spPr bwMode="auto">
          <a:xfrm>
            <a:off x="228600" y="887413"/>
            <a:ext cx="4867275" cy="822325"/>
          </a:xfrm>
          <a:prstGeom prst="rect">
            <a:avLst/>
          </a:prstGeom>
          <a:noFill/>
          <a:ln w="9525">
            <a:noFill/>
            <a:miter lim="800000"/>
            <a:headEnd/>
            <a:tailEnd/>
          </a:ln>
          <a:effectLst/>
        </p:spPr>
        <p:txBody>
          <a:bodyPr wrap="none">
            <a:spAutoFit/>
          </a:bodyPr>
          <a:lstStyle/>
          <a:p>
            <a:r>
              <a:rPr lang="en-US">
                <a:solidFill>
                  <a:srgbClr val="006600"/>
                </a:solidFill>
              </a:rPr>
              <a:t>Given M = 120 kg.</a:t>
            </a:r>
          </a:p>
          <a:p>
            <a:r>
              <a:rPr lang="en-US">
                <a:solidFill>
                  <a:srgbClr val="006600"/>
                </a:solidFill>
              </a:rPr>
              <a:t>Neglect the mass of the beam.</a:t>
            </a:r>
          </a:p>
        </p:txBody>
      </p:sp>
      <p:pic>
        <p:nvPicPr>
          <p:cNvPr id="41990" name="Picture 6" descr="hangingbeam"/>
          <p:cNvPicPr>
            <a:picLocks noChangeAspect="1" noChangeArrowheads="1"/>
          </p:cNvPicPr>
          <p:nvPr/>
        </p:nvPicPr>
        <p:blipFill>
          <a:blip r:embed="rId3"/>
          <a:srcRect/>
          <a:stretch>
            <a:fillRect/>
          </a:stretch>
        </p:blipFill>
        <p:spPr bwMode="auto">
          <a:xfrm>
            <a:off x="3505200" y="1905000"/>
            <a:ext cx="5334000" cy="3884613"/>
          </a:xfrm>
          <a:prstGeom prst="rect">
            <a:avLst/>
          </a:prstGeom>
          <a:noFill/>
        </p:spPr>
      </p:pic>
      <p:sp>
        <p:nvSpPr>
          <p:cNvPr id="41991" name="Text Box 7"/>
          <p:cNvSpPr txBox="1">
            <a:spLocks noChangeArrowheads="1"/>
          </p:cNvSpPr>
          <p:nvPr/>
        </p:nvSpPr>
        <p:spPr bwMode="auto">
          <a:xfrm>
            <a:off x="228600" y="2716213"/>
            <a:ext cx="2987675" cy="822325"/>
          </a:xfrm>
          <a:prstGeom prst="rect">
            <a:avLst/>
          </a:prstGeom>
          <a:noFill/>
          <a:ln w="9525">
            <a:noFill/>
            <a:miter lim="800000"/>
            <a:headEnd/>
            <a:tailEnd/>
          </a:ln>
          <a:effectLst/>
        </p:spPr>
        <p:txBody>
          <a:bodyPr wrap="none">
            <a:spAutoFit/>
          </a:bodyPr>
          <a:lstStyle/>
          <a:p>
            <a:r>
              <a:rPr lang="en-US">
                <a:solidFill>
                  <a:srgbClr val="006600"/>
                </a:solidFill>
              </a:rPr>
              <a:t>a) Find the tension</a:t>
            </a:r>
            <a:br>
              <a:rPr lang="en-US">
                <a:solidFill>
                  <a:srgbClr val="006600"/>
                </a:solidFill>
              </a:rPr>
            </a:br>
            <a:r>
              <a:rPr lang="en-US">
                <a:solidFill>
                  <a:srgbClr val="006600"/>
                </a:solidFill>
              </a:rPr>
              <a:t>in the cable</a:t>
            </a:r>
          </a:p>
        </p:txBody>
      </p:sp>
      <p:sp>
        <p:nvSpPr>
          <p:cNvPr id="41992" name="Text Box 8"/>
          <p:cNvSpPr txBox="1">
            <a:spLocks noChangeArrowheads="1"/>
          </p:cNvSpPr>
          <p:nvPr/>
        </p:nvSpPr>
        <p:spPr bwMode="auto">
          <a:xfrm>
            <a:off x="152400" y="4926013"/>
            <a:ext cx="3540125" cy="1187450"/>
          </a:xfrm>
          <a:prstGeom prst="rect">
            <a:avLst/>
          </a:prstGeom>
          <a:noFill/>
          <a:ln w="9525">
            <a:noFill/>
            <a:miter lim="800000"/>
            <a:headEnd/>
            <a:tailEnd/>
          </a:ln>
          <a:effectLst/>
        </p:spPr>
        <p:txBody>
          <a:bodyPr wrap="none">
            <a:spAutoFit/>
          </a:bodyPr>
          <a:lstStyle/>
          <a:p>
            <a:r>
              <a:rPr lang="en-US">
                <a:solidFill>
                  <a:srgbClr val="006600"/>
                </a:solidFill>
              </a:rPr>
              <a:t>b) What is the force</a:t>
            </a:r>
          </a:p>
          <a:p>
            <a:r>
              <a:rPr lang="en-US">
                <a:solidFill>
                  <a:srgbClr val="006600"/>
                </a:solidFill>
              </a:rPr>
              <a:t>between the beam and</a:t>
            </a:r>
            <a:br>
              <a:rPr lang="en-US">
                <a:solidFill>
                  <a:srgbClr val="006600"/>
                </a:solidFill>
              </a:rPr>
            </a:br>
            <a:r>
              <a:rPr lang="en-US">
                <a:solidFill>
                  <a:srgbClr val="006600"/>
                </a:solidFill>
              </a:rPr>
              <a:t>the wall</a:t>
            </a:r>
          </a:p>
        </p:txBody>
      </p:sp>
      <p:sp>
        <p:nvSpPr>
          <p:cNvPr id="41993" name="Text Box 9"/>
          <p:cNvSpPr txBox="1">
            <a:spLocks noChangeArrowheads="1"/>
          </p:cNvSpPr>
          <p:nvPr/>
        </p:nvSpPr>
        <p:spPr bwMode="auto">
          <a:xfrm>
            <a:off x="669925" y="6218238"/>
            <a:ext cx="4165600" cy="457200"/>
          </a:xfrm>
          <a:prstGeom prst="rect">
            <a:avLst/>
          </a:prstGeom>
          <a:noFill/>
          <a:ln w="9525">
            <a:noFill/>
            <a:miter lim="800000"/>
            <a:headEnd/>
            <a:tailEnd/>
          </a:ln>
          <a:effectLst/>
        </p:spPr>
        <p:txBody>
          <a:bodyPr wrap="none">
            <a:spAutoFit/>
          </a:bodyPr>
          <a:lstStyle/>
          <a:p>
            <a:r>
              <a:rPr lang="en-US"/>
              <a:t>a) T=824 N    b) f=353 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993">
                                            <p:txEl>
                                              <p:pRg st="0" end="0"/>
                                            </p:txEl>
                                          </p:spTgt>
                                        </p:tgtEl>
                                        <p:attrNameLst>
                                          <p:attrName>style.visibility</p:attrName>
                                        </p:attrNameLst>
                                      </p:cBhvr>
                                      <p:to>
                                        <p:strVal val="visible"/>
                                      </p:to>
                                    </p:set>
                                    <p:animEffect transition="in" filter="wipe(left)">
                                      <p:cBhvr>
                                        <p:cTn id="7" dur="500"/>
                                        <p:tgtEl>
                                          <p:spTgt spid="4199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52400" y="228600"/>
            <a:ext cx="7772400" cy="533400"/>
          </a:xfrm>
        </p:spPr>
        <p:txBody>
          <a:bodyPr>
            <a:normAutofit fontScale="90000"/>
          </a:bodyPr>
          <a:lstStyle/>
          <a:p>
            <a:r>
              <a:rPr lang="en-US">
                <a:solidFill>
                  <a:srgbClr val="006600"/>
                </a:solidFill>
              </a:rPr>
              <a:t>Another Example</a:t>
            </a:r>
          </a:p>
        </p:txBody>
      </p:sp>
      <p:sp>
        <p:nvSpPr>
          <p:cNvPr id="47107" name="Text Box 3"/>
          <p:cNvSpPr txBox="1">
            <a:spLocks noChangeArrowheads="1"/>
          </p:cNvSpPr>
          <p:nvPr/>
        </p:nvSpPr>
        <p:spPr bwMode="auto">
          <a:xfrm>
            <a:off x="333375" y="887413"/>
            <a:ext cx="4660900" cy="1187450"/>
          </a:xfrm>
          <a:prstGeom prst="rect">
            <a:avLst/>
          </a:prstGeom>
          <a:noFill/>
          <a:ln w="9525">
            <a:noFill/>
            <a:miter lim="800000"/>
            <a:headEnd/>
            <a:tailEnd/>
          </a:ln>
          <a:effectLst/>
        </p:spPr>
        <p:txBody>
          <a:bodyPr wrap="none">
            <a:spAutoFit/>
          </a:bodyPr>
          <a:lstStyle/>
          <a:p>
            <a:r>
              <a:rPr lang="en-US">
                <a:solidFill>
                  <a:srgbClr val="006600"/>
                </a:solidFill>
              </a:rPr>
              <a:t>Given: W=50 N, L=0.35 m, </a:t>
            </a:r>
            <a:br>
              <a:rPr lang="en-US">
                <a:solidFill>
                  <a:srgbClr val="006600"/>
                </a:solidFill>
              </a:rPr>
            </a:br>
            <a:r>
              <a:rPr lang="en-US">
                <a:solidFill>
                  <a:srgbClr val="006600"/>
                </a:solidFill>
              </a:rPr>
              <a:t>	  x=0.03 m</a:t>
            </a:r>
          </a:p>
          <a:p>
            <a:r>
              <a:rPr lang="en-US">
                <a:solidFill>
                  <a:srgbClr val="006600"/>
                </a:solidFill>
              </a:rPr>
              <a:t>Find the tension in the muscle</a:t>
            </a:r>
          </a:p>
        </p:txBody>
      </p:sp>
      <p:sp>
        <p:nvSpPr>
          <p:cNvPr id="47109" name="Text Box 5"/>
          <p:cNvSpPr txBox="1">
            <a:spLocks noChangeArrowheads="1"/>
          </p:cNvSpPr>
          <p:nvPr/>
        </p:nvSpPr>
        <p:spPr bwMode="auto">
          <a:xfrm>
            <a:off x="228600" y="2667000"/>
            <a:ext cx="184150" cy="519113"/>
          </a:xfrm>
          <a:prstGeom prst="rect">
            <a:avLst/>
          </a:prstGeom>
          <a:noFill/>
          <a:ln w="9525">
            <a:noFill/>
            <a:miter lim="800000"/>
            <a:headEnd/>
            <a:tailEnd/>
          </a:ln>
          <a:effectLst/>
        </p:spPr>
        <p:txBody>
          <a:bodyPr wrap="none">
            <a:spAutoFit/>
          </a:bodyPr>
          <a:lstStyle/>
          <a:p>
            <a:endParaRPr lang="en-US" sz="2800" b="0">
              <a:solidFill>
                <a:schemeClr val="bg1"/>
              </a:solidFill>
            </a:endParaRPr>
          </a:p>
        </p:txBody>
      </p:sp>
      <p:graphicFrame>
        <p:nvGraphicFramePr>
          <p:cNvPr id="47111" name="Object 7"/>
          <p:cNvGraphicFramePr>
            <a:graphicFrameLocks noChangeAspect="1"/>
          </p:cNvGraphicFramePr>
          <p:nvPr/>
        </p:nvGraphicFramePr>
        <p:xfrm>
          <a:off x="5962650" y="76200"/>
          <a:ext cx="3028950" cy="6705600"/>
        </p:xfrm>
        <a:graphic>
          <a:graphicData uri="http://schemas.openxmlformats.org/presentationml/2006/ole">
            <p:oleObj spid="_x0000_s4098" name="Photo Editor Photo" r:id="rId4" imgW="3304762" imgH="7314286" progId="">
              <p:embed/>
            </p:oleObj>
          </a:graphicData>
        </a:graphic>
      </p:graphicFrame>
      <p:sp>
        <p:nvSpPr>
          <p:cNvPr id="47114" name="Text Box 10"/>
          <p:cNvSpPr txBox="1">
            <a:spLocks noChangeArrowheads="1"/>
          </p:cNvSpPr>
          <p:nvPr/>
        </p:nvSpPr>
        <p:spPr bwMode="auto">
          <a:xfrm>
            <a:off x="1828800" y="4621213"/>
            <a:ext cx="1757363" cy="457200"/>
          </a:xfrm>
          <a:prstGeom prst="rect">
            <a:avLst/>
          </a:prstGeom>
          <a:noFill/>
          <a:ln w="9525">
            <a:noFill/>
            <a:miter lim="800000"/>
            <a:headEnd/>
            <a:tailEnd/>
          </a:ln>
          <a:effectLst/>
        </p:spPr>
        <p:txBody>
          <a:bodyPr wrap="none">
            <a:spAutoFit/>
          </a:bodyPr>
          <a:lstStyle/>
          <a:p>
            <a:r>
              <a:rPr lang="en-US"/>
              <a:t>F = 583 N</a:t>
            </a:r>
          </a:p>
        </p:txBody>
      </p:sp>
      <p:sp>
        <p:nvSpPr>
          <p:cNvPr id="47115" name="Text Box 11"/>
          <p:cNvSpPr txBox="1">
            <a:spLocks noChangeArrowheads="1"/>
          </p:cNvSpPr>
          <p:nvPr/>
        </p:nvSpPr>
        <p:spPr bwMode="auto">
          <a:xfrm>
            <a:off x="6235700" y="2452688"/>
            <a:ext cx="393700" cy="519112"/>
          </a:xfrm>
          <a:prstGeom prst="rect">
            <a:avLst/>
          </a:prstGeom>
          <a:noFill/>
          <a:ln w="9525">
            <a:noFill/>
            <a:miter lim="800000"/>
            <a:headEnd/>
            <a:tailEnd/>
          </a:ln>
          <a:effectLst/>
        </p:spPr>
        <p:txBody>
          <a:bodyPr wrap="none">
            <a:spAutoFit/>
          </a:bodyPr>
          <a:lstStyle/>
          <a:p>
            <a:r>
              <a:rPr lang="en-US" sz="2800" b="0">
                <a:solidFill>
                  <a:schemeClr val="bg2"/>
                </a:solidFill>
              </a:rPr>
              <a:t>x</a:t>
            </a:r>
          </a:p>
        </p:txBody>
      </p:sp>
      <p:sp>
        <p:nvSpPr>
          <p:cNvPr id="47116" name="Text Box 12"/>
          <p:cNvSpPr txBox="1">
            <a:spLocks noChangeArrowheads="1"/>
          </p:cNvSpPr>
          <p:nvPr/>
        </p:nvSpPr>
        <p:spPr bwMode="auto">
          <a:xfrm>
            <a:off x="7604125" y="2968625"/>
            <a:ext cx="379413" cy="519113"/>
          </a:xfrm>
          <a:prstGeom prst="rect">
            <a:avLst/>
          </a:prstGeom>
          <a:noFill/>
          <a:ln w="9525">
            <a:noFill/>
            <a:miter lim="800000"/>
            <a:headEnd/>
            <a:tailEnd/>
          </a:ln>
          <a:effectLst/>
        </p:spPr>
        <p:txBody>
          <a:bodyPr wrap="none">
            <a:spAutoFit/>
          </a:bodyPr>
          <a:lstStyle/>
          <a:p>
            <a:r>
              <a:rPr lang="en-US" sz="2800" b="0">
                <a:solidFill>
                  <a:schemeClr val="bg2"/>
                </a:solidFill>
              </a:rPr>
              <a:t>L</a:t>
            </a:r>
          </a:p>
        </p:txBody>
      </p:sp>
      <p:sp>
        <p:nvSpPr>
          <p:cNvPr id="47117" name="Text Box 13"/>
          <p:cNvSpPr txBox="1">
            <a:spLocks noChangeArrowheads="1"/>
          </p:cNvSpPr>
          <p:nvPr/>
        </p:nvSpPr>
        <p:spPr bwMode="auto">
          <a:xfrm>
            <a:off x="7985125" y="1444625"/>
            <a:ext cx="554038" cy="519113"/>
          </a:xfrm>
          <a:prstGeom prst="rect">
            <a:avLst/>
          </a:prstGeom>
          <a:noFill/>
          <a:ln w="9525">
            <a:noFill/>
            <a:miter lim="800000"/>
            <a:headEnd/>
            <a:tailEnd/>
          </a:ln>
          <a:effectLst/>
        </p:spPr>
        <p:txBody>
          <a:bodyPr wrap="none">
            <a:spAutoFit/>
          </a:bodyPr>
          <a:lstStyle/>
          <a:p>
            <a:r>
              <a:rPr lang="en-US" sz="2800" b="0">
                <a:solidFill>
                  <a:schemeClr val="tx1"/>
                </a:solidFill>
              </a:rPr>
              <a:t>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114">
                                            <p:txEl>
                                              <p:pRg st="0" end="0"/>
                                            </p:txEl>
                                          </p:spTgt>
                                        </p:tgtEl>
                                        <p:attrNameLst>
                                          <p:attrName>style.visibility</p:attrName>
                                        </p:attrNameLst>
                                      </p:cBhvr>
                                      <p:to>
                                        <p:strVal val="visible"/>
                                      </p:to>
                                    </p:set>
                                    <p:animEffect transition="in" filter="wipe(left)">
                                      <p:cBhvr>
                                        <p:cTn id="7" dur="500"/>
                                        <p:tgtEl>
                                          <p:spTgt spid="471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4"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Center of Gravity</a:t>
            </a:r>
          </a:p>
        </p:txBody>
      </p:sp>
      <p:sp>
        <p:nvSpPr>
          <p:cNvPr id="16387" name="Rectangle 3"/>
          <p:cNvSpPr>
            <a:spLocks noGrp="1" noChangeArrowheads="1"/>
          </p:cNvSpPr>
          <p:nvPr>
            <p:ph type="body" idx="1"/>
          </p:nvPr>
        </p:nvSpPr>
        <p:spPr>
          <a:xfrm>
            <a:off x="457200" y="1371600"/>
            <a:ext cx="7772400" cy="4114800"/>
          </a:xfrm>
        </p:spPr>
        <p:txBody>
          <a:bodyPr/>
          <a:lstStyle/>
          <a:p>
            <a:r>
              <a:rPr lang="en-US"/>
              <a:t>Gravitational force acts on all points of an extended object</a:t>
            </a:r>
          </a:p>
          <a:p>
            <a:r>
              <a:rPr lang="en-US"/>
              <a:t>However, it can be considered as one net force acting on one point, the</a:t>
            </a:r>
            <a:r>
              <a:rPr lang="en-US" i="1"/>
              <a:t> center-of-gravity, X.</a:t>
            </a:r>
          </a:p>
          <a:p>
            <a:pPr>
              <a:buFont typeface="Times" pitchFamily="73" charset="0"/>
              <a:buNone/>
            </a:pPr>
            <a:endParaRPr lang="en-US"/>
          </a:p>
        </p:txBody>
      </p:sp>
      <p:sp>
        <p:nvSpPr>
          <p:cNvPr id="16389" name="Oval 5"/>
          <p:cNvSpPr>
            <a:spLocks noChangeArrowheads="1"/>
          </p:cNvSpPr>
          <p:nvPr/>
        </p:nvSpPr>
        <p:spPr bwMode="auto">
          <a:xfrm>
            <a:off x="4587875" y="4575175"/>
            <a:ext cx="2209800" cy="1905000"/>
          </a:xfrm>
          <a:prstGeom prst="ellipse">
            <a:avLst/>
          </a:prstGeom>
          <a:noFill/>
          <a:ln w="28575">
            <a:solidFill>
              <a:schemeClr val="accent1"/>
            </a:solidFill>
            <a:round/>
            <a:headEnd/>
            <a:tailEnd/>
          </a:ln>
          <a:effectLst/>
        </p:spPr>
        <p:txBody>
          <a:bodyPr wrap="none" anchor="ctr"/>
          <a:lstStyle/>
          <a:p>
            <a:endParaRPr lang="en-US"/>
          </a:p>
        </p:txBody>
      </p:sp>
      <p:sp>
        <p:nvSpPr>
          <p:cNvPr id="16390" name="Line 6"/>
          <p:cNvSpPr>
            <a:spLocks noChangeShapeType="1"/>
          </p:cNvSpPr>
          <p:nvPr/>
        </p:nvSpPr>
        <p:spPr bwMode="auto">
          <a:xfrm flipH="1">
            <a:off x="6096000" y="3962400"/>
            <a:ext cx="381000" cy="609600"/>
          </a:xfrm>
          <a:prstGeom prst="line">
            <a:avLst/>
          </a:prstGeom>
          <a:noFill/>
          <a:ln w="38100">
            <a:solidFill>
              <a:schemeClr val="accent1"/>
            </a:solidFill>
            <a:round/>
            <a:headEnd/>
            <a:tailEnd type="triangle" w="med" len="med"/>
          </a:ln>
          <a:effectLst/>
        </p:spPr>
        <p:txBody>
          <a:bodyPr wrap="none"/>
          <a:lstStyle/>
          <a:p>
            <a:endParaRPr lang="en-US"/>
          </a:p>
        </p:txBody>
      </p:sp>
      <p:sp>
        <p:nvSpPr>
          <p:cNvPr id="16391" name="Text Box 7"/>
          <p:cNvSpPr txBox="1">
            <a:spLocks noChangeArrowheads="1"/>
          </p:cNvSpPr>
          <p:nvPr/>
        </p:nvSpPr>
        <p:spPr bwMode="auto">
          <a:xfrm>
            <a:off x="6553200" y="3276600"/>
            <a:ext cx="1812925" cy="946150"/>
          </a:xfrm>
          <a:prstGeom prst="rect">
            <a:avLst/>
          </a:prstGeom>
          <a:noFill/>
          <a:ln w="9525">
            <a:noFill/>
            <a:miter lim="800000"/>
            <a:headEnd/>
            <a:tailEnd/>
          </a:ln>
          <a:effectLst/>
        </p:spPr>
        <p:txBody>
          <a:bodyPr wrap="none">
            <a:spAutoFit/>
          </a:bodyPr>
          <a:lstStyle/>
          <a:p>
            <a:r>
              <a:rPr lang="en-US" sz="2800" b="0">
                <a:solidFill>
                  <a:schemeClr val="accent1"/>
                </a:solidFill>
              </a:rPr>
              <a:t>Weighted</a:t>
            </a:r>
            <a:br>
              <a:rPr lang="en-US" sz="2800" b="0">
                <a:solidFill>
                  <a:schemeClr val="accent1"/>
                </a:solidFill>
              </a:rPr>
            </a:br>
            <a:r>
              <a:rPr lang="en-US" sz="2800" b="0">
                <a:solidFill>
                  <a:schemeClr val="accent1"/>
                </a:solidFill>
              </a:rPr>
              <a:t>Average</a:t>
            </a:r>
          </a:p>
        </p:txBody>
      </p:sp>
      <p:graphicFrame>
        <p:nvGraphicFramePr>
          <p:cNvPr id="16392" name="Object 8"/>
          <p:cNvGraphicFramePr>
            <a:graphicFrameLocks noChangeAspect="1"/>
          </p:cNvGraphicFramePr>
          <p:nvPr/>
        </p:nvGraphicFramePr>
        <p:xfrm>
          <a:off x="838200" y="3429000"/>
          <a:ext cx="5462588" cy="3022600"/>
        </p:xfrm>
        <a:graphic>
          <a:graphicData uri="http://schemas.openxmlformats.org/presentationml/2006/ole">
            <p:oleObj spid="_x0000_s5122" name="Equation" r:id="rId4" imgW="5461000" imgH="3022600" progId="">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solidFill>
                  <a:srgbClr val="006600"/>
                </a:solidFill>
              </a:rPr>
              <a:t>Example 8.2</a:t>
            </a:r>
          </a:p>
        </p:txBody>
      </p:sp>
      <p:graphicFrame>
        <p:nvGraphicFramePr>
          <p:cNvPr id="28677" name="Object 5"/>
          <p:cNvGraphicFramePr>
            <a:graphicFrameLocks noChangeAspect="1"/>
          </p:cNvGraphicFramePr>
          <p:nvPr>
            <p:ph type="clipArt" sz="half" idx="2"/>
          </p:nvPr>
        </p:nvGraphicFramePr>
        <p:xfrm>
          <a:off x="5105400" y="133350"/>
          <a:ext cx="4038600" cy="3028950"/>
        </p:xfrm>
        <a:graphic>
          <a:graphicData uri="http://schemas.openxmlformats.org/presentationml/2006/ole">
            <p:oleObj spid="_x0000_s6146" name="Slide" r:id="rId4" imgW="4572000" imgH="3429000" progId="PowerPoint.Slide.8">
              <p:embed/>
            </p:oleObj>
          </a:graphicData>
        </a:graphic>
      </p:graphicFrame>
      <p:graphicFrame>
        <p:nvGraphicFramePr>
          <p:cNvPr id="28678" name="Object 6"/>
          <p:cNvGraphicFramePr>
            <a:graphicFrameLocks noChangeAspect="1"/>
          </p:cNvGraphicFramePr>
          <p:nvPr/>
        </p:nvGraphicFramePr>
        <p:xfrm>
          <a:off x="5029200" y="3200400"/>
          <a:ext cx="4114800" cy="3035300"/>
        </p:xfrm>
        <a:graphic>
          <a:graphicData uri="http://schemas.openxmlformats.org/presentationml/2006/ole">
            <p:oleObj spid="_x0000_s6147" name="Photo Editor Photo" r:id="rId5" imgW="9752381" imgH="7190476" progId="">
              <p:embed/>
            </p:oleObj>
          </a:graphicData>
        </a:graphic>
      </p:graphicFrame>
      <p:sp>
        <p:nvSpPr>
          <p:cNvPr id="28680" name="Text Box 8"/>
          <p:cNvSpPr txBox="1">
            <a:spLocks noChangeArrowheads="1"/>
          </p:cNvSpPr>
          <p:nvPr/>
        </p:nvSpPr>
        <p:spPr bwMode="auto">
          <a:xfrm>
            <a:off x="288925" y="1112838"/>
            <a:ext cx="4610100" cy="1552575"/>
          </a:xfrm>
          <a:prstGeom prst="rect">
            <a:avLst/>
          </a:prstGeom>
          <a:noFill/>
          <a:ln w="9525">
            <a:noFill/>
            <a:miter lim="800000"/>
            <a:headEnd/>
            <a:tailEnd/>
          </a:ln>
          <a:effectLst/>
        </p:spPr>
        <p:txBody>
          <a:bodyPr wrap="none">
            <a:spAutoFit/>
          </a:bodyPr>
          <a:lstStyle/>
          <a:p>
            <a:r>
              <a:rPr lang="en-US">
                <a:solidFill>
                  <a:srgbClr val="006600"/>
                </a:solidFill>
              </a:rPr>
              <a:t>Given: x = 1.5 m, L = 5.0 m,</a:t>
            </a:r>
            <a:br>
              <a:rPr lang="en-US">
                <a:solidFill>
                  <a:srgbClr val="006600"/>
                </a:solidFill>
              </a:rPr>
            </a:br>
            <a:r>
              <a:rPr lang="en-US">
                <a:solidFill>
                  <a:srgbClr val="006600"/>
                </a:solidFill>
              </a:rPr>
              <a:t>          w</a:t>
            </a:r>
            <a:r>
              <a:rPr lang="en-US" baseline="-25000">
                <a:solidFill>
                  <a:srgbClr val="006600"/>
                </a:solidFill>
              </a:rPr>
              <a:t>beam</a:t>
            </a:r>
            <a:r>
              <a:rPr lang="en-US">
                <a:solidFill>
                  <a:srgbClr val="006600"/>
                </a:solidFill>
              </a:rPr>
              <a:t> = 300 N, </a:t>
            </a:r>
          </a:p>
          <a:p>
            <a:r>
              <a:rPr lang="en-US">
                <a:solidFill>
                  <a:srgbClr val="006600"/>
                </a:solidFill>
              </a:rPr>
              <a:t>          w</a:t>
            </a:r>
            <a:r>
              <a:rPr lang="en-US" baseline="-25000">
                <a:solidFill>
                  <a:srgbClr val="006600"/>
                </a:solidFill>
              </a:rPr>
              <a:t>man</a:t>
            </a:r>
            <a:r>
              <a:rPr lang="en-US">
                <a:solidFill>
                  <a:srgbClr val="006600"/>
                </a:solidFill>
              </a:rPr>
              <a:t> = 600 N</a:t>
            </a:r>
          </a:p>
          <a:p>
            <a:r>
              <a:rPr lang="en-US">
                <a:solidFill>
                  <a:srgbClr val="006600"/>
                </a:solidFill>
              </a:rPr>
              <a:t>Find: T</a:t>
            </a:r>
          </a:p>
        </p:txBody>
      </p:sp>
      <p:sp>
        <p:nvSpPr>
          <p:cNvPr id="28681" name="Line 9"/>
          <p:cNvSpPr>
            <a:spLocks noChangeShapeType="1"/>
          </p:cNvSpPr>
          <p:nvPr/>
        </p:nvSpPr>
        <p:spPr bwMode="auto">
          <a:xfrm>
            <a:off x="5410200" y="5181600"/>
            <a:ext cx="990600" cy="0"/>
          </a:xfrm>
          <a:prstGeom prst="line">
            <a:avLst/>
          </a:prstGeom>
          <a:noFill/>
          <a:ln w="38100">
            <a:solidFill>
              <a:schemeClr val="bg1"/>
            </a:solidFill>
            <a:round/>
            <a:headEnd type="triangle" w="med" len="med"/>
            <a:tailEnd type="triangle" w="med" len="med"/>
          </a:ln>
          <a:effectLst/>
        </p:spPr>
        <p:txBody>
          <a:bodyPr wrap="none"/>
          <a:lstStyle/>
          <a:p>
            <a:endParaRPr lang="en-US"/>
          </a:p>
        </p:txBody>
      </p:sp>
      <p:sp>
        <p:nvSpPr>
          <p:cNvPr id="28682" name="Text Box 10"/>
          <p:cNvSpPr txBox="1">
            <a:spLocks noChangeArrowheads="1"/>
          </p:cNvSpPr>
          <p:nvPr/>
        </p:nvSpPr>
        <p:spPr bwMode="auto">
          <a:xfrm>
            <a:off x="5622925" y="5102225"/>
            <a:ext cx="393700" cy="519113"/>
          </a:xfrm>
          <a:prstGeom prst="rect">
            <a:avLst/>
          </a:prstGeom>
          <a:noFill/>
          <a:ln w="9525">
            <a:noFill/>
            <a:miter lim="800000"/>
            <a:headEnd/>
            <a:tailEnd/>
          </a:ln>
          <a:effectLst/>
        </p:spPr>
        <p:txBody>
          <a:bodyPr wrap="none">
            <a:spAutoFit/>
          </a:bodyPr>
          <a:lstStyle/>
          <a:p>
            <a:r>
              <a:rPr lang="en-US" sz="2800" b="0">
                <a:solidFill>
                  <a:schemeClr val="bg1"/>
                </a:solidFill>
              </a:rPr>
              <a:t>x</a:t>
            </a:r>
          </a:p>
        </p:txBody>
      </p:sp>
      <p:sp>
        <p:nvSpPr>
          <p:cNvPr id="28684" name="Line 12"/>
          <p:cNvSpPr>
            <a:spLocks noChangeShapeType="1"/>
          </p:cNvSpPr>
          <p:nvPr/>
        </p:nvSpPr>
        <p:spPr bwMode="auto">
          <a:xfrm>
            <a:off x="5410200" y="5943600"/>
            <a:ext cx="3733800" cy="0"/>
          </a:xfrm>
          <a:prstGeom prst="line">
            <a:avLst/>
          </a:prstGeom>
          <a:noFill/>
          <a:ln w="38100">
            <a:solidFill>
              <a:schemeClr val="bg1"/>
            </a:solidFill>
            <a:round/>
            <a:headEnd type="triangle" w="med" len="med"/>
            <a:tailEnd type="triangle" w="med" len="med"/>
          </a:ln>
          <a:effectLst/>
        </p:spPr>
        <p:txBody>
          <a:bodyPr wrap="none"/>
          <a:lstStyle/>
          <a:p>
            <a:endParaRPr lang="en-US"/>
          </a:p>
        </p:txBody>
      </p:sp>
      <p:sp>
        <p:nvSpPr>
          <p:cNvPr id="28685" name="Text Box 13"/>
          <p:cNvSpPr txBox="1">
            <a:spLocks noChangeArrowheads="1"/>
          </p:cNvSpPr>
          <p:nvPr/>
        </p:nvSpPr>
        <p:spPr bwMode="auto">
          <a:xfrm>
            <a:off x="8061325" y="5881688"/>
            <a:ext cx="379413" cy="519112"/>
          </a:xfrm>
          <a:prstGeom prst="rect">
            <a:avLst/>
          </a:prstGeom>
          <a:noFill/>
          <a:ln w="9525">
            <a:noFill/>
            <a:miter lim="800000"/>
            <a:headEnd/>
            <a:tailEnd/>
          </a:ln>
          <a:effectLst/>
        </p:spPr>
        <p:txBody>
          <a:bodyPr wrap="none">
            <a:spAutoFit/>
          </a:bodyPr>
          <a:lstStyle/>
          <a:p>
            <a:r>
              <a:rPr lang="en-US" sz="2800" b="0">
                <a:solidFill>
                  <a:schemeClr val="bg1"/>
                </a:solidFill>
              </a:rPr>
              <a:t>L</a:t>
            </a:r>
          </a:p>
        </p:txBody>
      </p:sp>
      <p:sp>
        <p:nvSpPr>
          <p:cNvPr id="28686" name="Text Box 14"/>
          <p:cNvSpPr txBox="1">
            <a:spLocks noChangeArrowheads="1"/>
          </p:cNvSpPr>
          <p:nvPr/>
        </p:nvSpPr>
        <p:spPr bwMode="auto">
          <a:xfrm>
            <a:off x="1143000" y="3630613"/>
            <a:ext cx="1784350" cy="457200"/>
          </a:xfrm>
          <a:prstGeom prst="rect">
            <a:avLst/>
          </a:prstGeom>
          <a:noFill/>
          <a:ln w="9525">
            <a:noFill/>
            <a:miter lim="800000"/>
            <a:headEnd/>
            <a:tailEnd/>
          </a:ln>
          <a:effectLst/>
        </p:spPr>
        <p:txBody>
          <a:bodyPr wrap="none">
            <a:spAutoFit/>
          </a:bodyPr>
          <a:lstStyle/>
          <a:p>
            <a:r>
              <a:rPr lang="en-US"/>
              <a:t>T = 413 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686">
                                            <p:txEl>
                                              <p:pRg st="0" end="0"/>
                                            </p:txEl>
                                          </p:spTgt>
                                        </p:tgtEl>
                                        <p:attrNameLst>
                                          <p:attrName>style.visibility</p:attrName>
                                        </p:attrNameLst>
                                      </p:cBhvr>
                                      <p:to>
                                        <p:strVal val="visible"/>
                                      </p:to>
                                    </p:set>
                                    <p:animEffect transition="in" filter="wipe(left)">
                                      <p:cBhvr>
                                        <p:cTn id="7" dur="500"/>
                                        <p:tgtEl>
                                          <p:spTgt spid="286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6"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28605"/>
            <a:ext cx="7772400" cy="571503"/>
          </a:xfrm>
        </p:spPr>
        <p:txBody>
          <a:bodyPr>
            <a:normAutofit fontScale="90000"/>
          </a:bodyPr>
          <a:lstStyle/>
          <a:p>
            <a:r>
              <a:rPr lang="en-US" b="1" dirty="0" smtClean="0">
                <a:solidFill>
                  <a:srgbClr val="0000CC"/>
                </a:solidFill>
                <a:cs typeface="Times New Roman" pitchFamily="18" charset="0"/>
              </a:rPr>
              <a:t>FORCES AND RESULTANTS</a:t>
            </a:r>
            <a:endParaRPr lang="en-US" dirty="0"/>
          </a:p>
        </p:txBody>
      </p:sp>
      <p:sp>
        <p:nvSpPr>
          <p:cNvPr id="3" name="Subtitle 2"/>
          <p:cNvSpPr>
            <a:spLocks noGrp="1"/>
          </p:cNvSpPr>
          <p:nvPr>
            <p:ph type="subTitle" idx="1"/>
          </p:nvPr>
        </p:nvSpPr>
        <p:spPr>
          <a:xfrm>
            <a:off x="1371600" y="1285860"/>
            <a:ext cx="6400800" cy="4352940"/>
          </a:xfrm>
        </p:spPr>
        <p:txBody>
          <a:bodyPr/>
          <a:lstStyle/>
          <a:p>
            <a:pPr marL="514350" indent="-514350" algn="just">
              <a:buFont typeface="+mj-lt"/>
              <a:buAutoNum type="arabicPeriod"/>
            </a:pPr>
            <a:r>
              <a:rPr lang="en-US" dirty="0"/>
              <a:t>Actions and Effects Of </a:t>
            </a:r>
            <a:r>
              <a:rPr lang="en-US" dirty="0" smtClean="0"/>
              <a:t>Forces</a:t>
            </a:r>
          </a:p>
          <a:p>
            <a:pPr marL="514350" indent="-514350" algn="just">
              <a:buFont typeface="+mj-lt"/>
              <a:buAutoNum type="arabicPeriod"/>
            </a:pPr>
            <a:r>
              <a:rPr lang="en-US" dirty="0"/>
              <a:t>Force </a:t>
            </a:r>
            <a:r>
              <a:rPr lang="en-US" dirty="0" smtClean="0"/>
              <a:t>Distributions</a:t>
            </a:r>
          </a:p>
          <a:p>
            <a:pPr marL="514350" indent="-514350" algn="just">
              <a:buFont typeface="+mj-lt"/>
              <a:buAutoNum type="arabicPeriod"/>
            </a:pPr>
            <a:r>
              <a:rPr lang="pt-BR" dirty="0"/>
              <a:t>Force As A Vector </a:t>
            </a:r>
            <a:r>
              <a:rPr lang="pt-BR" dirty="0" smtClean="0"/>
              <a:t>Quantity</a:t>
            </a:r>
          </a:p>
          <a:p>
            <a:pPr marL="514350" indent="-514350" algn="just">
              <a:buFont typeface="+mj-lt"/>
              <a:buAutoNum type="arabicPeriod"/>
            </a:pPr>
            <a:r>
              <a:rPr lang="en-US" dirty="0" smtClean="0"/>
              <a:t>Addition </a:t>
            </a:r>
            <a:r>
              <a:rPr lang="en-US" dirty="0"/>
              <a:t>Of </a:t>
            </a:r>
            <a:r>
              <a:rPr lang="en-US" dirty="0" smtClean="0"/>
              <a:t>Forces</a:t>
            </a:r>
          </a:p>
          <a:p>
            <a:pPr marL="514350" indent="-514350" algn="just">
              <a:buFont typeface="+mj-lt"/>
              <a:buAutoNum type="arabicPeriod"/>
            </a:pPr>
            <a:r>
              <a:rPr lang="en-US" dirty="0" smtClean="0"/>
              <a:t>Resolution </a:t>
            </a:r>
            <a:r>
              <a:rPr lang="en-US" dirty="0"/>
              <a:t>Of </a:t>
            </a:r>
            <a:r>
              <a:rPr lang="en-US" dirty="0" smtClean="0"/>
              <a:t>Forces</a:t>
            </a:r>
          </a:p>
          <a:p>
            <a:pPr marL="514350" indent="-514350" algn="just">
              <a:buFont typeface="+mj-lt"/>
              <a:buAutoNum type="arabicPeriod"/>
            </a:pPr>
            <a:r>
              <a:rPr lang="en-US" dirty="0" smtClean="0"/>
              <a:t>Numerical problems</a:t>
            </a:r>
          </a:p>
          <a:p>
            <a:pPr marL="514350" indent="-514350">
              <a:buFont typeface="+mj-lt"/>
              <a:buAutoNum type="arabicPeriod"/>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04800" y="228600"/>
            <a:ext cx="7772400" cy="533400"/>
          </a:xfrm>
        </p:spPr>
        <p:txBody>
          <a:bodyPr>
            <a:normAutofit fontScale="90000"/>
          </a:bodyPr>
          <a:lstStyle/>
          <a:p>
            <a:r>
              <a:rPr lang="en-US">
                <a:solidFill>
                  <a:srgbClr val="006600"/>
                </a:solidFill>
              </a:rPr>
              <a:t>Example 8.3</a:t>
            </a:r>
          </a:p>
        </p:txBody>
      </p:sp>
      <p:sp>
        <p:nvSpPr>
          <p:cNvPr id="46083" name="Text Box 3"/>
          <p:cNvSpPr txBox="1">
            <a:spLocks noChangeArrowheads="1"/>
          </p:cNvSpPr>
          <p:nvPr/>
        </p:nvSpPr>
        <p:spPr bwMode="auto">
          <a:xfrm>
            <a:off x="228600" y="887413"/>
            <a:ext cx="3246438" cy="1552575"/>
          </a:xfrm>
          <a:prstGeom prst="rect">
            <a:avLst/>
          </a:prstGeom>
          <a:noFill/>
          <a:ln w="9525">
            <a:noFill/>
            <a:miter lim="800000"/>
            <a:headEnd/>
            <a:tailEnd/>
          </a:ln>
          <a:effectLst/>
        </p:spPr>
        <p:txBody>
          <a:bodyPr wrap="none">
            <a:spAutoFit/>
          </a:bodyPr>
          <a:lstStyle/>
          <a:p>
            <a:r>
              <a:rPr lang="en-US">
                <a:solidFill>
                  <a:srgbClr val="006600"/>
                </a:solidFill>
              </a:rPr>
              <a:t>Consider the 400-kg</a:t>
            </a:r>
            <a:br>
              <a:rPr lang="en-US">
                <a:solidFill>
                  <a:srgbClr val="006600"/>
                </a:solidFill>
              </a:rPr>
            </a:br>
            <a:r>
              <a:rPr lang="en-US">
                <a:solidFill>
                  <a:srgbClr val="006600"/>
                </a:solidFill>
              </a:rPr>
              <a:t>beam shown below.</a:t>
            </a:r>
            <a:br>
              <a:rPr lang="en-US">
                <a:solidFill>
                  <a:srgbClr val="006600"/>
                </a:solidFill>
              </a:rPr>
            </a:br>
            <a:r>
              <a:rPr lang="en-US">
                <a:solidFill>
                  <a:srgbClr val="006600"/>
                </a:solidFill>
              </a:rPr>
              <a:t>Find T</a:t>
            </a:r>
            <a:r>
              <a:rPr lang="en-US" baseline="-25000">
                <a:solidFill>
                  <a:srgbClr val="006600"/>
                </a:solidFill>
              </a:rPr>
              <a:t>R</a:t>
            </a:r>
          </a:p>
          <a:p>
            <a:endParaRPr lang="en-US">
              <a:solidFill>
                <a:srgbClr val="006600"/>
              </a:solidFill>
            </a:endParaRPr>
          </a:p>
        </p:txBody>
      </p:sp>
      <p:pic>
        <p:nvPicPr>
          <p:cNvPr id="46089" name="Picture 9" descr="twocables"/>
          <p:cNvPicPr>
            <a:picLocks noChangeAspect="1" noChangeArrowheads="1"/>
          </p:cNvPicPr>
          <p:nvPr/>
        </p:nvPicPr>
        <p:blipFill>
          <a:blip r:embed="rId3"/>
          <a:srcRect/>
          <a:stretch>
            <a:fillRect/>
          </a:stretch>
        </p:blipFill>
        <p:spPr bwMode="auto">
          <a:xfrm>
            <a:off x="3429000" y="381000"/>
            <a:ext cx="5486400" cy="3986213"/>
          </a:xfrm>
          <a:prstGeom prst="rect">
            <a:avLst/>
          </a:prstGeom>
          <a:noFill/>
        </p:spPr>
      </p:pic>
      <p:sp>
        <p:nvSpPr>
          <p:cNvPr id="46090" name="Text Box 10"/>
          <p:cNvSpPr txBox="1">
            <a:spLocks noChangeArrowheads="1"/>
          </p:cNvSpPr>
          <p:nvPr/>
        </p:nvSpPr>
        <p:spPr bwMode="auto">
          <a:xfrm>
            <a:off x="914400" y="5459413"/>
            <a:ext cx="2233613" cy="457200"/>
          </a:xfrm>
          <a:prstGeom prst="rect">
            <a:avLst/>
          </a:prstGeom>
          <a:noFill/>
          <a:ln w="9525">
            <a:noFill/>
            <a:miter lim="800000"/>
            <a:headEnd/>
            <a:tailEnd/>
          </a:ln>
          <a:effectLst/>
        </p:spPr>
        <p:txBody>
          <a:bodyPr wrap="none">
            <a:spAutoFit/>
          </a:bodyPr>
          <a:lstStyle/>
          <a:p>
            <a:r>
              <a:rPr lang="en-US"/>
              <a:t>T</a:t>
            </a:r>
            <a:r>
              <a:rPr lang="en-US" baseline="-25000"/>
              <a:t>R</a:t>
            </a:r>
            <a:r>
              <a:rPr lang="en-US"/>
              <a:t> = 1 121 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090">
                                            <p:txEl>
                                              <p:pRg st="0" end="0"/>
                                            </p:txEl>
                                          </p:spTgt>
                                        </p:tgtEl>
                                        <p:attrNameLst>
                                          <p:attrName>style.visibility</p:attrName>
                                        </p:attrNameLst>
                                      </p:cBhvr>
                                      <p:to>
                                        <p:strVal val="visible"/>
                                      </p:to>
                                    </p:set>
                                    <p:animEffect transition="in" filter="wipe(left)">
                                      <p:cBhvr>
                                        <p:cTn id="7" dur="500"/>
                                        <p:tgtEl>
                                          <p:spTgt spid="460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0"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304800" y="228600"/>
            <a:ext cx="2819400" cy="381000"/>
          </a:xfrm>
        </p:spPr>
        <p:txBody>
          <a:bodyPr>
            <a:normAutofit fontScale="90000"/>
          </a:bodyPr>
          <a:lstStyle/>
          <a:p>
            <a:r>
              <a:rPr lang="en-US">
                <a:solidFill>
                  <a:srgbClr val="006600"/>
                </a:solidFill>
              </a:rPr>
              <a:t>Example 8.4a</a:t>
            </a:r>
          </a:p>
        </p:txBody>
      </p:sp>
      <p:sp>
        <p:nvSpPr>
          <p:cNvPr id="88067" name="Text Box 3"/>
          <p:cNvSpPr txBox="1">
            <a:spLocks noChangeArrowheads="1"/>
          </p:cNvSpPr>
          <p:nvPr/>
        </p:nvSpPr>
        <p:spPr bwMode="auto">
          <a:xfrm>
            <a:off x="152400" y="2743200"/>
            <a:ext cx="2014538" cy="2527300"/>
          </a:xfrm>
          <a:prstGeom prst="rect">
            <a:avLst/>
          </a:prstGeom>
          <a:noFill/>
          <a:ln w="9525">
            <a:noFill/>
            <a:miter lim="800000"/>
            <a:headEnd/>
            <a:tailEnd/>
          </a:ln>
          <a:effectLst/>
        </p:spPr>
        <p:txBody>
          <a:bodyPr wrap="none">
            <a:spAutoFit/>
          </a:bodyPr>
          <a:lstStyle/>
          <a:p>
            <a:r>
              <a:rPr lang="en-US">
                <a:solidFill>
                  <a:srgbClr val="006600"/>
                </a:solidFill>
              </a:rPr>
              <a:t>Given:</a:t>
            </a:r>
          </a:p>
          <a:p>
            <a:r>
              <a:rPr lang="en-US">
                <a:solidFill>
                  <a:srgbClr val="006600"/>
                </a:solidFill>
              </a:rPr>
              <a:t>  W</a:t>
            </a:r>
            <a:r>
              <a:rPr lang="en-US" baseline="-25000">
                <a:solidFill>
                  <a:srgbClr val="006600"/>
                </a:solidFill>
              </a:rPr>
              <a:t>beam</a:t>
            </a:r>
            <a:r>
              <a:rPr lang="en-US">
                <a:solidFill>
                  <a:srgbClr val="006600"/>
                </a:solidFill>
              </a:rPr>
              <a:t>=300</a:t>
            </a:r>
          </a:p>
          <a:p>
            <a:r>
              <a:rPr lang="en-US">
                <a:solidFill>
                  <a:srgbClr val="006600"/>
                </a:solidFill>
              </a:rPr>
              <a:t>  W</a:t>
            </a:r>
            <a:r>
              <a:rPr lang="en-US" baseline="-25000">
                <a:solidFill>
                  <a:srgbClr val="006600"/>
                </a:solidFill>
              </a:rPr>
              <a:t>box</a:t>
            </a:r>
            <a:r>
              <a:rPr lang="en-US">
                <a:solidFill>
                  <a:srgbClr val="006600"/>
                </a:solidFill>
              </a:rPr>
              <a:t>=200</a:t>
            </a:r>
          </a:p>
          <a:p>
            <a:r>
              <a:rPr lang="en-US">
                <a:solidFill>
                  <a:srgbClr val="006600"/>
                </a:solidFill>
              </a:rPr>
              <a:t>Find:</a:t>
            </a:r>
          </a:p>
          <a:p>
            <a:r>
              <a:rPr lang="en-US">
                <a:solidFill>
                  <a:srgbClr val="006600"/>
                </a:solidFill>
              </a:rPr>
              <a:t>  T</a:t>
            </a:r>
            <a:r>
              <a:rPr lang="en-US" baseline="-25000">
                <a:solidFill>
                  <a:srgbClr val="006600"/>
                </a:solidFill>
              </a:rPr>
              <a:t>left</a:t>
            </a:r>
          </a:p>
          <a:p>
            <a:endParaRPr lang="en-US" baseline="-25000">
              <a:solidFill>
                <a:srgbClr val="006600"/>
              </a:solidFill>
            </a:endParaRPr>
          </a:p>
          <a:p>
            <a:endParaRPr lang="en-US">
              <a:solidFill>
                <a:srgbClr val="006600"/>
              </a:solidFill>
            </a:endParaRPr>
          </a:p>
        </p:txBody>
      </p:sp>
      <p:graphicFrame>
        <p:nvGraphicFramePr>
          <p:cNvPr id="88070" name="Object 6"/>
          <p:cNvGraphicFramePr>
            <a:graphicFrameLocks noChangeAspect="1"/>
          </p:cNvGraphicFramePr>
          <p:nvPr/>
        </p:nvGraphicFramePr>
        <p:xfrm>
          <a:off x="1828800" y="550863"/>
          <a:ext cx="7315200" cy="4048125"/>
        </p:xfrm>
        <a:graphic>
          <a:graphicData uri="http://schemas.openxmlformats.org/presentationml/2006/ole">
            <p:oleObj spid="_x0000_s7170" name="CorelDRAW" r:id="rId4" imgW="6510600" imgH="3602160" progId="">
              <p:embed/>
            </p:oleObj>
          </a:graphicData>
        </a:graphic>
      </p:graphicFrame>
      <p:sp>
        <p:nvSpPr>
          <p:cNvPr id="88071" name="Text Box 7"/>
          <p:cNvSpPr txBox="1">
            <a:spLocks noChangeArrowheads="1"/>
          </p:cNvSpPr>
          <p:nvPr/>
        </p:nvSpPr>
        <p:spPr bwMode="auto">
          <a:xfrm>
            <a:off x="212725" y="4922838"/>
            <a:ext cx="6546850" cy="457200"/>
          </a:xfrm>
          <a:prstGeom prst="rect">
            <a:avLst/>
          </a:prstGeom>
          <a:noFill/>
          <a:ln w="9525">
            <a:noFill/>
            <a:miter lim="800000"/>
            <a:headEnd/>
            <a:tailEnd/>
          </a:ln>
          <a:effectLst/>
        </p:spPr>
        <p:txBody>
          <a:bodyPr wrap="none">
            <a:spAutoFit/>
          </a:bodyPr>
          <a:lstStyle/>
          <a:p>
            <a:r>
              <a:rPr lang="en-US">
                <a:solidFill>
                  <a:srgbClr val="006600"/>
                </a:solidFill>
              </a:rPr>
              <a:t>What point should I use for torque origin?</a:t>
            </a:r>
          </a:p>
        </p:txBody>
      </p:sp>
      <p:sp>
        <p:nvSpPr>
          <p:cNvPr id="88072" name="Text Box 8"/>
          <p:cNvSpPr txBox="1">
            <a:spLocks noChangeArrowheads="1"/>
          </p:cNvSpPr>
          <p:nvPr/>
        </p:nvSpPr>
        <p:spPr bwMode="auto">
          <a:xfrm>
            <a:off x="7162800" y="4800600"/>
            <a:ext cx="406400" cy="1552575"/>
          </a:xfrm>
          <a:prstGeom prst="rect">
            <a:avLst/>
          </a:prstGeom>
          <a:noFill/>
          <a:ln w="9525">
            <a:noFill/>
            <a:miter lim="800000"/>
            <a:headEnd/>
            <a:tailEnd/>
          </a:ln>
          <a:effectLst/>
        </p:spPr>
        <p:txBody>
          <a:bodyPr wrap="none">
            <a:spAutoFit/>
          </a:bodyPr>
          <a:lstStyle/>
          <a:p>
            <a:r>
              <a:rPr lang="en-US"/>
              <a:t>A</a:t>
            </a:r>
          </a:p>
          <a:p>
            <a:r>
              <a:rPr lang="en-US"/>
              <a:t>B</a:t>
            </a:r>
          </a:p>
          <a:p>
            <a:r>
              <a:rPr lang="en-US"/>
              <a:t>C</a:t>
            </a:r>
          </a:p>
          <a:p>
            <a:r>
              <a:rPr lang="en-US"/>
              <a:t>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304800" y="228600"/>
            <a:ext cx="2819400" cy="381000"/>
          </a:xfrm>
        </p:spPr>
        <p:txBody>
          <a:bodyPr>
            <a:normAutofit fontScale="90000"/>
          </a:bodyPr>
          <a:lstStyle/>
          <a:p>
            <a:r>
              <a:rPr lang="en-US">
                <a:solidFill>
                  <a:srgbClr val="006600"/>
                </a:solidFill>
              </a:rPr>
              <a:t>Example 8.4b</a:t>
            </a:r>
          </a:p>
        </p:txBody>
      </p:sp>
      <p:sp>
        <p:nvSpPr>
          <p:cNvPr id="90115" name="Text Box 3"/>
          <p:cNvSpPr txBox="1">
            <a:spLocks noChangeArrowheads="1"/>
          </p:cNvSpPr>
          <p:nvPr/>
        </p:nvSpPr>
        <p:spPr bwMode="auto">
          <a:xfrm>
            <a:off x="152400" y="2743200"/>
            <a:ext cx="1879600" cy="2527300"/>
          </a:xfrm>
          <a:prstGeom prst="rect">
            <a:avLst/>
          </a:prstGeom>
          <a:noFill/>
          <a:ln w="9525">
            <a:noFill/>
            <a:miter lim="800000"/>
            <a:headEnd/>
            <a:tailEnd/>
          </a:ln>
          <a:effectLst/>
        </p:spPr>
        <p:txBody>
          <a:bodyPr wrap="none">
            <a:spAutoFit/>
          </a:bodyPr>
          <a:lstStyle/>
          <a:p>
            <a:r>
              <a:rPr lang="en-US">
                <a:solidFill>
                  <a:srgbClr val="006600"/>
                </a:solidFill>
              </a:rPr>
              <a:t>Given:</a:t>
            </a:r>
          </a:p>
          <a:p>
            <a:r>
              <a:rPr lang="en-US">
                <a:solidFill>
                  <a:srgbClr val="006600"/>
                </a:solidFill>
              </a:rPr>
              <a:t>  T</a:t>
            </a:r>
            <a:r>
              <a:rPr lang="en-US" baseline="-25000">
                <a:solidFill>
                  <a:srgbClr val="006600"/>
                </a:solidFill>
              </a:rPr>
              <a:t>left</a:t>
            </a:r>
            <a:r>
              <a:rPr lang="en-US">
                <a:solidFill>
                  <a:srgbClr val="006600"/>
                </a:solidFill>
              </a:rPr>
              <a:t>=300</a:t>
            </a:r>
          </a:p>
          <a:p>
            <a:r>
              <a:rPr lang="en-US">
                <a:solidFill>
                  <a:srgbClr val="006600"/>
                </a:solidFill>
              </a:rPr>
              <a:t>  T</a:t>
            </a:r>
            <a:r>
              <a:rPr lang="en-US" baseline="-25000">
                <a:solidFill>
                  <a:srgbClr val="006600"/>
                </a:solidFill>
              </a:rPr>
              <a:t>right</a:t>
            </a:r>
            <a:r>
              <a:rPr lang="en-US">
                <a:solidFill>
                  <a:srgbClr val="006600"/>
                </a:solidFill>
              </a:rPr>
              <a:t>=500</a:t>
            </a:r>
          </a:p>
          <a:p>
            <a:r>
              <a:rPr lang="en-US">
                <a:solidFill>
                  <a:srgbClr val="006600"/>
                </a:solidFill>
              </a:rPr>
              <a:t>Find:</a:t>
            </a:r>
          </a:p>
          <a:p>
            <a:r>
              <a:rPr lang="en-US">
                <a:solidFill>
                  <a:srgbClr val="006600"/>
                </a:solidFill>
              </a:rPr>
              <a:t>  W</a:t>
            </a:r>
            <a:r>
              <a:rPr lang="en-US" baseline="-25000">
                <a:solidFill>
                  <a:srgbClr val="006600"/>
                </a:solidFill>
              </a:rPr>
              <a:t>beam</a:t>
            </a:r>
          </a:p>
          <a:p>
            <a:endParaRPr lang="en-US" baseline="-25000">
              <a:solidFill>
                <a:srgbClr val="006600"/>
              </a:solidFill>
            </a:endParaRPr>
          </a:p>
          <a:p>
            <a:endParaRPr lang="en-US">
              <a:solidFill>
                <a:srgbClr val="006600"/>
              </a:solidFill>
            </a:endParaRPr>
          </a:p>
        </p:txBody>
      </p:sp>
      <p:graphicFrame>
        <p:nvGraphicFramePr>
          <p:cNvPr id="90116" name="Object 4"/>
          <p:cNvGraphicFramePr>
            <a:graphicFrameLocks noChangeAspect="1"/>
          </p:cNvGraphicFramePr>
          <p:nvPr/>
        </p:nvGraphicFramePr>
        <p:xfrm>
          <a:off x="1828800" y="550863"/>
          <a:ext cx="7315200" cy="4048125"/>
        </p:xfrm>
        <a:graphic>
          <a:graphicData uri="http://schemas.openxmlformats.org/presentationml/2006/ole">
            <p:oleObj spid="_x0000_s8194" name="CorelDRAW" r:id="rId4" imgW="6510600" imgH="3602160" progId="">
              <p:embed/>
            </p:oleObj>
          </a:graphicData>
        </a:graphic>
      </p:graphicFrame>
      <p:sp>
        <p:nvSpPr>
          <p:cNvPr id="90117" name="Text Box 5"/>
          <p:cNvSpPr txBox="1">
            <a:spLocks noChangeArrowheads="1"/>
          </p:cNvSpPr>
          <p:nvPr/>
        </p:nvSpPr>
        <p:spPr bwMode="auto">
          <a:xfrm>
            <a:off x="212725" y="4922838"/>
            <a:ext cx="6546850" cy="457200"/>
          </a:xfrm>
          <a:prstGeom prst="rect">
            <a:avLst/>
          </a:prstGeom>
          <a:noFill/>
          <a:ln w="9525">
            <a:noFill/>
            <a:miter lim="800000"/>
            <a:headEnd/>
            <a:tailEnd/>
          </a:ln>
          <a:effectLst/>
        </p:spPr>
        <p:txBody>
          <a:bodyPr wrap="none">
            <a:spAutoFit/>
          </a:bodyPr>
          <a:lstStyle/>
          <a:p>
            <a:r>
              <a:rPr lang="en-US">
                <a:solidFill>
                  <a:srgbClr val="006600"/>
                </a:solidFill>
              </a:rPr>
              <a:t>What point should I use for torque origin?</a:t>
            </a:r>
          </a:p>
        </p:txBody>
      </p:sp>
      <p:sp>
        <p:nvSpPr>
          <p:cNvPr id="90118" name="Text Box 6"/>
          <p:cNvSpPr txBox="1">
            <a:spLocks noChangeArrowheads="1"/>
          </p:cNvSpPr>
          <p:nvPr/>
        </p:nvSpPr>
        <p:spPr bwMode="auto">
          <a:xfrm>
            <a:off x="7162800" y="4800600"/>
            <a:ext cx="406400" cy="1552575"/>
          </a:xfrm>
          <a:prstGeom prst="rect">
            <a:avLst/>
          </a:prstGeom>
          <a:noFill/>
          <a:ln w="9525">
            <a:noFill/>
            <a:miter lim="800000"/>
            <a:headEnd/>
            <a:tailEnd/>
          </a:ln>
          <a:effectLst/>
        </p:spPr>
        <p:txBody>
          <a:bodyPr wrap="none">
            <a:spAutoFit/>
          </a:bodyPr>
          <a:lstStyle/>
          <a:p>
            <a:r>
              <a:rPr lang="en-US"/>
              <a:t>A</a:t>
            </a:r>
          </a:p>
          <a:p>
            <a:r>
              <a:rPr lang="en-US"/>
              <a:t>B</a:t>
            </a:r>
          </a:p>
          <a:p>
            <a:r>
              <a:rPr lang="en-US"/>
              <a:t>C</a:t>
            </a:r>
          </a:p>
          <a:p>
            <a:r>
              <a:rPr lang="en-US"/>
              <a:t>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04800" y="228600"/>
            <a:ext cx="2819400" cy="381000"/>
          </a:xfrm>
        </p:spPr>
        <p:txBody>
          <a:bodyPr>
            <a:normAutofit fontScale="90000"/>
          </a:bodyPr>
          <a:lstStyle/>
          <a:p>
            <a:r>
              <a:rPr lang="en-US">
                <a:solidFill>
                  <a:srgbClr val="006600"/>
                </a:solidFill>
              </a:rPr>
              <a:t>Example 8.4c</a:t>
            </a:r>
          </a:p>
        </p:txBody>
      </p:sp>
      <p:sp>
        <p:nvSpPr>
          <p:cNvPr id="89091" name="Text Box 3"/>
          <p:cNvSpPr txBox="1">
            <a:spLocks noChangeArrowheads="1"/>
          </p:cNvSpPr>
          <p:nvPr/>
        </p:nvSpPr>
        <p:spPr bwMode="auto">
          <a:xfrm>
            <a:off x="152400" y="2743200"/>
            <a:ext cx="2014538" cy="2282825"/>
          </a:xfrm>
          <a:prstGeom prst="rect">
            <a:avLst/>
          </a:prstGeom>
          <a:noFill/>
          <a:ln w="9525">
            <a:noFill/>
            <a:miter lim="800000"/>
            <a:headEnd/>
            <a:tailEnd/>
          </a:ln>
          <a:effectLst/>
        </p:spPr>
        <p:txBody>
          <a:bodyPr wrap="none">
            <a:spAutoFit/>
          </a:bodyPr>
          <a:lstStyle/>
          <a:p>
            <a:r>
              <a:rPr lang="en-US">
                <a:solidFill>
                  <a:srgbClr val="006600"/>
                </a:solidFill>
              </a:rPr>
              <a:t>Given:</a:t>
            </a:r>
          </a:p>
          <a:p>
            <a:r>
              <a:rPr lang="en-US">
                <a:solidFill>
                  <a:srgbClr val="006600"/>
                </a:solidFill>
              </a:rPr>
              <a:t>  W</a:t>
            </a:r>
            <a:r>
              <a:rPr lang="en-US" baseline="-25000">
                <a:solidFill>
                  <a:srgbClr val="006600"/>
                </a:solidFill>
              </a:rPr>
              <a:t>beam</a:t>
            </a:r>
            <a:r>
              <a:rPr lang="en-US">
                <a:solidFill>
                  <a:srgbClr val="006600"/>
                </a:solidFill>
              </a:rPr>
              <a:t>=300</a:t>
            </a:r>
          </a:p>
          <a:p>
            <a:r>
              <a:rPr lang="en-US">
                <a:solidFill>
                  <a:srgbClr val="006600"/>
                </a:solidFill>
              </a:rPr>
              <a:t>  W</a:t>
            </a:r>
            <a:r>
              <a:rPr lang="en-US" baseline="-25000">
                <a:solidFill>
                  <a:srgbClr val="006600"/>
                </a:solidFill>
              </a:rPr>
              <a:t>box</a:t>
            </a:r>
            <a:r>
              <a:rPr lang="en-US">
                <a:solidFill>
                  <a:srgbClr val="006600"/>
                </a:solidFill>
              </a:rPr>
              <a:t>=200</a:t>
            </a:r>
          </a:p>
          <a:p>
            <a:r>
              <a:rPr lang="en-US">
                <a:solidFill>
                  <a:srgbClr val="006600"/>
                </a:solidFill>
              </a:rPr>
              <a:t>Find:</a:t>
            </a:r>
          </a:p>
          <a:p>
            <a:r>
              <a:rPr lang="en-US">
                <a:solidFill>
                  <a:srgbClr val="006600"/>
                </a:solidFill>
              </a:rPr>
              <a:t>  T</a:t>
            </a:r>
            <a:r>
              <a:rPr lang="en-US" baseline="-25000">
                <a:solidFill>
                  <a:srgbClr val="006600"/>
                </a:solidFill>
              </a:rPr>
              <a:t>right</a:t>
            </a:r>
          </a:p>
          <a:p>
            <a:endParaRPr lang="en-US">
              <a:solidFill>
                <a:srgbClr val="006600"/>
              </a:solidFill>
            </a:endParaRPr>
          </a:p>
        </p:txBody>
      </p:sp>
      <p:graphicFrame>
        <p:nvGraphicFramePr>
          <p:cNvPr id="89092" name="Object 4"/>
          <p:cNvGraphicFramePr>
            <a:graphicFrameLocks noChangeAspect="1"/>
          </p:cNvGraphicFramePr>
          <p:nvPr/>
        </p:nvGraphicFramePr>
        <p:xfrm>
          <a:off x="1828800" y="550863"/>
          <a:ext cx="7315200" cy="4048125"/>
        </p:xfrm>
        <a:graphic>
          <a:graphicData uri="http://schemas.openxmlformats.org/presentationml/2006/ole">
            <p:oleObj spid="_x0000_s9218" name="CorelDRAW" r:id="rId4" imgW="6510600" imgH="3602160" progId="">
              <p:embed/>
            </p:oleObj>
          </a:graphicData>
        </a:graphic>
      </p:graphicFrame>
      <p:sp>
        <p:nvSpPr>
          <p:cNvPr id="89093" name="Text Box 5"/>
          <p:cNvSpPr txBox="1">
            <a:spLocks noChangeArrowheads="1"/>
          </p:cNvSpPr>
          <p:nvPr/>
        </p:nvSpPr>
        <p:spPr bwMode="auto">
          <a:xfrm>
            <a:off x="212725" y="4922838"/>
            <a:ext cx="6546850" cy="457200"/>
          </a:xfrm>
          <a:prstGeom prst="rect">
            <a:avLst/>
          </a:prstGeom>
          <a:noFill/>
          <a:ln w="9525">
            <a:noFill/>
            <a:miter lim="800000"/>
            <a:headEnd/>
            <a:tailEnd/>
          </a:ln>
          <a:effectLst/>
        </p:spPr>
        <p:txBody>
          <a:bodyPr wrap="none">
            <a:spAutoFit/>
          </a:bodyPr>
          <a:lstStyle/>
          <a:p>
            <a:r>
              <a:rPr lang="en-US">
                <a:solidFill>
                  <a:srgbClr val="006600"/>
                </a:solidFill>
              </a:rPr>
              <a:t>What point should I use for torque origin?</a:t>
            </a:r>
          </a:p>
        </p:txBody>
      </p:sp>
      <p:sp>
        <p:nvSpPr>
          <p:cNvPr id="89094" name="Text Box 6"/>
          <p:cNvSpPr txBox="1">
            <a:spLocks noChangeArrowheads="1"/>
          </p:cNvSpPr>
          <p:nvPr/>
        </p:nvSpPr>
        <p:spPr bwMode="auto">
          <a:xfrm>
            <a:off x="7162800" y="4800600"/>
            <a:ext cx="406400" cy="1552575"/>
          </a:xfrm>
          <a:prstGeom prst="rect">
            <a:avLst/>
          </a:prstGeom>
          <a:noFill/>
          <a:ln w="9525">
            <a:noFill/>
            <a:miter lim="800000"/>
            <a:headEnd/>
            <a:tailEnd/>
          </a:ln>
          <a:effectLst/>
        </p:spPr>
        <p:txBody>
          <a:bodyPr wrap="none">
            <a:spAutoFit/>
          </a:bodyPr>
          <a:lstStyle/>
          <a:p>
            <a:r>
              <a:rPr lang="en-US"/>
              <a:t>A</a:t>
            </a:r>
          </a:p>
          <a:p>
            <a:r>
              <a:rPr lang="en-US"/>
              <a:t>B</a:t>
            </a:r>
          </a:p>
          <a:p>
            <a:r>
              <a:rPr lang="en-US"/>
              <a:t>C</a:t>
            </a:r>
          </a:p>
          <a:p>
            <a:r>
              <a:rPr lang="en-US"/>
              <a:t>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04800" y="228600"/>
            <a:ext cx="2819400" cy="381000"/>
          </a:xfrm>
        </p:spPr>
        <p:txBody>
          <a:bodyPr>
            <a:normAutofit fontScale="90000"/>
          </a:bodyPr>
          <a:lstStyle/>
          <a:p>
            <a:r>
              <a:rPr lang="en-US">
                <a:solidFill>
                  <a:srgbClr val="006600"/>
                </a:solidFill>
              </a:rPr>
              <a:t>Example 8.4d</a:t>
            </a:r>
          </a:p>
        </p:txBody>
      </p:sp>
      <p:sp>
        <p:nvSpPr>
          <p:cNvPr id="91139" name="Text Box 3"/>
          <p:cNvSpPr txBox="1">
            <a:spLocks noChangeArrowheads="1"/>
          </p:cNvSpPr>
          <p:nvPr/>
        </p:nvSpPr>
        <p:spPr bwMode="auto">
          <a:xfrm>
            <a:off x="152400" y="2743200"/>
            <a:ext cx="1879600" cy="2527300"/>
          </a:xfrm>
          <a:prstGeom prst="rect">
            <a:avLst/>
          </a:prstGeom>
          <a:noFill/>
          <a:ln w="9525">
            <a:noFill/>
            <a:miter lim="800000"/>
            <a:headEnd/>
            <a:tailEnd/>
          </a:ln>
          <a:effectLst/>
        </p:spPr>
        <p:txBody>
          <a:bodyPr wrap="none">
            <a:spAutoFit/>
          </a:bodyPr>
          <a:lstStyle/>
          <a:p>
            <a:r>
              <a:rPr lang="en-US">
                <a:solidFill>
                  <a:srgbClr val="006600"/>
                </a:solidFill>
              </a:rPr>
              <a:t>Given:</a:t>
            </a:r>
          </a:p>
          <a:p>
            <a:r>
              <a:rPr lang="en-US">
                <a:solidFill>
                  <a:srgbClr val="006600"/>
                </a:solidFill>
              </a:rPr>
              <a:t>  T</a:t>
            </a:r>
            <a:r>
              <a:rPr lang="en-US" baseline="-25000">
                <a:solidFill>
                  <a:srgbClr val="006600"/>
                </a:solidFill>
              </a:rPr>
              <a:t>left</a:t>
            </a:r>
            <a:r>
              <a:rPr lang="en-US">
                <a:solidFill>
                  <a:srgbClr val="006600"/>
                </a:solidFill>
              </a:rPr>
              <a:t>=250</a:t>
            </a:r>
          </a:p>
          <a:p>
            <a:r>
              <a:rPr lang="en-US">
                <a:solidFill>
                  <a:srgbClr val="006600"/>
                </a:solidFill>
              </a:rPr>
              <a:t>  T</a:t>
            </a:r>
            <a:r>
              <a:rPr lang="en-US" baseline="-25000">
                <a:solidFill>
                  <a:srgbClr val="006600"/>
                </a:solidFill>
              </a:rPr>
              <a:t>right</a:t>
            </a:r>
            <a:r>
              <a:rPr lang="en-US">
                <a:solidFill>
                  <a:srgbClr val="006600"/>
                </a:solidFill>
              </a:rPr>
              <a:t>=400</a:t>
            </a:r>
          </a:p>
          <a:p>
            <a:r>
              <a:rPr lang="en-US">
                <a:solidFill>
                  <a:srgbClr val="006600"/>
                </a:solidFill>
              </a:rPr>
              <a:t>Find:</a:t>
            </a:r>
          </a:p>
          <a:p>
            <a:r>
              <a:rPr lang="en-US">
                <a:solidFill>
                  <a:srgbClr val="006600"/>
                </a:solidFill>
              </a:rPr>
              <a:t>  W</a:t>
            </a:r>
            <a:r>
              <a:rPr lang="en-US" baseline="-25000">
                <a:solidFill>
                  <a:srgbClr val="006600"/>
                </a:solidFill>
              </a:rPr>
              <a:t>box</a:t>
            </a:r>
          </a:p>
          <a:p>
            <a:endParaRPr lang="en-US" baseline="-25000">
              <a:solidFill>
                <a:srgbClr val="006600"/>
              </a:solidFill>
            </a:endParaRPr>
          </a:p>
          <a:p>
            <a:endParaRPr lang="en-US">
              <a:solidFill>
                <a:srgbClr val="006600"/>
              </a:solidFill>
            </a:endParaRPr>
          </a:p>
        </p:txBody>
      </p:sp>
      <p:graphicFrame>
        <p:nvGraphicFramePr>
          <p:cNvPr id="91140" name="Object 4"/>
          <p:cNvGraphicFramePr>
            <a:graphicFrameLocks noChangeAspect="1"/>
          </p:cNvGraphicFramePr>
          <p:nvPr/>
        </p:nvGraphicFramePr>
        <p:xfrm>
          <a:off x="1828800" y="550863"/>
          <a:ext cx="7315200" cy="4048125"/>
        </p:xfrm>
        <a:graphic>
          <a:graphicData uri="http://schemas.openxmlformats.org/presentationml/2006/ole">
            <p:oleObj spid="_x0000_s10242" name="CorelDRAW" r:id="rId4" imgW="6510600" imgH="3602160" progId="">
              <p:embed/>
            </p:oleObj>
          </a:graphicData>
        </a:graphic>
      </p:graphicFrame>
      <p:sp>
        <p:nvSpPr>
          <p:cNvPr id="91141" name="Text Box 5"/>
          <p:cNvSpPr txBox="1">
            <a:spLocks noChangeArrowheads="1"/>
          </p:cNvSpPr>
          <p:nvPr/>
        </p:nvSpPr>
        <p:spPr bwMode="auto">
          <a:xfrm>
            <a:off x="212725" y="4922838"/>
            <a:ext cx="6546850" cy="457200"/>
          </a:xfrm>
          <a:prstGeom prst="rect">
            <a:avLst/>
          </a:prstGeom>
          <a:noFill/>
          <a:ln w="9525">
            <a:noFill/>
            <a:miter lim="800000"/>
            <a:headEnd/>
            <a:tailEnd/>
          </a:ln>
          <a:effectLst/>
        </p:spPr>
        <p:txBody>
          <a:bodyPr wrap="none">
            <a:spAutoFit/>
          </a:bodyPr>
          <a:lstStyle/>
          <a:p>
            <a:r>
              <a:rPr lang="en-US">
                <a:solidFill>
                  <a:srgbClr val="006600"/>
                </a:solidFill>
              </a:rPr>
              <a:t>What point should I use for torque origin?</a:t>
            </a:r>
          </a:p>
        </p:txBody>
      </p:sp>
      <p:sp>
        <p:nvSpPr>
          <p:cNvPr id="91142" name="Text Box 6"/>
          <p:cNvSpPr txBox="1">
            <a:spLocks noChangeArrowheads="1"/>
          </p:cNvSpPr>
          <p:nvPr/>
        </p:nvSpPr>
        <p:spPr bwMode="auto">
          <a:xfrm>
            <a:off x="7162800" y="4800600"/>
            <a:ext cx="406400" cy="1552575"/>
          </a:xfrm>
          <a:prstGeom prst="rect">
            <a:avLst/>
          </a:prstGeom>
          <a:noFill/>
          <a:ln w="9525">
            <a:noFill/>
            <a:miter lim="800000"/>
            <a:headEnd/>
            <a:tailEnd/>
          </a:ln>
          <a:effectLst/>
        </p:spPr>
        <p:txBody>
          <a:bodyPr wrap="none">
            <a:spAutoFit/>
          </a:bodyPr>
          <a:lstStyle/>
          <a:p>
            <a:r>
              <a:rPr lang="en-US"/>
              <a:t>A</a:t>
            </a:r>
          </a:p>
          <a:p>
            <a:r>
              <a:rPr lang="en-US"/>
              <a:t>B</a:t>
            </a:r>
          </a:p>
          <a:p>
            <a:r>
              <a:rPr lang="en-US"/>
              <a:t>C</a:t>
            </a:r>
          </a:p>
          <a:p>
            <a:r>
              <a:rPr lang="en-US"/>
              <a:t>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304800" y="228600"/>
            <a:ext cx="2819400" cy="381000"/>
          </a:xfrm>
        </p:spPr>
        <p:txBody>
          <a:bodyPr>
            <a:normAutofit fontScale="90000"/>
          </a:bodyPr>
          <a:lstStyle/>
          <a:p>
            <a:r>
              <a:rPr lang="en-US">
                <a:solidFill>
                  <a:srgbClr val="006600"/>
                </a:solidFill>
              </a:rPr>
              <a:t>Example 8.4e</a:t>
            </a:r>
          </a:p>
        </p:txBody>
      </p:sp>
      <p:sp>
        <p:nvSpPr>
          <p:cNvPr id="93187" name="Text Box 3"/>
          <p:cNvSpPr txBox="1">
            <a:spLocks noChangeArrowheads="1"/>
          </p:cNvSpPr>
          <p:nvPr/>
        </p:nvSpPr>
        <p:spPr bwMode="auto">
          <a:xfrm>
            <a:off x="152400" y="2743200"/>
            <a:ext cx="2014538" cy="2527300"/>
          </a:xfrm>
          <a:prstGeom prst="rect">
            <a:avLst/>
          </a:prstGeom>
          <a:noFill/>
          <a:ln w="9525">
            <a:noFill/>
            <a:miter lim="800000"/>
            <a:headEnd/>
            <a:tailEnd/>
          </a:ln>
          <a:effectLst/>
        </p:spPr>
        <p:txBody>
          <a:bodyPr wrap="none">
            <a:spAutoFit/>
          </a:bodyPr>
          <a:lstStyle/>
          <a:p>
            <a:r>
              <a:rPr lang="en-US">
                <a:solidFill>
                  <a:srgbClr val="006600"/>
                </a:solidFill>
              </a:rPr>
              <a:t>Given:</a:t>
            </a:r>
          </a:p>
          <a:p>
            <a:r>
              <a:rPr lang="en-US">
                <a:solidFill>
                  <a:srgbClr val="006600"/>
                </a:solidFill>
              </a:rPr>
              <a:t>  T</a:t>
            </a:r>
            <a:r>
              <a:rPr lang="en-US" baseline="-25000">
                <a:solidFill>
                  <a:srgbClr val="006600"/>
                </a:solidFill>
              </a:rPr>
              <a:t>left</a:t>
            </a:r>
            <a:r>
              <a:rPr lang="en-US">
                <a:solidFill>
                  <a:srgbClr val="006600"/>
                </a:solidFill>
              </a:rPr>
              <a:t>=250</a:t>
            </a:r>
          </a:p>
          <a:p>
            <a:r>
              <a:rPr lang="en-US">
                <a:solidFill>
                  <a:srgbClr val="006600"/>
                </a:solidFill>
              </a:rPr>
              <a:t>  W</a:t>
            </a:r>
            <a:r>
              <a:rPr lang="en-US" baseline="-25000">
                <a:solidFill>
                  <a:srgbClr val="006600"/>
                </a:solidFill>
              </a:rPr>
              <a:t>beam</a:t>
            </a:r>
            <a:r>
              <a:rPr lang="en-US">
                <a:solidFill>
                  <a:srgbClr val="006600"/>
                </a:solidFill>
              </a:rPr>
              <a:t>=250</a:t>
            </a:r>
          </a:p>
          <a:p>
            <a:r>
              <a:rPr lang="en-US">
                <a:solidFill>
                  <a:srgbClr val="006600"/>
                </a:solidFill>
              </a:rPr>
              <a:t>Find:</a:t>
            </a:r>
          </a:p>
          <a:p>
            <a:r>
              <a:rPr lang="en-US">
                <a:solidFill>
                  <a:srgbClr val="006600"/>
                </a:solidFill>
              </a:rPr>
              <a:t>  W</a:t>
            </a:r>
            <a:r>
              <a:rPr lang="en-US" baseline="-25000">
                <a:solidFill>
                  <a:srgbClr val="006600"/>
                </a:solidFill>
              </a:rPr>
              <a:t>box</a:t>
            </a:r>
          </a:p>
          <a:p>
            <a:endParaRPr lang="en-US" baseline="-25000">
              <a:solidFill>
                <a:srgbClr val="006600"/>
              </a:solidFill>
            </a:endParaRPr>
          </a:p>
          <a:p>
            <a:endParaRPr lang="en-US">
              <a:solidFill>
                <a:srgbClr val="006600"/>
              </a:solidFill>
            </a:endParaRPr>
          </a:p>
        </p:txBody>
      </p:sp>
      <p:graphicFrame>
        <p:nvGraphicFramePr>
          <p:cNvPr id="93188" name="Object 4"/>
          <p:cNvGraphicFramePr>
            <a:graphicFrameLocks noChangeAspect="1"/>
          </p:cNvGraphicFramePr>
          <p:nvPr/>
        </p:nvGraphicFramePr>
        <p:xfrm>
          <a:off x="1828800" y="550863"/>
          <a:ext cx="7315200" cy="4048125"/>
        </p:xfrm>
        <a:graphic>
          <a:graphicData uri="http://schemas.openxmlformats.org/presentationml/2006/ole">
            <p:oleObj spid="_x0000_s11266" name="CorelDRAW" r:id="rId4" imgW="6510600" imgH="3602160" progId="">
              <p:embed/>
            </p:oleObj>
          </a:graphicData>
        </a:graphic>
      </p:graphicFrame>
      <p:sp>
        <p:nvSpPr>
          <p:cNvPr id="93189" name="Text Box 5"/>
          <p:cNvSpPr txBox="1">
            <a:spLocks noChangeArrowheads="1"/>
          </p:cNvSpPr>
          <p:nvPr/>
        </p:nvSpPr>
        <p:spPr bwMode="auto">
          <a:xfrm>
            <a:off x="212725" y="4922838"/>
            <a:ext cx="6546850" cy="457200"/>
          </a:xfrm>
          <a:prstGeom prst="rect">
            <a:avLst/>
          </a:prstGeom>
          <a:noFill/>
          <a:ln w="9525">
            <a:noFill/>
            <a:miter lim="800000"/>
            <a:headEnd/>
            <a:tailEnd/>
          </a:ln>
          <a:effectLst/>
        </p:spPr>
        <p:txBody>
          <a:bodyPr wrap="none">
            <a:spAutoFit/>
          </a:bodyPr>
          <a:lstStyle/>
          <a:p>
            <a:r>
              <a:rPr lang="en-US">
                <a:solidFill>
                  <a:srgbClr val="006600"/>
                </a:solidFill>
              </a:rPr>
              <a:t>What point should I use for torque origin?</a:t>
            </a:r>
          </a:p>
        </p:txBody>
      </p:sp>
      <p:sp>
        <p:nvSpPr>
          <p:cNvPr id="93190" name="Text Box 6"/>
          <p:cNvSpPr txBox="1">
            <a:spLocks noChangeArrowheads="1"/>
          </p:cNvSpPr>
          <p:nvPr/>
        </p:nvSpPr>
        <p:spPr bwMode="auto">
          <a:xfrm>
            <a:off x="7162800" y="4800600"/>
            <a:ext cx="406400" cy="1552575"/>
          </a:xfrm>
          <a:prstGeom prst="rect">
            <a:avLst/>
          </a:prstGeom>
          <a:noFill/>
          <a:ln w="9525">
            <a:noFill/>
            <a:miter lim="800000"/>
            <a:headEnd/>
            <a:tailEnd/>
          </a:ln>
          <a:effectLst/>
        </p:spPr>
        <p:txBody>
          <a:bodyPr wrap="none">
            <a:spAutoFit/>
          </a:bodyPr>
          <a:lstStyle/>
          <a:p>
            <a:r>
              <a:rPr lang="en-US"/>
              <a:t>A</a:t>
            </a:r>
          </a:p>
          <a:p>
            <a:r>
              <a:rPr lang="en-US"/>
              <a:t>B</a:t>
            </a:r>
          </a:p>
          <a:p>
            <a:r>
              <a:rPr lang="en-US"/>
              <a:t>C</a:t>
            </a:r>
          </a:p>
          <a:p>
            <a:r>
              <a:rPr lang="en-US"/>
              <a:t>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38" name="AutoShape 22"/>
          <p:cNvSpPr>
            <a:spLocks noChangeArrowheads="1"/>
          </p:cNvSpPr>
          <p:nvPr/>
        </p:nvSpPr>
        <p:spPr bwMode="auto">
          <a:xfrm>
            <a:off x="6705600" y="3429000"/>
            <a:ext cx="914400" cy="609600"/>
          </a:xfrm>
          <a:prstGeom prst="triangle">
            <a:avLst>
              <a:gd name="adj" fmla="val 50000"/>
            </a:avLst>
          </a:prstGeom>
          <a:solidFill>
            <a:schemeClr val="accent1"/>
          </a:solidFill>
          <a:ln w="28575">
            <a:solidFill>
              <a:srgbClr val="006600"/>
            </a:solidFill>
            <a:miter lim="800000"/>
            <a:headEnd/>
            <a:tailEnd/>
          </a:ln>
          <a:effectLst/>
        </p:spPr>
        <p:txBody>
          <a:bodyPr wrap="none" anchor="ctr"/>
          <a:lstStyle/>
          <a:p>
            <a:endParaRPr lang="en-US"/>
          </a:p>
        </p:txBody>
      </p:sp>
      <p:sp>
        <p:nvSpPr>
          <p:cNvPr id="86018" name="Rectangle 2"/>
          <p:cNvSpPr>
            <a:spLocks noGrp="1" noChangeArrowheads="1"/>
          </p:cNvSpPr>
          <p:nvPr>
            <p:ph type="title"/>
          </p:nvPr>
        </p:nvSpPr>
        <p:spPr/>
        <p:txBody>
          <a:bodyPr/>
          <a:lstStyle/>
          <a:p>
            <a:r>
              <a:rPr lang="en-US">
                <a:solidFill>
                  <a:srgbClr val="006600"/>
                </a:solidFill>
              </a:rPr>
              <a:t>Example 8.5 (skip)</a:t>
            </a:r>
          </a:p>
        </p:txBody>
      </p:sp>
      <p:sp>
        <p:nvSpPr>
          <p:cNvPr id="86021" name="Text Box 5"/>
          <p:cNvSpPr txBox="1">
            <a:spLocks noChangeArrowheads="1"/>
          </p:cNvSpPr>
          <p:nvPr/>
        </p:nvSpPr>
        <p:spPr bwMode="auto">
          <a:xfrm>
            <a:off x="288925" y="1112838"/>
            <a:ext cx="8824913" cy="1187450"/>
          </a:xfrm>
          <a:prstGeom prst="rect">
            <a:avLst/>
          </a:prstGeom>
          <a:noFill/>
          <a:ln w="9525">
            <a:noFill/>
            <a:miter lim="800000"/>
            <a:headEnd/>
            <a:tailEnd/>
          </a:ln>
          <a:effectLst/>
        </p:spPr>
        <p:txBody>
          <a:bodyPr wrap="none">
            <a:spAutoFit/>
          </a:bodyPr>
          <a:lstStyle/>
          <a:p>
            <a:r>
              <a:rPr lang="en-US">
                <a:solidFill>
                  <a:srgbClr val="006600"/>
                </a:solidFill>
              </a:rPr>
              <a:t>A 80-kg beam of length </a:t>
            </a:r>
            <a:r>
              <a:rPr lang="en-US" i="1">
                <a:solidFill>
                  <a:srgbClr val="006600"/>
                </a:solidFill>
              </a:rPr>
              <a:t>L</a:t>
            </a:r>
            <a:r>
              <a:rPr lang="en-US">
                <a:solidFill>
                  <a:srgbClr val="006600"/>
                </a:solidFill>
              </a:rPr>
              <a:t> = 100 cm has a 40-kg mass</a:t>
            </a:r>
          </a:p>
          <a:p>
            <a:r>
              <a:rPr lang="en-US">
                <a:solidFill>
                  <a:srgbClr val="006600"/>
                </a:solidFill>
              </a:rPr>
              <a:t>hanging from one end. At what position </a:t>
            </a:r>
            <a:r>
              <a:rPr lang="en-US" i="1">
                <a:solidFill>
                  <a:srgbClr val="006600"/>
                </a:solidFill>
              </a:rPr>
              <a:t>x</a:t>
            </a:r>
            <a:r>
              <a:rPr lang="en-US">
                <a:solidFill>
                  <a:srgbClr val="006600"/>
                </a:solidFill>
              </a:rPr>
              <a:t> can one balance</a:t>
            </a:r>
          </a:p>
          <a:p>
            <a:r>
              <a:rPr lang="en-US">
                <a:solidFill>
                  <a:srgbClr val="006600"/>
                </a:solidFill>
              </a:rPr>
              <a:t>them beam at a point? </a:t>
            </a:r>
          </a:p>
        </p:txBody>
      </p:sp>
      <p:sp>
        <p:nvSpPr>
          <p:cNvPr id="86028" name="Rectangle 12"/>
          <p:cNvSpPr>
            <a:spLocks noChangeArrowheads="1"/>
          </p:cNvSpPr>
          <p:nvPr/>
        </p:nvSpPr>
        <p:spPr bwMode="auto">
          <a:xfrm>
            <a:off x="4191000" y="2971800"/>
            <a:ext cx="4343400" cy="457200"/>
          </a:xfrm>
          <a:prstGeom prst="rect">
            <a:avLst/>
          </a:prstGeom>
          <a:solidFill>
            <a:schemeClr val="accent1"/>
          </a:solidFill>
          <a:ln w="19050">
            <a:solidFill>
              <a:srgbClr val="006600"/>
            </a:solidFill>
            <a:miter lim="800000"/>
            <a:headEnd/>
            <a:tailEnd/>
          </a:ln>
          <a:effectLst/>
        </p:spPr>
        <p:txBody>
          <a:bodyPr wrap="none" anchor="ctr"/>
          <a:lstStyle/>
          <a:p>
            <a:endParaRPr lang="en-US"/>
          </a:p>
        </p:txBody>
      </p:sp>
      <p:sp>
        <p:nvSpPr>
          <p:cNvPr id="86029" name="Line 13"/>
          <p:cNvSpPr>
            <a:spLocks noChangeShapeType="1"/>
          </p:cNvSpPr>
          <p:nvPr/>
        </p:nvSpPr>
        <p:spPr bwMode="auto">
          <a:xfrm>
            <a:off x="4191000" y="2819400"/>
            <a:ext cx="4343400" cy="0"/>
          </a:xfrm>
          <a:prstGeom prst="line">
            <a:avLst/>
          </a:prstGeom>
          <a:noFill/>
          <a:ln w="38100">
            <a:solidFill>
              <a:srgbClr val="FF0000"/>
            </a:solidFill>
            <a:round/>
            <a:headEnd type="triangle" w="med" len="med"/>
            <a:tailEnd type="triangle" w="med" len="med"/>
          </a:ln>
          <a:effectLst/>
        </p:spPr>
        <p:txBody>
          <a:bodyPr wrap="none"/>
          <a:lstStyle/>
          <a:p>
            <a:endParaRPr lang="en-US"/>
          </a:p>
        </p:txBody>
      </p:sp>
      <p:sp>
        <p:nvSpPr>
          <p:cNvPr id="86030" name="Text Box 14"/>
          <p:cNvSpPr txBox="1">
            <a:spLocks noChangeArrowheads="1"/>
          </p:cNvSpPr>
          <p:nvPr/>
        </p:nvSpPr>
        <p:spPr bwMode="auto">
          <a:xfrm>
            <a:off x="5394325" y="2408238"/>
            <a:ext cx="1885950" cy="457200"/>
          </a:xfrm>
          <a:prstGeom prst="rect">
            <a:avLst/>
          </a:prstGeom>
          <a:noFill/>
          <a:ln w="9525">
            <a:noFill/>
            <a:miter lim="800000"/>
            <a:headEnd/>
            <a:tailEnd/>
          </a:ln>
          <a:effectLst/>
        </p:spPr>
        <p:txBody>
          <a:bodyPr wrap="none">
            <a:spAutoFit/>
          </a:bodyPr>
          <a:lstStyle/>
          <a:p>
            <a:r>
              <a:rPr lang="en-US" i="1"/>
              <a:t>L</a:t>
            </a:r>
            <a:r>
              <a:rPr lang="en-US"/>
              <a:t> = 100 cm</a:t>
            </a:r>
            <a:endParaRPr lang="en-US" i="1"/>
          </a:p>
        </p:txBody>
      </p:sp>
      <p:sp>
        <p:nvSpPr>
          <p:cNvPr id="86031" name="Line 15"/>
          <p:cNvSpPr>
            <a:spLocks noChangeShapeType="1"/>
          </p:cNvSpPr>
          <p:nvPr/>
        </p:nvSpPr>
        <p:spPr bwMode="auto">
          <a:xfrm>
            <a:off x="8534400" y="3429000"/>
            <a:ext cx="0" cy="457200"/>
          </a:xfrm>
          <a:prstGeom prst="line">
            <a:avLst/>
          </a:prstGeom>
          <a:noFill/>
          <a:ln w="38100">
            <a:solidFill>
              <a:srgbClr val="FF0000"/>
            </a:solidFill>
            <a:round/>
            <a:headEnd/>
            <a:tailEnd/>
          </a:ln>
          <a:effectLst/>
        </p:spPr>
        <p:txBody>
          <a:bodyPr wrap="none"/>
          <a:lstStyle/>
          <a:p>
            <a:endParaRPr lang="en-US"/>
          </a:p>
        </p:txBody>
      </p:sp>
      <p:sp>
        <p:nvSpPr>
          <p:cNvPr id="86032" name="Rectangle 16"/>
          <p:cNvSpPr>
            <a:spLocks noChangeArrowheads="1"/>
          </p:cNvSpPr>
          <p:nvPr/>
        </p:nvSpPr>
        <p:spPr bwMode="auto">
          <a:xfrm>
            <a:off x="8077200" y="3886200"/>
            <a:ext cx="914400" cy="685800"/>
          </a:xfrm>
          <a:prstGeom prst="rect">
            <a:avLst/>
          </a:prstGeom>
          <a:solidFill>
            <a:schemeClr val="accent1"/>
          </a:solidFill>
          <a:ln w="28575">
            <a:solidFill>
              <a:srgbClr val="006600"/>
            </a:solidFill>
            <a:miter lim="800000"/>
            <a:headEnd/>
            <a:tailEnd/>
          </a:ln>
          <a:effectLst/>
        </p:spPr>
        <p:txBody>
          <a:bodyPr wrap="none" anchor="ctr"/>
          <a:lstStyle/>
          <a:p>
            <a:endParaRPr lang="en-US"/>
          </a:p>
        </p:txBody>
      </p:sp>
      <p:sp>
        <p:nvSpPr>
          <p:cNvPr id="86034" name="Text Box 18"/>
          <p:cNvSpPr txBox="1">
            <a:spLocks noChangeArrowheads="1"/>
          </p:cNvSpPr>
          <p:nvPr/>
        </p:nvSpPr>
        <p:spPr bwMode="auto">
          <a:xfrm>
            <a:off x="8001000" y="4038600"/>
            <a:ext cx="1014413" cy="457200"/>
          </a:xfrm>
          <a:prstGeom prst="rect">
            <a:avLst/>
          </a:prstGeom>
          <a:noFill/>
          <a:ln w="9525">
            <a:noFill/>
            <a:miter lim="800000"/>
            <a:headEnd/>
            <a:tailEnd/>
          </a:ln>
          <a:effectLst/>
        </p:spPr>
        <p:txBody>
          <a:bodyPr wrap="none">
            <a:spAutoFit/>
          </a:bodyPr>
          <a:lstStyle/>
          <a:p>
            <a:r>
              <a:rPr lang="en-US"/>
              <a:t>40 kg</a:t>
            </a:r>
          </a:p>
        </p:txBody>
      </p:sp>
      <p:sp>
        <p:nvSpPr>
          <p:cNvPr id="86035" name="Text Box 19"/>
          <p:cNvSpPr txBox="1">
            <a:spLocks noChangeArrowheads="1"/>
          </p:cNvSpPr>
          <p:nvPr/>
        </p:nvSpPr>
        <p:spPr bwMode="auto">
          <a:xfrm>
            <a:off x="5715000" y="2984500"/>
            <a:ext cx="1014413" cy="457200"/>
          </a:xfrm>
          <a:prstGeom prst="rect">
            <a:avLst/>
          </a:prstGeom>
          <a:noFill/>
          <a:ln w="9525">
            <a:noFill/>
            <a:miter lim="800000"/>
            <a:headEnd/>
            <a:tailEnd/>
          </a:ln>
          <a:effectLst/>
        </p:spPr>
        <p:txBody>
          <a:bodyPr wrap="none">
            <a:spAutoFit/>
          </a:bodyPr>
          <a:lstStyle/>
          <a:p>
            <a:r>
              <a:rPr lang="en-US"/>
              <a:t>80 kg</a:t>
            </a:r>
          </a:p>
        </p:txBody>
      </p:sp>
      <p:sp>
        <p:nvSpPr>
          <p:cNvPr id="86036" name="Line 20"/>
          <p:cNvSpPr>
            <a:spLocks noChangeShapeType="1"/>
          </p:cNvSpPr>
          <p:nvPr/>
        </p:nvSpPr>
        <p:spPr bwMode="auto">
          <a:xfrm>
            <a:off x="4191000" y="3810000"/>
            <a:ext cx="2895600" cy="0"/>
          </a:xfrm>
          <a:prstGeom prst="line">
            <a:avLst/>
          </a:prstGeom>
          <a:noFill/>
          <a:ln w="38100">
            <a:solidFill>
              <a:srgbClr val="990033"/>
            </a:solidFill>
            <a:round/>
            <a:headEnd/>
            <a:tailEnd type="triangle" w="med" len="med"/>
          </a:ln>
          <a:effectLst/>
        </p:spPr>
        <p:txBody>
          <a:bodyPr wrap="none"/>
          <a:lstStyle/>
          <a:p>
            <a:endParaRPr lang="en-US"/>
          </a:p>
        </p:txBody>
      </p:sp>
      <p:sp>
        <p:nvSpPr>
          <p:cNvPr id="86037" name="Text Box 21"/>
          <p:cNvSpPr txBox="1">
            <a:spLocks noChangeArrowheads="1"/>
          </p:cNvSpPr>
          <p:nvPr/>
        </p:nvSpPr>
        <p:spPr bwMode="auto">
          <a:xfrm>
            <a:off x="6096000" y="3810000"/>
            <a:ext cx="363538" cy="457200"/>
          </a:xfrm>
          <a:prstGeom prst="rect">
            <a:avLst/>
          </a:prstGeom>
          <a:noFill/>
          <a:ln w="9525">
            <a:noFill/>
            <a:miter lim="800000"/>
            <a:headEnd/>
            <a:tailEnd/>
          </a:ln>
          <a:effectLst/>
        </p:spPr>
        <p:txBody>
          <a:bodyPr wrap="none">
            <a:spAutoFit/>
          </a:bodyPr>
          <a:lstStyle/>
          <a:p>
            <a:r>
              <a:rPr lang="en-US" i="1">
                <a:solidFill>
                  <a:srgbClr val="990033"/>
                </a:solidFill>
              </a:rPr>
              <a:t>x</a:t>
            </a:r>
          </a:p>
        </p:txBody>
      </p:sp>
      <p:sp>
        <p:nvSpPr>
          <p:cNvPr id="86039" name="Text Box 23"/>
          <p:cNvSpPr txBox="1">
            <a:spLocks noChangeArrowheads="1"/>
          </p:cNvSpPr>
          <p:nvPr/>
        </p:nvSpPr>
        <p:spPr bwMode="auto">
          <a:xfrm>
            <a:off x="1812925" y="5151438"/>
            <a:ext cx="2216150" cy="457200"/>
          </a:xfrm>
          <a:prstGeom prst="rect">
            <a:avLst/>
          </a:prstGeom>
          <a:noFill/>
          <a:ln w="9525">
            <a:noFill/>
            <a:miter lim="800000"/>
            <a:headEnd/>
            <a:tailEnd/>
          </a:ln>
          <a:effectLst/>
        </p:spPr>
        <p:txBody>
          <a:bodyPr wrap="none">
            <a:spAutoFit/>
          </a:bodyPr>
          <a:lstStyle/>
          <a:p>
            <a:r>
              <a:rPr lang="en-US" i="1"/>
              <a:t>x</a:t>
            </a:r>
            <a:r>
              <a:rPr lang="en-US"/>
              <a:t> = 66.67 cm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6039">
                                            <p:txEl>
                                              <p:pRg st="0" end="0"/>
                                            </p:txEl>
                                          </p:spTgt>
                                        </p:tgtEl>
                                        <p:attrNameLst>
                                          <p:attrName>style.visibility</p:attrName>
                                        </p:attrNameLst>
                                      </p:cBhvr>
                                      <p:to>
                                        <p:strVal val="visible"/>
                                      </p:to>
                                    </p:set>
                                    <p:animEffect transition="in" filter="wipe(left)">
                                      <p:cBhvr>
                                        <p:cTn id="7" dur="500"/>
                                        <p:tgtEl>
                                          <p:spTgt spid="860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3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8" name="Object 8"/>
          <p:cNvGraphicFramePr>
            <a:graphicFrameLocks noChangeAspect="1"/>
          </p:cNvGraphicFramePr>
          <p:nvPr/>
        </p:nvGraphicFramePr>
        <p:xfrm>
          <a:off x="2133600" y="2438400"/>
          <a:ext cx="2832100" cy="381000"/>
        </p:xfrm>
        <a:graphic>
          <a:graphicData uri="http://schemas.openxmlformats.org/presentationml/2006/ole">
            <p:oleObj spid="_x0000_s12290" name="Equation" r:id="rId4" imgW="2832100" imgH="381000" progId="">
              <p:embed/>
            </p:oleObj>
          </a:graphicData>
        </a:graphic>
      </p:graphicFrame>
      <p:sp>
        <p:nvSpPr>
          <p:cNvPr id="56322" name="Rectangle 2"/>
          <p:cNvSpPr>
            <a:spLocks noGrp="1" noChangeArrowheads="1"/>
          </p:cNvSpPr>
          <p:nvPr>
            <p:ph type="title"/>
          </p:nvPr>
        </p:nvSpPr>
        <p:spPr/>
        <p:txBody>
          <a:bodyPr/>
          <a:lstStyle/>
          <a:p>
            <a:r>
              <a:rPr lang="en-US"/>
              <a:t>Torque and Angular Acceleration</a:t>
            </a:r>
          </a:p>
        </p:txBody>
      </p:sp>
      <p:sp>
        <p:nvSpPr>
          <p:cNvPr id="56323" name="Rectangle 3"/>
          <p:cNvSpPr>
            <a:spLocks noGrp="1" noChangeArrowheads="1"/>
          </p:cNvSpPr>
          <p:nvPr>
            <p:ph type="body" idx="1"/>
          </p:nvPr>
        </p:nvSpPr>
        <p:spPr>
          <a:xfrm>
            <a:off x="457200" y="1219200"/>
            <a:ext cx="7772400" cy="2362200"/>
          </a:xfrm>
        </p:spPr>
        <p:txBody>
          <a:bodyPr/>
          <a:lstStyle/>
          <a:p>
            <a:pPr>
              <a:buFont typeface="Times" pitchFamily="73" charset="0"/>
              <a:buNone/>
            </a:pPr>
            <a:r>
              <a:rPr lang="en-US"/>
              <a:t>Analogous to relation between F and a</a:t>
            </a:r>
            <a:endParaRPr lang="en-US">
              <a:cs typeface="Tahoma" pitchFamily="1" charset="0"/>
            </a:endParaRPr>
          </a:p>
        </p:txBody>
      </p:sp>
      <p:grpSp>
        <p:nvGrpSpPr>
          <p:cNvPr id="2" name="Group 9"/>
          <p:cNvGrpSpPr>
            <a:grpSpLocks/>
          </p:cNvGrpSpPr>
          <p:nvPr/>
        </p:nvGrpSpPr>
        <p:grpSpPr bwMode="auto">
          <a:xfrm>
            <a:off x="4343400" y="2286000"/>
            <a:ext cx="2841625" cy="2411413"/>
            <a:chOff x="2736" y="1440"/>
            <a:chExt cx="1790" cy="1519"/>
          </a:xfrm>
        </p:grpSpPr>
        <p:sp>
          <p:nvSpPr>
            <p:cNvPr id="56325" name="Oval 5"/>
            <p:cNvSpPr>
              <a:spLocks noChangeArrowheads="1"/>
            </p:cNvSpPr>
            <p:nvPr/>
          </p:nvSpPr>
          <p:spPr bwMode="auto">
            <a:xfrm>
              <a:off x="2784" y="1440"/>
              <a:ext cx="288" cy="384"/>
            </a:xfrm>
            <a:prstGeom prst="ellipse">
              <a:avLst/>
            </a:prstGeom>
            <a:noFill/>
            <a:ln w="28575">
              <a:solidFill>
                <a:srgbClr val="FF0000"/>
              </a:solidFill>
              <a:round/>
              <a:headEnd/>
              <a:tailEnd/>
            </a:ln>
            <a:effectLst/>
          </p:spPr>
          <p:txBody>
            <a:bodyPr wrap="none" anchor="ctr"/>
            <a:lstStyle/>
            <a:p>
              <a:endParaRPr lang="en-US"/>
            </a:p>
          </p:txBody>
        </p:sp>
        <p:sp>
          <p:nvSpPr>
            <p:cNvPr id="56326" name="Line 6"/>
            <p:cNvSpPr>
              <a:spLocks noChangeShapeType="1"/>
            </p:cNvSpPr>
            <p:nvPr/>
          </p:nvSpPr>
          <p:spPr bwMode="auto">
            <a:xfrm flipH="1" flipV="1">
              <a:off x="2976" y="1872"/>
              <a:ext cx="144" cy="672"/>
            </a:xfrm>
            <a:prstGeom prst="line">
              <a:avLst/>
            </a:prstGeom>
            <a:noFill/>
            <a:ln w="38100">
              <a:solidFill>
                <a:srgbClr val="FF0000"/>
              </a:solidFill>
              <a:round/>
              <a:headEnd/>
              <a:tailEnd type="triangle" w="med" len="med"/>
            </a:ln>
            <a:effectLst/>
          </p:spPr>
          <p:txBody>
            <a:bodyPr wrap="none"/>
            <a:lstStyle/>
            <a:p>
              <a:endParaRPr lang="en-US"/>
            </a:p>
          </p:txBody>
        </p:sp>
        <p:sp>
          <p:nvSpPr>
            <p:cNvPr id="56327" name="Text Box 7"/>
            <p:cNvSpPr txBox="1">
              <a:spLocks noChangeArrowheads="1"/>
            </p:cNvSpPr>
            <p:nvPr/>
          </p:nvSpPr>
          <p:spPr bwMode="auto">
            <a:xfrm>
              <a:off x="2736" y="2671"/>
              <a:ext cx="1790" cy="288"/>
            </a:xfrm>
            <a:prstGeom prst="rect">
              <a:avLst/>
            </a:prstGeom>
            <a:noFill/>
            <a:ln w="9525">
              <a:noFill/>
              <a:miter lim="800000"/>
              <a:headEnd/>
              <a:tailEnd/>
            </a:ln>
            <a:effectLst/>
          </p:spPr>
          <p:txBody>
            <a:bodyPr wrap="none">
              <a:spAutoFit/>
            </a:bodyPr>
            <a:lstStyle/>
            <a:p>
              <a:r>
                <a:rPr lang="en-US" b="0"/>
                <a:t>Moment of Inertia</a:t>
              </a: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t>Moment of Inertia</a:t>
            </a:r>
          </a:p>
        </p:txBody>
      </p:sp>
      <p:sp>
        <p:nvSpPr>
          <p:cNvPr id="57347" name="Rectangle 3"/>
          <p:cNvSpPr>
            <a:spLocks noGrp="1" noChangeArrowheads="1"/>
          </p:cNvSpPr>
          <p:nvPr>
            <p:ph type="body" idx="1"/>
          </p:nvPr>
        </p:nvSpPr>
        <p:spPr/>
        <p:txBody>
          <a:bodyPr/>
          <a:lstStyle/>
          <a:p>
            <a:pPr>
              <a:lnSpc>
                <a:spcPct val="90000"/>
              </a:lnSpc>
            </a:pPr>
            <a:r>
              <a:rPr lang="en-US"/>
              <a:t>Mass analog is </a:t>
            </a:r>
            <a:r>
              <a:rPr lang="en-US" i="1"/>
              <a:t>moment of inertia, </a:t>
            </a:r>
            <a:r>
              <a:rPr lang="en-US"/>
              <a:t>I</a:t>
            </a:r>
            <a:br>
              <a:rPr lang="en-US"/>
            </a:br>
            <a:r>
              <a:rPr lang="en-US"/>
              <a:t/>
            </a:r>
            <a:br>
              <a:rPr lang="en-US"/>
            </a:br>
            <a:r>
              <a:rPr lang="en-US"/>
              <a:t/>
            </a:r>
            <a:br>
              <a:rPr lang="en-US"/>
            </a:br>
            <a:r>
              <a:rPr lang="en-US"/>
              <a:t/>
            </a:r>
            <a:br>
              <a:rPr lang="en-US"/>
            </a:br>
            <a:endParaRPr lang="en-US"/>
          </a:p>
          <a:p>
            <a:pPr lvl="1">
              <a:lnSpc>
                <a:spcPct val="90000"/>
              </a:lnSpc>
            </a:pPr>
            <a:r>
              <a:rPr lang="en-US"/>
              <a:t>r defined relative to rotation axis</a:t>
            </a:r>
          </a:p>
          <a:p>
            <a:pPr lvl="1">
              <a:lnSpc>
                <a:spcPct val="90000"/>
              </a:lnSpc>
            </a:pPr>
            <a:r>
              <a:rPr lang="en-US"/>
              <a:t>SI units are kg m</a:t>
            </a:r>
            <a:r>
              <a:rPr lang="en-US" baseline="30000"/>
              <a:t>2</a:t>
            </a:r>
            <a:endParaRPr lang="en-US"/>
          </a:p>
        </p:txBody>
      </p:sp>
      <p:graphicFrame>
        <p:nvGraphicFramePr>
          <p:cNvPr id="57349" name="Object 5"/>
          <p:cNvGraphicFramePr>
            <a:graphicFrameLocks noChangeAspect="1"/>
          </p:cNvGraphicFramePr>
          <p:nvPr/>
        </p:nvGraphicFramePr>
        <p:xfrm>
          <a:off x="1676400" y="2133600"/>
          <a:ext cx="1600200" cy="762000"/>
        </p:xfrm>
        <a:graphic>
          <a:graphicData uri="http://schemas.openxmlformats.org/presentationml/2006/ole">
            <p:oleObj spid="_x0000_s13314" name="Equation" r:id="rId4" imgW="1600200" imgH="762000" progId="">
              <p:embed/>
            </p:oleObj>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More About Moment of Inertia</a:t>
            </a:r>
          </a:p>
        </p:txBody>
      </p:sp>
      <p:sp>
        <p:nvSpPr>
          <p:cNvPr id="58371" name="Rectangle 3"/>
          <p:cNvSpPr>
            <a:spLocks noGrp="1" noChangeArrowheads="1"/>
          </p:cNvSpPr>
          <p:nvPr>
            <p:ph type="body" idx="1"/>
          </p:nvPr>
        </p:nvSpPr>
        <p:spPr/>
        <p:txBody>
          <a:bodyPr/>
          <a:lstStyle/>
          <a:p>
            <a:r>
              <a:rPr lang="en-US"/>
              <a:t>I depends on both the mass and its distribution.</a:t>
            </a:r>
          </a:p>
          <a:p>
            <a:r>
              <a:rPr lang="en-US"/>
              <a:t>If mass is distributed further from axis of rotation, moment of inertia will be larger.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CC"/>
                </a:solidFill>
                <a:cs typeface="Times New Roman" pitchFamily="18" charset="0"/>
              </a:rPr>
              <a:t>MOMENTS AND COUPLES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err="1" smtClean="0"/>
              <a:t>Defination</a:t>
            </a:r>
            <a:endParaRPr lang="en-US" dirty="0" smtClean="0"/>
          </a:p>
          <a:p>
            <a:pPr marL="514350" indent="-514350">
              <a:buFont typeface="+mj-lt"/>
              <a:buAutoNum type="arabicPeriod"/>
            </a:pPr>
            <a:r>
              <a:rPr lang="en-US" dirty="0" smtClean="0"/>
              <a:t>Units</a:t>
            </a:r>
          </a:p>
          <a:p>
            <a:pPr marL="514350" indent="-514350">
              <a:buFont typeface="+mj-lt"/>
              <a:buAutoNum type="arabicPeriod"/>
            </a:pPr>
            <a:r>
              <a:rPr lang="en-US" dirty="0" smtClean="0"/>
              <a:t>Mathematical Interpretations</a:t>
            </a:r>
          </a:p>
          <a:p>
            <a:pPr marL="514350" indent="-514350">
              <a:buFont typeface="+mj-lt"/>
              <a:buAutoNum type="arabicPeriod"/>
            </a:pPr>
            <a:r>
              <a:rPr lang="en-US" dirty="0" smtClean="0"/>
              <a:t>Laws of moments</a:t>
            </a:r>
          </a:p>
          <a:p>
            <a:pPr marL="514350" indent="-514350">
              <a:buFont typeface="+mj-lt"/>
              <a:buAutoNum type="arabicPeriod"/>
            </a:pPr>
            <a:r>
              <a:rPr lang="en-US" dirty="0" smtClean="0"/>
              <a:t>Application</a:t>
            </a:r>
          </a:p>
          <a:p>
            <a:pPr marL="514350" indent="-514350">
              <a:buFont typeface="+mj-lt"/>
              <a:buAutoNum type="arabicPeriod"/>
            </a:pPr>
            <a:r>
              <a:rPr lang="en-US" dirty="0" err="1" smtClean="0"/>
              <a:t>Varignon’s</a:t>
            </a:r>
            <a:r>
              <a:rPr lang="en-US" dirty="0" smtClean="0"/>
              <a:t> Theorem of moment</a:t>
            </a:r>
          </a:p>
          <a:p>
            <a:pPr marL="514350" indent="-514350">
              <a:buFont typeface="+mj-lt"/>
              <a:buAutoNum type="arabicPeriod"/>
            </a:pPr>
            <a:r>
              <a:rPr lang="en-US" dirty="0" err="1" smtClean="0"/>
              <a:t>Numericals</a:t>
            </a: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r>
              <a:rPr lang="en-US"/>
              <a:t>Moment of Inertia of a Uniform Ring</a:t>
            </a:r>
          </a:p>
        </p:txBody>
      </p:sp>
      <p:sp>
        <p:nvSpPr>
          <p:cNvPr id="60419" name="Rectangle 3"/>
          <p:cNvSpPr>
            <a:spLocks noGrp="1" noChangeArrowheads="1"/>
          </p:cNvSpPr>
          <p:nvPr>
            <p:ph type="body" sz="half" idx="1"/>
          </p:nvPr>
        </p:nvSpPr>
        <p:spPr>
          <a:xfrm>
            <a:off x="457200" y="1447800"/>
            <a:ext cx="4495800" cy="4114800"/>
          </a:xfrm>
        </p:spPr>
        <p:txBody>
          <a:bodyPr/>
          <a:lstStyle/>
          <a:p>
            <a:r>
              <a:rPr lang="en-US"/>
              <a:t>Divide ring into segments</a:t>
            </a:r>
          </a:p>
          <a:p>
            <a:r>
              <a:rPr lang="en-US"/>
              <a:t>The radius of each segment is R</a:t>
            </a:r>
          </a:p>
        </p:txBody>
      </p:sp>
      <p:graphicFrame>
        <p:nvGraphicFramePr>
          <p:cNvPr id="60420" name="Object 4"/>
          <p:cNvGraphicFramePr>
            <a:graphicFrameLocks noChangeAspect="1"/>
          </p:cNvGraphicFramePr>
          <p:nvPr>
            <p:ph type="clipArt" sz="half" idx="2"/>
          </p:nvPr>
        </p:nvGraphicFramePr>
        <p:xfrm>
          <a:off x="4972050" y="1905000"/>
          <a:ext cx="4171950" cy="4205288"/>
        </p:xfrm>
        <a:graphic>
          <a:graphicData uri="http://schemas.openxmlformats.org/presentationml/2006/ole">
            <p:oleObj spid="_x0000_s14338" name="Photo Editor Photo" r:id="rId4" imgW="7257143" imgH="7314286" progId="">
              <p:embed/>
            </p:oleObj>
          </a:graphicData>
        </a:graphic>
      </p:graphicFrame>
      <p:graphicFrame>
        <p:nvGraphicFramePr>
          <p:cNvPr id="60422" name="Object 6"/>
          <p:cNvGraphicFramePr>
            <a:graphicFrameLocks noChangeAspect="1"/>
          </p:cNvGraphicFramePr>
          <p:nvPr/>
        </p:nvGraphicFramePr>
        <p:xfrm>
          <a:off x="1143000" y="3200400"/>
          <a:ext cx="2489200" cy="495300"/>
        </p:xfrm>
        <a:graphic>
          <a:graphicData uri="http://schemas.openxmlformats.org/presentationml/2006/ole">
            <p:oleObj spid="_x0000_s14339" name="Equation" r:id="rId5" imgW="2489200" imgH="495300" progId="">
              <p:embed/>
            </p:oleObj>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04800" y="304800"/>
            <a:ext cx="7772400" cy="533400"/>
          </a:xfrm>
        </p:spPr>
        <p:txBody>
          <a:bodyPr>
            <a:normAutofit fontScale="90000"/>
          </a:bodyPr>
          <a:lstStyle/>
          <a:p>
            <a:r>
              <a:rPr lang="en-US">
                <a:solidFill>
                  <a:srgbClr val="006600"/>
                </a:solidFill>
              </a:rPr>
              <a:t>Example 8.6</a:t>
            </a:r>
          </a:p>
        </p:txBody>
      </p:sp>
      <p:sp>
        <p:nvSpPr>
          <p:cNvPr id="61443" name="Text Box 3"/>
          <p:cNvSpPr txBox="1">
            <a:spLocks noChangeArrowheads="1"/>
          </p:cNvSpPr>
          <p:nvPr/>
        </p:nvSpPr>
        <p:spPr bwMode="auto">
          <a:xfrm>
            <a:off x="212725" y="987425"/>
            <a:ext cx="8702675" cy="3013075"/>
          </a:xfrm>
          <a:prstGeom prst="rect">
            <a:avLst/>
          </a:prstGeom>
          <a:noFill/>
          <a:ln w="9525">
            <a:noFill/>
            <a:miter lim="800000"/>
            <a:headEnd/>
            <a:tailEnd/>
          </a:ln>
          <a:effectLst/>
        </p:spPr>
        <p:txBody>
          <a:bodyPr>
            <a:spAutoFit/>
          </a:bodyPr>
          <a:lstStyle/>
          <a:p>
            <a:r>
              <a:rPr lang="en-US">
                <a:solidFill>
                  <a:srgbClr val="006600"/>
                </a:solidFill>
              </a:rPr>
              <a:t>What is the moment of inertia of the following point masses arranged in a square?</a:t>
            </a:r>
          </a:p>
          <a:p>
            <a:endParaRPr lang="en-US">
              <a:solidFill>
                <a:srgbClr val="006600"/>
              </a:solidFill>
            </a:endParaRPr>
          </a:p>
          <a:p>
            <a:r>
              <a:rPr lang="en-US">
                <a:solidFill>
                  <a:srgbClr val="006600"/>
                </a:solidFill>
              </a:rPr>
              <a:t>a) about the x-axis?</a:t>
            </a:r>
          </a:p>
          <a:p>
            <a:endParaRPr lang="en-US">
              <a:solidFill>
                <a:srgbClr val="006600"/>
              </a:solidFill>
            </a:endParaRPr>
          </a:p>
          <a:p>
            <a:r>
              <a:rPr lang="en-US">
                <a:solidFill>
                  <a:srgbClr val="006600"/>
                </a:solidFill>
              </a:rPr>
              <a:t>b) about the y-axis?</a:t>
            </a:r>
          </a:p>
          <a:p>
            <a:endParaRPr lang="en-US">
              <a:solidFill>
                <a:srgbClr val="006600"/>
              </a:solidFill>
            </a:endParaRPr>
          </a:p>
          <a:p>
            <a:r>
              <a:rPr lang="en-US">
                <a:solidFill>
                  <a:srgbClr val="006600"/>
                </a:solidFill>
              </a:rPr>
              <a:t>c) about the z-axis?</a:t>
            </a:r>
          </a:p>
        </p:txBody>
      </p:sp>
      <p:pic>
        <p:nvPicPr>
          <p:cNvPr id="61444" name="Picture 4" descr="mominertia"/>
          <p:cNvPicPr>
            <a:picLocks noChangeAspect="1" noChangeArrowheads="1"/>
          </p:cNvPicPr>
          <p:nvPr/>
        </p:nvPicPr>
        <p:blipFill>
          <a:blip r:embed="rId3"/>
          <a:srcRect/>
          <a:stretch>
            <a:fillRect/>
          </a:stretch>
        </p:blipFill>
        <p:spPr bwMode="auto">
          <a:xfrm>
            <a:off x="4114800" y="1524000"/>
            <a:ext cx="5029200" cy="5029200"/>
          </a:xfrm>
          <a:prstGeom prst="rect">
            <a:avLst/>
          </a:prstGeom>
          <a:noFill/>
        </p:spPr>
      </p:pic>
      <p:sp>
        <p:nvSpPr>
          <p:cNvPr id="61445" name="Text Box 5"/>
          <p:cNvSpPr txBox="1">
            <a:spLocks noChangeArrowheads="1"/>
          </p:cNvSpPr>
          <p:nvPr/>
        </p:nvSpPr>
        <p:spPr bwMode="auto">
          <a:xfrm>
            <a:off x="212725" y="4237038"/>
            <a:ext cx="2193925" cy="1187450"/>
          </a:xfrm>
          <a:prstGeom prst="rect">
            <a:avLst/>
          </a:prstGeom>
          <a:noFill/>
          <a:ln w="9525">
            <a:noFill/>
            <a:miter lim="800000"/>
            <a:headEnd/>
            <a:tailEnd/>
          </a:ln>
          <a:effectLst/>
        </p:spPr>
        <p:txBody>
          <a:bodyPr wrap="none">
            <a:spAutoFit/>
          </a:bodyPr>
          <a:lstStyle/>
          <a:p>
            <a:r>
              <a:rPr lang="en-US"/>
              <a:t>a) 0.72 kg</a:t>
            </a:r>
            <a:r>
              <a:rPr lang="en-US">
                <a:sym typeface="Symbol" pitchFamily="18" charset="2"/>
              </a:rPr>
              <a:t></a:t>
            </a:r>
            <a:r>
              <a:rPr lang="en-US"/>
              <a:t>m</a:t>
            </a:r>
            <a:r>
              <a:rPr lang="en-US" baseline="30000"/>
              <a:t>2</a:t>
            </a:r>
          </a:p>
          <a:p>
            <a:r>
              <a:rPr lang="en-US"/>
              <a:t>b) 1.08 kg</a:t>
            </a:r>
            <a:r>
              <a:rPr lang="en-US">
                <a:sym typeface="Symbol" pitchFamily="18" charset="2"/>
              </a:rPr>
              <a:t></a:t>
            </a:r>
            <a:r>
              <a:rPr lang="en-US"/>
              <a:t>m</a:t>
            </a:r>
            <a:r>
              <a:rPr lang="en-US" baseline="30000"/>
              <a:t>2</a:t>
            </a:r>
          </a:p>
          <a:p>
            <a:r>
              <a:rPr lang="en-US"/>
              <a:t>c) 1.8 kg</a:t>
            </a:r>
            <a:r>
              <a:rPr lang="en-US">
                <a:sym typeface="Symbol" pitchFamily="18" charset="2"/>
              </a:rPr>
              <a:t></a:t>
            </a:r>
            <a:r>
              <a:rPr lang="en-US"/>
              <a:t>m</a:t>
            </a:r>
            <a:r>
              <a:rPr lang="en-US" baseline="30000"/>
              <a:t>2</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Fig P08-36"/>
          <p:cNvPicPr>
            <a:picLocks noChangeAspect="1" noChangeArrowheads="1"/>
          </p:cNvPicPr>
          <p:nvPr/>
        </p:nvPicPr>
        <p:blipFill>
          <a:blip r:embed="rId3"/>
          <a:srcRect/>
          <a:stretch>
            <a:fillRect/>
          </a:stretch>
        </p:blipFill>
        <p:spPr bwMode="auto">
          <a:xfrm>
            <a:off x="6351588" y="152400"/>
            <a:ext cx="2640012" cy="4827588"/>
          </a:xfrm>
          <a:prstGeom prst="rect">
            <a:avLst/>
          </a:prstGeom>
          <a:noFill/>
        </p:spPr>
      </p:pic>
      <p:sp>
        <p:nvSpPr>
          <p:cNvPr id="66563" name="Rectangle 3"/>
          <p:cNvSpPr>
            <a:spLocks noGrp="1" noChangeArrowheads="1"/>
          </p:cNvSpPr>
          <p:nvPr>
            <p:ph type="title"/>
          </p:nvPr>
        </p:nvSpPr>
        <p:spPr>
          <a:xfrm>
            <a:off x="304800" y="152400"/>
            <a:ext cx="7772400" cy="762000"/>
          </a:xfrm>
        </p:spPr>
        <p:txBody>
          <a:bodyPr/>
          <a:lstStyle/>
          <a:p>
            <a:r>
              <a:rPr lang="en-US">
                <a:solidFill>
                  <a:srgbClr val="006600"/>
                </a:solidFill>
              </a:rPr>
              <a:t>Example 8.7</a:t>
            </a:r>
          </a:p>
        </p:txBody>
      </p:sp>
      <p:sp>
        <p:nvSpPr>
          <p:cNvPr id="66564" name="Text Box 4"/>
          <p:cNvSpPr txBox="1">
            <a:spLocks noChangeArrowheads="1"/>
          </p:cNvSpPr>
          <p:nvPr/>
        </p:nvSpPr>
        <p:spPr bwMode="auto">
          <a:xfrm>
            <a:off x="152400" y="911225"/>
            <a:ext cx="6400800" cy="4838700"/>
          </a:xfrm>
          <a:prstGeom prst="rect">
            <a:avLst/>
          </a:prstGeom>
          <a:noFill/>
          <a:ln w="9525">
            <a:noFill/>
            <a:miter lim="800000"/>
            <a:headEnd/>
            <a:tailEnd/>
          </a:ln>
          <a:effectLst/>
        </p:spPr>
        <p:txBody>
          <a:bodyPr>
            <a:spAutoFit/>
          </a:bodyPr>
          <a:lstStyle/>
          <a:p>
            <a:r>
              <a:rPr lang="en-US">
                <a:solidFill>
                  <a:srgbClr val="006600"/>
                </a:solidFill>
              </a:rPr>
              <a:t>Treat the spindle as a solid cylinder.</a:t>
            </a:r>
          </a:p>
          <a:p>
            <a:endParaRPr lang="en-US">
              <a:solidFill>
                <a:srgbClr val="006600"/>
              </a:solidFill>
            </a:endParaRPr>
          </a:p>
          <a:p>
            <a:r>
              <a:rPr lang="en-US">
                <a:solidFill>
                  <a:srgbClr val="006600"/>
                </a:solidFill>
              </a:rPr>
              <a:t>a) What is the moment of Inertia of the spindle? (M=5.0 kg, R=0.6 m)</a:t>
            </a:r>
          </a:p>
          <a:p>
            <a:endParaRPr lang="en-US">
              <a:solidFill>
                <a:srgbClr val="006600"/>
              </a:solidFill>
            </a:endParaRPr>
          </a:p>
          <a:p>
            <a:r>
              <a:rPr lang="en-US">
                <a:solidFill>
                  <a:srgbClr val="006600"/>
                </a:solidFill>
              </a:rPr>
              <a:t>b) If the tension in the rope is 10 N, what is the angular acceleration of the wheel?</a:t>
            </a:r>
          </a:p>
          <a:p>
            <a:endParaRPr lang="en-US">
              <a:solidFill>
                <a:srgbClr val="006600"/>
              </a:solidFill>
            </a:endParaRPr>
          </a:p>
          <a:p>
            <a:r>
              <a:rPr lang="en-US">
                <a:solidFill>
                  <a:srgbClr val="006600"/>
                </a:solidFill>
              </a:rPr>
              <a:t>c) What is the acceleration of the bucket?</a:t>
            </a:r>
          </a:p>
          <a:p>
            <a:endParaRPr lang="en-US">
              <a:solidFill>
                <a:srgbClr val="006600"/>
              </a:solidFill>
            </a:endParaRPr>
          </a:p>
          <a:p>
            <a:r>
              <a:rPr lang="en-US">
                <a:solidFill>
                  <a:srgbClr val="006600"/>
                </a:solidFill>
              </a:rPr>
              <a:t>d) What is the mass of the bucket?</a:t>
            </a:r>
          </a:p>
        </p:txBody>
      </p:sp>
      <p:sp>
        <p:nvSpPr>
          <p:cNvPr id="66565" name="Rectangle 5"/>
          <p:cNvSpPr>
            <a:spLocks noChangeArrowheads="1"/>
          </p:cNvSpPr>
          <p:nvPr/>
        </p:nvSpPr>
        <p:spPr bwMode="auto">
          <a:xfrm>
            <a:off x="7620000" y="4114800"/>
            <a:ext cx="914400" cy="3810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6566" name="Text Box 6"/>
          <p:cNvSpPr txBox="1">
            <a:spLocks noChangeArrowheads="1"/>
          </p:cNvSpPr>
          <p:nvPr/>
        </p:nvSpPr>
        <p:spPr bwMode="auto">
          <a:xfrm>
            <a:off x="7604125" y="4416425"/>
            <a:ext cx="498475" cy="519113"/>
          </a:xfrm>
          <a:prstGeom prst="rect">
            <a:avLst/>
          </a:prstGeom>
          <a:noFill/>
          <a:ln w="9525">
            <a:noFill/>
            <a:miter lim="800000"/>
            <a:headEnd/>
            <a:tailEnd/>
          </a:ln>
          <a:effectLst/>
        </p:spPr>
        <p:txBody>
          <a:bodyPr wrap="none">
            <a:spAutoFit/>
          </a:bodyPr>
          <a:lstStyle/>
          <a:p>
            <a:r>
              <a:rPr lang="en-US" sz="2800" b="0">
                <a:solidFill>
                  <a:srgbClr val="006600"/>
                </a:solidFill>
              </a:rPr>
              <a:t>M</a:t>
            </a:r>
          </a:p>
        </p:txBody>
      </p:sp>
      <p:sp>
        <p:nvSpPr>
          <p:cNvPr id="66567" name="Text Box 7"/>
          <p:cNvSpPr txBox="1">
            <a:spLocks noChangeArrowheads="1"/>
          </p:cNvSpPr>
          <p:nvPr/>
        </p:nvSpPr>
        <p:spPr bwMode="auto">
          <a:xfrm>
            <a:off x="292100" y="6019800"/>
            <a:ext cx="8223250" cy="457200"/>
          </a:xfrm>
          <a:prstGeom prst="rect">
            <a:avLst/>
          </a:prstGeom>
          <a:noFill/>
          <a:ln w="9525">
            <a:noFill/>
            <a:miter lim="800000"/>
            <a:headEnd/>
            <a:tailEnd/>
          </a:ln>
          <a:effectLst/>
        </p:spPr>
        <p:txBody>
          <a:bodyPr wrap="none">
            <a:spAutoFit/>
          </a:bodyPr>
          <a:lstStyle/>
          <a:p>
            <a:r>
              <a:rPr lang="en-US"/>
              <a:t>a) 0.9 kg</a:t>
            </a:r>
            <a:r>
              <a:rPr lang="en-US">
                <a:sym typeface="Symbol" pitchFamily="18" charset="2"/>
              </a:rPr>
              <a:t></a:t>
            </a:r>
            <a:r>
              <a:rPr lang="en-US"/>
              <a:t>m</a:t>
            </a:r>
            <a:r>
              <a:rPr lang="en-US" baseline="30000"/>
              <a:t>2  </a:t>
            </a:r>
            <a:r>
              <a:rPr lang="en-US"/>
              <a:t> b) 6.67 rad/s</a:t>
            </a:r>
            <a:r>
              <a:rPr lang="en-US" baseline="30000"/>
              <a:t>2</a:t>
            </a:r>
            <a:r>
              <a:rPr lang="en-US"/>
              <a:t>   c) 4 m/s</a:t>
            </a:r>
            <a:r>
              <a:rPr lang="en-US" baseline="30000"/>
              <a:t>2</a:t>
            </a:r>
            <a:r>
              <a:rPr lang="en-US"/>
              <a:t>   d) 1.72 kg</a:t>
            </a:r>
            <a:endParaRPr lang="en-US" baseline="30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6567">
                                            <p:txEl>
                                              <p:pRg st="0" end="0"/>
                                            </p:txEl>
                                          </p:spTgt>
                                        </p:tgtEl>
                                        <p:attrNameLst>
                                          <p:attrName>style.visibility</p:attrName>
                                        </p:attrNameLst>
                                      </p:cBhvr>
                                      <p:to>
                                        <p:strVal val="visible"/>
                                      </p:to>
                                    </p:set>
                                    <p:animEffect transition="in" filter="wipe(left)">
                                      <p:cBhvr>
                                        <p:cTn id="7" dur="500"/>
                                        <p:tgtEl>
                                          <p:spTgt spid="665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28600" y="152400"/>
            <a:ext cx="7772400" cy="533400"/>
          </a:xfrm>
        </p:spPr>
        <p:txBody>
          <a:bodyPr>
            <a:normAutofit fontScale="90000"/>
          </a:bodyPr>
          <a:lstStyle/>
          <a:p>
            <a:r>
              <a:rPr lang="en-US">
                <a:solidFill>
                  <a:srgbClr val="006600"/>
                </a:solidFill>
              </a:rPr>
              <a:t>Example 8.8(skip)</a:t>
            </a:r>
          </a:p>
        </p:txBody>
      </p:sp>
      <p:sp>
        <p:nvSpPr>
          <p:cNvPr id="70659" name="Text Box 3"/>
          <p:cNvSpPr txBox="1">
            <a:spLocks noChangeArrowheads="1"/>
          </p:cNvSpPr>
          <p:nvPr/>
        </p:nvSpPr>
        <p:spPr bwMode="auto">
          <a:xfrm>
            <a:off x="228600" y="4267200"/>
            <a:ext cx="8397875" cy="1552575"/>
          </a:xfrm>
          <a:prstGeom prst="rect">
            <a:avLst/>
          </a:prstGeom>
          <a:noFill/>
          <a:ln w="9525">
            <a:noFill/>
            <a:miter lim="800000"/>
            <a:headEnd/>
            <a:tailEnd/>
          </a:ln>
          <a:effectLst/>
        </p:spPr>
        <p:txBody>
          <a:bodyPr>
            <a:spAutoFit/>
          </a:bodyPr>
          <a:lstStyle/>
          <a:p>
            <a:r>
              <a:rPr lang="en-US">
                <a:solidFill>
                  <a:srgbClr val="006600"/>
                </a:solidFill>
              </a:rPr>
              <a:t>a) What is the angular velocity of the space station after the rockets have finished firing?</a:t>
            </a:r>
          </a:p>
          <a:p>
            <a:r>
              <a:rPr lang="en-US">
                <a:solidFill>
                  <a:srgbClr val="006600"/>
                </a:solidFill>
              </a:rPr>
              <a:t>b) What is the centripetal acceleration at the edge of the space station?</a:t>
            </a:r>
          </a:p>
        </p:txBody>
      </p:sp>
      <p:sp>
        <p:nvSpPr>
          <p:cNvPr id="70660" name="Text Box 4"/>
          <p:cNvSpPr txBox="1">
            <a:spLocks noChangeArrowheads="1"/>
          </p:cNvSpPr>
          <p:nvPr/>
        </p:nvSpPr>
        <p:spPr bwMode="auto">
          <a:xfrm>
            <a:off x="76200" y="762000"/>
            <a:ext cx="8915400" cy="2647950"/>
          </a:xfrm>
          <a:prstGeom prst="rect">
            <a:avLst/>
          </a:prstGeom>
          <a:noFill/>
          <a:ln w="9525">
            <a:noFill/>
            <a:miter lim="800000"/>
            <a:headEnd/>
            <a:tailEnd/>
          </a:ln>
          <a:effectLst/>
        </p:spPr>
        <p:txBody>
          <a:bodyPr>
            <a:spAutoFit/>
          </a:bodyPr>
          <a:lstStyle/>
          <a:p>
            <a:r>
              <a:rPr lang="en-US">
                <a:solidFill>
                  <a:srgbClr val="006600"/>
                </a:solidFill>
              </a:rPr>
              <a:t>A cylindrical space station of </a:t>
            </a:r>
            <a:br>
              <a:rPr lang="en-US">
                <a:solidFill>
                  <a:srgbClr val="006600"/>
                </a:solidFill>
              </a:rPr>
            </a:br>
            <a:r>
              <a:rPr lang="en-US">
                <a:solidFill>
                  <a:srgbClr val="006600"/>
                </a:solidFill>
              </a:rPr>
              <a:t>(R=12, M=3400 kg) has moment </a:t>
            </a:r>
            <a:br>
              <a:rPr lang="en-US">
                <a:solidFill>
                  <a:srgbClr val="006600"/>
                </a:solidFill>
              </a:rPr>
            </a:br>
            <a:r>
              <a:rPr lang="en-US">
                <a:solidFill>
                  <a:srgbClr val="006600"/>
                </a:solidFill>
              </a:rPr>
              <a:t>of inertia 0.75 MR</a:t>
            </a:r>
            <a:r>
              <a:rPr lang="en-US" baseline="30000">
                <a:solidFill>
                  <a:srgbClr val="006600"/>
                </a:solidFill>
              </a:rPr>
              <a:t>2</a:t>
            </a:r>
            <a:r>
              <a:rPr lang="en-US">
                <a:solidFill>
                  <a:srgbClr val="006600"/>
                </a:solidFill>
              </a:rPr>
              <a:t>. Retro-</a:t>
            </a:r>
            <a:br>
              <a:rPr lang="en-US">
                <a:solidFill>
                  <a:srgbClr val="006600"/>
                </a:solidFill>
              </a:rPr>
            </a:br>
            <a:r>
              <a:rPr lang="en-US">
                <a:solidFill>
                  <a:srgbClr val="006600"/>
                </a:solidFill>
              </a:rPr>
              <a:t>rockets are fired tangentially </a:t>
            </a:r>
            <a:br>
              <a:rPr lang="en-US">
                <a:solidFill>
                  <a:srgbClr val="006600"/>
                </a:solidFill>
              </a:rPr>
            </a:br>
            <a:r>
              <a:rPr lang="en-US">
                <a:solidFill>
                  <a:srgbClr val="006600"/>
                </a:solidFill>
              </a:rPr>
              <a:t>at the surface of space station </a:t>
            </a:r>
            <a:br>
              <a:rPr lang="en-US">
                <a:solidFill>
                  <a:srgbClr val="006600"/>
                </a:solidFill>
              </a:rPr>
            </a:br>
            <a:r>
              <a:rPr lang="en-US">
                <a:solidFill>
                  <a:srgbClr val="006600"/>
                </a:solidFill>
              </a:rPr>
              <a:t>and provide impulse of 2.9x10</a:t>
            </a:r>
            <a:r>
              <a:rPr lang="en-US" baseline="30000">
                <a:solidFill>
                  <a:srgbClr val="006600"/>
                </a:solidFill>
              </a:rPr>
              <a:t>4</a:t>
            </a:r>
            <a:r>
              <a:rPr lang="en-US">
                <a:solidFill>
                  <a:srgbClr val="006600"/>
                </a:solidFill>
              </a:rPr>
              <a:t> N·s. </a:t>
            </a:r>
          </a:p>
          <a:p>
            <a:endParaRPr lang="en-US">
              <a:solidFill>
                <a:srgbClr val="006600"/>
              </a:solidFill>
            </a:endParaRPr>
          </a:p>
        </p:txBody>
      </p:sp>
      <p:pic>
        <p:nvPicPr>
          <p:cNvPr id="70661" name="Picture 5" descr="retrorocket"/>
          <p:cNvPicPr>
            <a:picLocks noChangeAspect="1" noChangeArrowheads="1"/>
          </p:cNvPicPr>
          <p:nvPr/>
        </p:nvPicPr>
        <p:blipFill>
          <a:blip r:embed="rId3"/>
          <a:srcRect/>
          <a:stretch>
            <a:fillRect/>
          </a:stretch>
        </p:blipFill>
        <p:spPr bwMode="auto">
          <a:xfrm>
            <a:off x="5257800" y="228600"/>
            <a:ext cx="3543300" cy="3548063"/>
          </a:xfrm>
          <a:prstGeom prst="rect">
            <a:avLst/>
          </a:prstGeom>
          <a:noFill/>
        </p:spPr>
      </p:pic>
      <p:sp>
        <p:nvSpPr>
          <p:cNvPr id="70662" name="Text Box 6"/>
          <p:cNvSpPr txBox="1">
            <a:spLocks noChangeArrowheads="1"/>
          </p:cNvSpPr>
          <p:nvPr/>
        </p:nvSpPr>
        <p:spPr bwMode="auto">
          <a:xfrm>
            <a:off x="1143000" y="6069013"/>
            <a:ext cx="5861050" cy="457200"/>
          </a:xfrm>
          <a:prstGeom prst="rect">
            <a:avLst/>
          </a:prstGeom>
          <a:noFill/>
          <a:ln w="9525">
            <a:noFill/>
            <a:miter lim="800000"/>
            <a:headEnd/>
            <a:tailEnd/>
          </a:ln>
          <a:effectLst/>
        </p:spPr>
        <p:txBody>
          <a:bodyPr wrap="none">
            <a:spAutoFit/>
          </a:bodyPr>
          <a:lstStyle/>
          <a:p>
            <a:r>
              <a:rPr lang="en-US"/>
              <a:t>a) </a:t>
            </a:r>
            <a:r>
              <a:rPr lang="en-US">
                <a:latin typeface="Symbol" pitchFamily="18" charset="2"/>
              </a:rPr>
              <a:t>w</a:t>
            </a:r>
            <a:r>
              <a:rPr lang="en-US"/>
              <a:t>= 0.948 rad/s    b) a=10.8 m/s</a:t>
            </a:r>
            <a:r>
              <a:rPr lang="en-US" baseline="30000"/>
              <a:t>2</a:t>
            </a:r>
            <a:r>
              <a:rPr lang="en-US"/>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0662">
                                            <p:txEl>
                                              <p:pRg st="0" end="0"/>
                                            </p:txEl>
                                          </p:spTgt>
                                        </p:tgtEl>
                                        <p:attrNameLst>
                                          <p:attrName>style.visibility</p:attrName>
                                        </p:attrNameLst>
                                      </p:cBhvr>
                                      <p:to>
                                        <p:strVal val="visible"/>
                                      </p:to>
                                    </p:set>
                                    <p:animEffect transition="in" filter="wipe(left)">
                                      <p:cBhvr>
                                        <p:cTn id="7" dur="500"/>
                                        <p:tgtEl>
                                          <p:spTgt spid="706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2"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228600" y="152400"/>
            <a:ext cx="7772400" cy="533400"/>
          </a:xfrm>
        </p:spPr>
        <p:txBody>
          <a:bodyPr>
            <a:normAutofit fontScale="90000"/>
          </a:bodyPr>
          <a:lstStyle/>
          <a:p>
            <a:r>
              <a:rPr lang="en-US">
                <a:solidFill>
                  <a:srgbClr val="006600"/>
                </a:solidFill>
              </a:rPr>
              <a:t>Example 8.9</a:t>
            </a:r>
          </a:p>
        </p:txBody>
      </p:sp>
      <p:sp>
        <p:nvSpPr>
          <p:cNvPr id="87047" name="Text Box 7"/>
          <p:cNvSpPr txBox="1">
            <a:spLocks noChangeArrowheads="1"/>
          </p:cNvSpPr>
          <p:nvPr/>
        </p:nvSpPr>
        <p:spPr bwMode="auto">
          <a:xfrm>
            <a:off x="288925" y="731838"/>
            <a:ext cx="8397875" cy="3743325"/>
          </a:xfrm>
          <a:prstGeom prst="rect">
            <a:avLst/>
          </a:prstGeom>
          <a:noFill/>
          <a:ln w="9525">
            <a:noFill/>
            <a:miter lim="800000"/>
            <a:headEnd/>
            <a:tailEnd/>
          </a:ln>
          <a:effectLst/>
        </p:spPr>
        <p:txBody>
          <a:bodyPr>
            <a:spAutoFit/>
          </a:bodyPr>
          <a:lstStyle/>
          <a:p>
            <a:r>
              <a:rPr lang="en-US">
                <a:solidFill>
                  <a:srgbClr val="006600"/>
                </a:solidFill>
              </a:rPr>
              <a:t>A 600-kg solid cylinder of radius 0.6 m which can rotate freely about its axis is accelerated</a:t>
            </a:r>
          </a:p>
          <a:p>
            <a:r>
              <a:rPr lang="en-US">
                <a:solidFill>
                  <a:srgbClr val="006600"/>
                </a:solidFill>
              </a:rPr>
              <a:t>by hanging a 240 kg mass from the end by a string which is wrapped about the cylinder.</a:t>
            </a:r>
            <a:br>
              <a:rPr lang="en-US">
                <a:solidFill>
                  <a:srgbClr val="006600"/>
                </a:solidFill>
              </a:rPr>
            </a:br>
            <a:r>
              <a:rPr lang="en-US">
                <a:solidFill>
                  <a:srgbClr val="006600"/>
                </a:solidFill>
              </a:rPr>
              <a:t/>
            </a:r>
            <a:br>
              <a:rPr lang="en-US">
                <a:solidFill>
                  <a:srgbClr val="006600"/>
                </a:solidFill>
              </a:rPr>
            </a:br>
            <a:r>
              <a:rPr lang="en-US">
                <a:solidFill>
                  <a:srgbClr val="006600"/>
                </a:solidFill>
              </a:rPr>
              <a:t>a) Find the linear acceleration of the mass.</a:t>
            </a:r>
          </a:p>
          <a:p>
            <a:r>
              <a:rPr lang="en-US">
                <a:solidFill>
                  <a:srgbClr val="006600"/>
                </a:solidFill>
              </a:rPr>
              <a:t/>
            </a:r>
            <a:br>
              <a:rPr lang="en-US">
                <a:solidFill>
                  <a:srgbClr val="006600"/>
                </a:solidFill>
              </a:rPr>
            </a:br>
            <a:endParaRPr lang="en-US">
              <a:solidFill>
                <a:srgbClr val="006600"/>
              </a:solidFill>
            </a:endParaRPr>
          </a:p>
          <a:p>
            <a:r>
              <a:rPr lang="en-US">
                <a:solidFill>
                  <a:srgbClr val="006600"/>
                </a:solidFill>
              </a:rPr>
              <a:t>b) What is the speed of the mass after it has dropped 2.5 m?</a:t>
            </a:r>
          </a:p>
        </p:txBody>
      </p:sp>
      <p:sp>
        <p:nvSpPr>
          <p:cNvPr id="87048" name="Text Box 8"/>
          <p:cNvSpPr txBox="1">
            <a:spLocks noChangeArrowheads="1"/>
          </p:cNvSpPr>
          <p:nvPr/>
        </p:nvSpPr>
        <p:spPr bwMode="auto">
          <a:xfrm>
            <a:off x="6477000" y="3048000"/>
            <a:ext cx="1671638" cy="457200"/>
          </a:xfrm>
          <a:prstGeom prst="rect">
            <a:avLst/>
          </a:prstGeom>
          <a:noFill/>
          <a:ln w="9525">
            <a:noFill/>
            <a:miter lim="800000"/>
            <a:headEnd/>
            <a:tailEnd/>
          </a:ln>
          <a:effectLst/>
        </p:spPr>
        <p:txBody>
          <a:bodyPr wrap="none">
            <a:spAutoFit/>
          </a:bodyPr>
          <a:lstStyle/>
          <a:p>
            <a:r>
              <a:rPr lang="en-US"/>
              <a:t>4.36 m/s</a:t>
            </a:r>
            <a:r>
              <a:rPr lang="en-US" baseline="30000"/>
              <a:t>2</a:t>
            </a:r>
          </a:p>
        </p:txBody>
      </p:sp>
      <p:sp>
        <p:nvSpPr>
          <p:cNvPr id="87049" name="Text Box 9"/>
          <p:cNvSpPr txBox="1">
            <a:spLocks noChangeArrowheads="1"/>
          </p:cNvSpPr>
          <p:nvPr/>
        </p:nvSpPr>
        <p:spPr bwMode="auto">
          <a:xfrm>
            <a:off x="6324600" y="4419600"/>
            <a:ext cx="1547813" cy="457200"/>
          </a:xfrm>
          <a:prstGeom prst="rect">
            <a:avLst/>
          </a:prstGeom>
          <a:noFill/>
          <a:ln w="9525">
            <a:noFill/>
            <a:miter lim="800000"/>
            <a:headEnd/>
            <a:tailEnd/>
          </a:ln>
          <a:effectLst/>
        </p:spPr>
        <p:txBody>
          <a:bodyPr wrap="none">
            <a:spAutoFit/>
          </a:bodyPr>
          <a:lstStyle/>
          <a:p>
            <a:r>
              <a:rPr lang="en-US"/>
              <a:t>4.67 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7048">
                                            <p:txEl>
                                              <p:pRg st="0" end="0"/>
                                            </p:txEl>
                                          </p:spTgt>
                                        </p:tgtEl>
                                        <p:attrNameLst>
                                          <p:attrName>style.visibility</p:attrName>
                                        </p:attrNameLst>
                                      </p:cBhvr>
                                      <p:to>
                                        <p:strVal val="visible"/>
                                      </p:to>
                                    </p:set>
                                    <p:animEffect transition="in" filter="wipe(left)">
                                      <p:cBhvr>
                                        <p:cTn id="7" dur="500"/>
                                        <p:tgtEl>
                                          <p:spTgt spid="870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7049">
                                            <p:txEl>
                                              <p:pRg st="0" end="0"/>
                                            </p:txEl>
                                          </p:spTgt>
                                        </p:tgtEl>
                                        <p:attrNameLst>
                                          <p:attrName>style.visibility</p:attrName>
                                        </p:attrNameLst>
                                      </p:cBhvr>
                                      <p:to>
                                        <p:strVal val="visible"/>
                                      </p:to>
                                    </p:set>
                                    <p:animEffect transition="in" filter="wipe(left)">
                                      <p:cBhvr>
                                        <p:cTn id="12" dur="500"/>
                                        <p:tgtEl>
                                          <p:spTgt spid="870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8" grpId="0" build="p" autoUpdateAnimBg="0"/>
      <p:bldP spid="87049"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381000" y="0"/>
            <a:ext cx="7772400" cy="762000"/>
          </a:xfrm>
        </p:spPr>
        <p:txBody>
          <a:bodyPr/>
          <a:lstStyle/>
          <a:p>
            <a:r>
              <a:rPr lang="en-US"/>
              <a:t>Rotational Kinetic Energy</a:t>
            </a:r>
          </a:p>
        </p:txBody>
      </p:sp>
      <p:sp>
        <p:nvSpPr>
          <p:cNvPr id="72708" name="Oval 4"/>
          <p:cNvSpPr>
            <a:spLocks noChangeArrowheads="1"/>
          </p:cNvSpPr>
          <p:nvPr/>
        </p:nvSpPr>
        <p:spPr bwMode="auto">
          <a:xfrm>
            <a:off x="2133600" y="4098925"/>
            <a:ext cx="990600" cy="1447800"/>
          </a:xfrm>
          <a:prstGeom prst="ellipse">
            <a:avLst/>
          </a:prstGeom>
          <a:noFill/>
          <a:ln w="28575">
            <a:solidFill>
              <a:schemeClr val="folHlink"/>
            </a:solidFill>
            <a:round/>
            <a:headEnd/>
            <a:tailEnd/>
          </a:ln>
          <a:effectLst/>
        </p:spPr>
        <p:txBody>
          <a:bodyPr wrap="none" anchor="ctr"/>
          <a:lstStyle/>
          <a:p>
            <a:endParaRPr lang="en-US"/>
          </a:p>
        </p:txBody>
      </p:sp>
      <p:sp>
        <p:nvSpPr>
          <p:cNvPr id="72709" name="Text Box 5"/>
          <p:cNvSpPr txBox="1">
            <a:spLocks noChangeArrowheads="1"/>
          </p:cNvSpPr>
          <p:nvPr/>
        </p:nvSpPr>
        <p:spPr bwMode="auto">
          <a:xfrm>
            <a:off x="228600" y="6069013"/>
            <a:ext cx="4556125" cy="457200"/>
          </a:xfrm>
          <a:prstGeom prst="rect">
            <a:avLst/>
          </a:prstGeom>
          <a:noFill/>
          <a:ln w="9525">
            <a:noFill/>
            <a:miter lim="800000"/>
            <a:headEnd/>
            <a:tailEnd/>
          </a:ln>
          <a:effectLst/>
        </p:spPr>
        <p:txBody>
          <a:bodyPr wrap="none">
            <a:spAutoFit/>
          </a:bodyPr>
          <a:lstStyle/>
          <a:p>
            <a:r>
              <a:rPr lang="en-US">
                <a:solidFill>
                  <a:schemeClr val="folHlink"/>
                </a:solidFill>
              </a:rPr>
              <a:t>KE of center-of-mass motion</a:t>
            </a:r>
          </a:p>
        </p:txBody>
      </p:sp>
      <p:sp>
        <p:nvSpPr>
          <p:cNvPr id="72710" name="Line 6"/>
          <p:cNvSpPr>
            <a:spLocks noChangeShapeType="1"/>
          </p:cNvSpPr>
          <p:nvPr/>
        </p:nvSpPr>
        <p:spPr bwMode="auto">
          <a:xfrm flipV="1">
            <a:off x="1981200" y="5562600"/>
            <a:ext cx="457200" cy="533400"/>
          </a:xfrm>
          <a:prstGeom prst="line">
            <a:avLst/>
          </a:prstGeom>
          <a:noFill/>
          <a:ln w="28575">
            <a:solidFill>
              <a:schemeClr val="folHlink"/>
            </a:solidFill>
            <a:round/>
            <a:headEnd/>
            <a:tailEnd type="triangle" w="med" len="med"/>
          </a:ln>
          <a:effectLst/>
        </p:spPr>
        <p:txBody>
          <a:bodyPr wrap="none"/>
          <a:lstStyle/>
          <a:p>
            <a:endParaRPr lang="en-US"/>
          </a:p>
        </p:txBody>
      </p:sp>
      <p:sp>
        <p:nvSpPr>
          <p:cNvPr id="72711" name="Oval 7"/>
          <p:cNvSpPr>
            <a:spLocks noChangeArrowheads="1"/>
          </p:cNvSpPr>
          <p:nvPr/>
        </p:nvSpPr>
        <p:spPr bwMode="auto">
          <a:xfrm>
            <a:off x="3352800" y="4038600"/>
            <a:ext cx="1066800" cy="1447800"/>
          </a:xfrm>
          <a:prstGeom prst="ellipse">
            <a:avLst/>
          </a:prstGeom>
          <a:noFill/>
          <a:ln w="28575">
            <a:solidFill>
              <a:srgbClr val="FF0000"/>
            </a:solidFill>
            <a:round/>
            <a:headEnd/>
            <a:tailEnd/>
          </a:ln>
          <a:effectLst/>
        </p:spPr>
        <p:txBody>
          <a:bodyPr wrap="none" anchor="ctr"/>
          <a:lstStyle/>
          <a:p>
            <a:endParaRPr lang="en-US"/>
          </a:p>
        </p:txBody>
      </p:sp>
      <p:sp>
        <p:nvSpPr>
          <p:cNvPr id="72712" name="Line 8"/>
          <p:cNvSpPr>
            <a:spLocks noChangeShapeType="1"/>
          </p:cNvSpPr>
          <p:nvPr/>
        </p:nvSpPr>
        <p:spPr bwMode="auto">
          <a:xfrm flipH="1" flipV="1">
            <a:off x="4572000" y="4953000"/>
            <a:ext cx="990600" cy="381000"/>
          </a:xfrm>
          <a:prstGeom prst="line">
            <a:avLst/>
          </a:prstGeom>
          <a:noFill/>
          <a:ln w="28575">
            <a:solidFill>
              <a:srgbClr val="FF0000"/>
            </a:solidFill>
            <a:round/>
            <a:headEnd/>
            <a:tailEnd type="triangle" w="med" len="med"/>
          </a:ln>
          <a:effectLst/>
        </p:spPr>
        <p:txBody>
          <a:bodyPr wrap="none"/>
          <a:lstStyle/>
          <a:p>
            <a:endParaRPr lang="en-US"/>
          </a:p>
        </p:txBody>
      </p:sp>
      <p:sp>
        <p:nvSpPr>
          <p:cNvPr id="72713" name="Text Box 9"/>
          <p:cNvSpPr txBox="1">
            <a:spLocks noChangeArrowheads="1"/>
          </p:cNvSpPr>
          <p:nvPr/>
        </p:nvSpPr>
        <p:spPr bwMode="auto">
          <a:xfrm>
            <a:off x="4724400" y="5334000"/>
            <a:ext cx="2936875" cy="457200"/>
          </a:xfrm>
          <a:prstGeom prst="rect">
            <a:avLst/>
          </a:prstGeom>
          <a:noFill/>
          <a:ln w="9525">
            <a:noFill/>
            <a:miter lim="800000"/>
            <a:headEnd/>
            <a:tailEnd/>
          </a:ln>
          <a:effectLst/>
        </p:spPr>
        <p:txBody>
          <a:bodyPr wrap="none">
            <a:spAutoFit/>
          </a:bodyPr>
          <a:lstStyle/>
          <a:p>
            <a:r>
              <a:rPr lang="en-US"/>
              <a:t>KE due to rotation</a:t>
            </a:r>
          </a:p>
        </p:txBody>
      </p:sp>
      <p:sp>
        <p:nvSpPr>
          <p:cNvPr id="72714" name="Text Box 10"/>
          <p:cNvSpPr txBox="1">
            <a:spLocks noChangeArrowheads="1"/>
          </p:cNvSpPr>
          <p:nvPr/>
        </p:nvSpPr>
        <p:spPr bwMode="auto">
          <a:xfrm>
            <a:off x="517525" y="838200"/>
            <a:ext cx="8169275" cy="822325"/>
          </a:xfrm>
          <a:prstGeom prst="rect">
            <a:avLst/>
          </a:prstGeom>
          <a:noFill/>
          <a:ln w="9525">
            <a:noFill/>
            <a:miter lim="800000"/>
            <a:headEnd/>
            <a:tailEnd/>
          </a:ln>
          <a:effectLst/>
        </p:spPr>
        <p:txBody>
          <a:bodyPr>
            <a:spAutoFit/>
          </a:bodyPr>
          <a:lstStyle/>
          <a:p>
            <a:r>
              <a:rPr lang="en-US">
                <a:solidFill>
                  <a:schemeClr val="bg2"/>
                </a:solidFill>
              </a:rPr>
              <a:t>Each point of a rigid body rotates with angular velocity </a:t>
            </a:r>
            <a:r>
              <a:rPr lang="en-US">
                <a:solidFill>
                  <a:schemeClr val="bg2"/>
                </a:solidFill>
                <a:latin typeface="Symbol" pitchFamily="18" charset="2"/>
              </a:rPr>
              <a:t>w</a:t>
            </a:r>
            <a:r>
              <a:rPr lang="en-US">
                <a:solidFill>
                  <a:schemeClr val="bg2"/>
                </a:solidFill>
              </a:rPr>
              <a:t>. </a:t>
            </a:r>
          </a:p>
        </p:txBody>
      </p:sp>
      <p:sp>
        <p:nvSpPr>
          <p:cNvPr id="72716" name="Text Box 12"/>
          <p:cNvSpPr txBox="1">
            <a:spLocks noChangeArrowheads="1"/>
          </p:cNvSpPr>
          <p:nvPr/>
        </p:nvSpPr>
        <p:spPr bwMode="auto">
          <a:xfrm>
            <a:off x="838200" y="3505200"/>
            <a:ext cx="4141788" cy="457200"/>
          </a:xfrm>
          <a:prstGeom prst="rect">
            <a:avLst/>
          </a:prstGeom>
          <a:noFill/>
          <a:ln w="9525">
            <a:noFill/>
            <a:miter lim="800000"/>
            <a:headEnd/>
            <a:tailEnd/>
          </a:ln>
          <a:effectLst/>
        </p:spPr>
        <p:txBody>
          <a:bodyPr wrap="none">
            <a:spAutoFit/>
          </a:bodyPr>
          <a:lstStyle/>
          <a:p>
            <a:r>
              <a:rPr lang="en-US">
                <a:solidFill>
                  <a:schemeClr val="bg2"/>
                </a:solidFill>
              </a:rPr>
              <a:t>Including the linear motion</a:t>
            </a:r>
          </a:p>
        </p:txBody>
      </p:sp>
      <p:graphicFrame>
        <p:nvGraphicFramePr>
          <p:cNvPr id="72717" name="Object 13"/>
          <p:cNvGraphicFramePr>
            <a:graphicFrameLocks noChangeAspect="1"/>
          </p:cNvGraphicFramePr>
          <p:nvPr/>
        </p:nvGraphicFramePr>
        <p:xfrm>
          <a:off x="1219200" y="1752600"/>
          <a:ext cx="4292600" cy="838200"/>
        </p:xfrm>
        <a:graphic>
          <a:graphicData uri="http://schemas.openxmlformats.org/presentationml/2006/ole">
            <p:oleObj spid="_x0000_s17410" name="Equation" r:id="rId4" imgW="4292600" imgH="838200" progId="">
              <p:embed/>
            </p:oleObj>
          </a:graphicData>
        </a:graphic>
      </p:graphicFrame>
      <p:graphicFrame>
        <p:nvGraphicFramePr>
          <p:cNvPr id="72718" name="Object 14"/>
          <p:cNvGraphicFramePr>
            <a:graphicFrameLocks noChangeAspect="1"/>
          </p:cNvGraphicFramePr>
          <p:nvPr/>
        </p:nvGraphicFramePr>
        <p:xfrm>
          <a:off x="1371600" y="2590800"/>
          <a:ext cx="1727200" cy="838200"/>
        </p:xfrm>
        <a:graphic>
          <a:graphicData uri="http://schemas.openxmlformats.org/presentationml/2006/ole">
            <p:oleObj spid="_x0000_s17411" name="Equation" r:id="rId5" imgW="1727200" imgH="838200" progId="">
              <p:embed/>
            </p:oleObj>
          </a:graphicData>
        </a:graphic>
      </p:graphicFrame>
      <p:graphicFrame>
        <p:nvGraphicFramePr>
          <p:cNvPr id="72719" name="Object 15"/>
          <p:cNvGraphicFramePr>
            <a:graphicFrameLocks noChangeAspect="1"/>
          </p:cNvGraphicFramePr>
          <p:nvPr/>
        </p:nvGraphicFramePr>
        <p:xfrm>
          <a:off x="1371600" y="4343400"/>
          <a:ext cx="2921000" cy="838200"/>
        </p:xfrm>
        <a:graphic>
          <a:graphicData uri="http://schemas.openxmlformats.org/presentationml/2006/ole">
            <p:oleObj spid="_x0000_s17412" name="Equation" r:id="rId6" imgW="2921000" imgH="83820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2716"/>
                                        </p:tgtEl>
                                        <p:attrNameLst>
                                          <p:attrName>style.visibility</p:attrName>
                                        </p:attrNameLst>
                                      </p:cBhvr>
                                      <p:to>
                                        <p:strVal val="visible"/>
                                      </p:to>
                                    </p:set>
                                    <p:anim calcmode="lin" valueType="num">
                                      <p:cBhvr additive="base">
                                        <p:cTn id="7" dur="500" fill="hold"/>
                                        <p:tgtEl>
                                          <p:spTgt spid="72716"/>
                                        </p:tgtEl>
                                        <p:attrNameLst>
                                          <p:attrName>ppt_x</p:attrName>
                                        </p:attrNameLst>
                                      </p:cBhvr>
                                      <p:tavLst>
                                        <p:tav tm="0">
                                          <p:val>
                                            <p:strVal val="0-#ppt_w/2"/>
                                          </p:val>
                                        </p:tav>
                                        <p:tav tm="100000">
                                          <p:val>
                                            <p:strVal val="#ppt_x"/>
                                          </p:val>
                                        </p:tav>
                                      </p:tavLst>
                                    </p:anim>
                                    <p:anim calcmode="lin" valueType="num">
                                      <p:cBhvr additive="base">
                                        <p:cTn id="8" dur="500" fill="hold"/>
                                        <p:tgtEl>
                                          <p:spTgt spid="727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2711"/>
                                        </p:tgtEl>
                                        <p:attrNameLst>
                                          <p:attrName>style.visibility</p:attrName>
                                        </p:attrNameLst>
                                      </p:cBhvr>
                                      <p:to>
                                        <p:strVal val="visible"/>
                                      </p:to>
                                    </p:set>
                                    <p:anim calcmode="lin" valueType="num">
                                      <p:cBhvr additive="base">
                                        <p:cTn id="13" dur="500" fill="hold"/>
                                        <p:tgtEl>
                                          <p:spTgt spid="72711"/>
                                        </p:tgtEl>
                                        <p:attrNameLst>
                                          <p:attrName>ppt_x</p:attrName>
                                        </p:attrNameLst>
                                      </p:cBhvr>
                                      <p:tavLst>
                                        <p:tav tm="0">
                                          <p:val>
                                            <p:strVal val="0-#ppt_w/2"/>
                                          </p:val>
                                        </p:tav>
                                        <p:tav tm="100000">
                                          <p:val>
                                            <p:strVal val="#ppt_x"/>
                                          </p:val>
                                        </p:tav>
                                      </p:tavLst>
                                    </p:anim>
                                    <p:anim calcmode="lin" valueType="num">
                                      <p:cBhvr additive="base">
                                        <p:cTn id="14" dur="500" fill="hold"/>
                                        <p:tgtEl>
                                          <p:spTgt spid="72711"/>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72712"/>
                                        </p:tgtEl>
                                        <p:attrNameLst>
                                          <p:attrName>style.visibility</p:attrName>
                                        </p:attrNameLst>
                                      </p:cBhvr>
                                      <p:to>
                                        <p:strVal val="visible"/>
                                      </p:to>
                                    </p:se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499"/>
                                          </p:stCondLst>
                                        </p:cTn>
                                        <p:tgtEl>
                                          <p:spTgt spid="727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2708"/>
                                        </p:tgtEl>
                                        <p:attrNameLst>
                                          <p:attrName>style.visibility</p:attrName>
                                        </p:attrNameLst>
                                      </p:cBhvr>
                                      <p:to>
                                        <p:strVal val="visible"/>
                                      </p:to>
                                    </p:set>
                                    <p:anim calcmode="lin" valueType="num">
                                      <p:cBhvr additive="base">
                                        <p:cTn id="25" dur="500" fill="hold"/>
                                        <p:tgtEl>
                                          <p:spTgt spid="72708"/>
                                        </p:tgtEl>
                                        <p:attrNameLst>
                                          <p:attrName>ppt_x</p:attrName>
                                        </p:attrNameLst>
                                      </p:cBhvr>
                                      <p:tavLst>
                                        <p:tav tm="0">
                                          <p:val>
                                            <p:strVal val="0-#ppt_w/2"/>
                                          </p:val>
                                        </p:tav>
                                        <p:tav tm="100000">
                                          <p:val>
                                            <p:strVal val="#ppt_x"/>
                                          </p:val>
                                        </p:tav>
                                      </p:tavLst>
                                    </p:anim>
                                    <p:anim calcmode="lin" valueType="num">
                                      <p:cBhvr additive="base">
                                        <p:cTn id="26" dur="500" fill="hold"/>
                                        <p:tgtEl>
                                          <p:spTgt spid="72708"/>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499"/>
                                          </p:stCondLst>
                                        </p:cTn>
                                        <p:tgtEl>
                                          <p:spTgt spid="72710"/>
                                        </p:tgtEl>
                                        <p:attrNameLst>
                                          <p:attrName>style.visibility</p:attrName>
                                        </p:attrNameLst>
                                      </p:cBhvr>
                                      <p:to>
                                        <p:strVal val="visible"/>
                                      </p:to>
                                    </p:set>
                                  </p:childTnLst>
                                </p:cTn>
                              </p:par>
                            </p:childTnLst>
                          </p:cTn>
                        </p:par>
                        <p:par>
                          <p:cTn id="30" fill="hold">
                            <p:stCondLst>
                              <p:cond delay="1000"/>
                            </p:stCondLst>
                            <p:childTnLst>
                              <p:par>
                                <p:cTn id="31" presetID="1" presetClass="entr" presetSubtype="0" fill="hold" grpId="0" nodeType="afterEffect">
                                  <p:stCondLst>
                                    <p:cond delay="0"/>
                                  </p:stCondLst>
                                  <p:childTnLst>
                                    <p:set>
                                      <p:cBhvr>
                                        <p:cTn id="32" dur="1" fill="hold">
                                          <p:stCondLst>
                                            <p:cond delay="499"/>
                                          </p:stCondLst>
                                        </p:cTn>
                                        <p:tgtEl>
                                          <p:spTgt spid="727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8" grpId="0" animBg="1"/>
      <p:bldP spid="72709" grpId="0" autoUpdateAnimBg="0"/>
      <p:bldP spid="72710" grpId="0" animBg="1"/>
      <p:bldP spid="72711" grpId="0" animBg="1"/>
      <p:bldP spid="72712" grpId="0" animBg="1"/>
      <p:bldP spid="72713" grpId="0" autoUpdateAnimBg="0"/>
      <p:bldP spid="72716"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304800" y="228600"/>
            <a:ext cx="7772400" cy="457200"/>
          </a:xfrm>
        </p:spPr>
        <p:txBody>
          <a:bodyPr>
            <a:normAutofit fontScale="90000"/>
          </a:bodyPr>
          <a:lstStyle/>
          <a:p>
            <a:r>
              <a:rPr lang="en-US">
                <a:solidFill>
                  <a:srgbClr val="006600"/>
                </a:solidFill>
              </a:rPr>
              <a:t>Example 8.10</a:t>
            </a:r>
          </a:p>
        </p:txBody>
      </p:sp>
      <p:sp>
        <p:nvSpPr>
          <p:cNvPr id="73731" name="Text Box 3"/>
          <p:cNvSpPr txBox="1">
            <a:spLocks noChangeArrowheads="1"/>
          </p:cNvSpPr>
          <p:nvPr/>
        </p:nvSpPr>
        <p:spPr bwMode="auto">
          <a:xfrm>
            <a:off x="533400" y="762000"/>
            <a:ext cx="4419600" cy="519113"/>
          </a:xfrm>
          <a:prstGeom prst="rect">
            <a:avLst/>
          </a:prstGeom>
          <a:noFill/>
          <a:ln w="9525">
            <a:noFill/>
            <a:miter lim="800000"/>
            <a:headEnd/>
            <a:tailEnd/>
          </a:ln>
          <a:effectLst/>
        </p:spPr>
        <p:txBody>
          <a:bodyPr>
            <a:spAutoFit/>
          </a:bodyPr>
          <a:lstStyle/>
          <a:p>
            <a:endParaRPr lang="en-US" sz="2800">
              <a:solidFill>
                <a:schemeClr val="bg1"/>
              </a:solidFill>
            </a:endParaRPr>
          </a:p>
        </p:txBody>
      </p:sp>
      <p:sp>
        <p:nvSpPr>
          <p:cNvPr id="73732" name="Text Box 4"/>
          <p:cNvSpPr txBox="1">
            <a:spLocks noChangeArrowheads="1"/>
          </p:cNvSpPr>
          <p:nvPr/>
        </p:nvSpPr>
        <p:spPr bwMode="auto">
          <a:xfrm>
            <a:off x="365125" y="682625"/>
            <a:ext cx="8474075" cy="1187450"/>
          </a:xfrm>
          <a:prstGeom prst="rect">
            <a:avLst/>
          </a:prstGeom>
          <a:noFill/>
          <a:ln w="9525">
            <a:noFill/>
            <a:miter lim="800000"/>
            <a:headEnd/>
            <a:tailEnd/>
          </a:ln>
          <a:effectLst/>
        </p:spPr>
        <p:txBody>
          <a:bodyPr>
            <a:spAutoFit/>
          </a:bodyPr>
          <a:lstStyle/>
          <a:p>
            <a:r>
              <a:rPr lang="en-US">
                <a:solidFill>
                  <a:srgbClr val="006600"/>
                </a:solidFill>
              </a:rPr>
              <a:t>What is the kinetic energy of the Earth due to the daily rotation?</a:t>
            </a:r>
          </a:p>
          <a:p>
            <a:r>
              <a:rPr lang="en-US">
                <a:solidFill>
                  <a:srgbClr val="006600"/>
                </a:solidFill>
              </a:rPr>
              <a:t>Given: M</a:t>
            </a:r>
            <a:r>
              <a:rPr lang="en-US" baseline="-25000">
                <a:solidFill>
                  <a:srgbClr val="006600"/>
                </a:solidFill>
              </a:rPr>
              <a:t>earth</a:t>
            </a:r>
            <a:r>
              <a:rPr lang="en-US">
                <a:solidFill>
                  <a:srgbClr val="006600"/>
                </a:solidFill>
              </a:rPr>
              <a:t>=5.98 x10</a:t>
            </a:r>
            <a:r>
              <a:rPr lang="en-US" baseline="30000">
                <a:solidFill>
                  <a:srgbClr val="006600"/>
                </a:solidFill>
              </a:rPr>
              <a:t>24</a:t>
            </a:r>
            <a:r>
              <a:rPr lang="en-US">
                <a:solidFill>
                  <a:srgbClr val="006600"/>
                </a:solidFill>
              </a:rPr>
              <a:t> kg, R</a:t>
            </a:r>
            <a:r>
              <a:rPr lang="en-US" baseline="-25000">
                <a:solidFill>
                  <a:srgbClr val="006600"/>
                </a:solidFill>
              </a:rPr>
              <a:t>earth</a:t>
            </a:r>
            <a:r>
              <a:rPr lang="en-US">
                <a:solidFill>
                  <a:srgbClr val="006600"/>
                </a:solidFill>
              </a:rPr>
              <a:t> = 6.36 x10</a:t>
            </a:r>
            <a:r>
              <a:rPr lang="en-US" baseline="30000">
                <a:solidFill>
                  <a:srgbClr val="006600"/>
                </a:solidFill>
              </a:rPr>
              <a:t>6</a:t>
            </a:r>
            <a:r>
              <a:rPr lang="en-US">
                <a:solidFill>
                  <a:srgbClr val="006600"/>
                </a:solidFill>
              </a:rPr>
              <a:t> m.</a:t>
            </a:r>
          </a:p>
        </p:txBody>
      </p:sp>
      <p:sp>
        <p:nvSpPr>
          <p:cNvPr id="73739" name="Text Box 11"/>
          <p:cNvSpPr txBox="1">
            <a:spLocks noChangeArrowheads="1"/>
          </p:cNvSpPr>
          <p:nvPr/>
        </p:nvSpPr>
        <p:spPr bwMode="auto">
          <a:xfrm>
            <a:off x="5181600" y="4849813"/>
            <a:ext cx="2317750" cy="457200"/>
          </a:xfrm>
          <a:prstGeom prst="rect">
            <a:avLst/>
          </a:prstGeom>
          <a:noFill/>
          <a:ln w="9525">
            <a:noFill/>
            <a:miter lim="800000"/>
            <a:headEnd/>
            <a:tailEnd/>
          </a:ln>
          <a:effectLst/>
        </p:spPr>
        <p:txBody>
          <a:bodyPr wrap="none">
            <a:spAutoFit/>
          </a:bodyPr>
          <a:lstStyle/>
          <a:p>
            <a:r>
              <a:rPr lang="en-US"/>
              <a:t> 2.56 x10</a:t>
            </a:r>
            <a:r>
              <a:rPr lang="en-US" baseline="30000"/>
              <a:t>29 </a:t>
            </a:r>
            <a:r>
              <a:rPr lang="en-US"/>
              <a:t>J</a:t>
            </a:r>
            <a:r>
              <a:rPr lang="en-US" baseline="3000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739">
                                            <p:txEl>
                                              <p:pRg st="0" end="0"/>
                                            </p:txEl>
                                          </p:spTgt>
                                        </p:tgtEl>
                                        <p:attrNameLst>
                                          <p:attrName>style.visibility</p:attrName>
                                        </p:attrNameLst>
                                      </p:cBhvr>
                                      <p:to>
                                        <p:strVal val="visible"/>
                                      </p:to>
                                    </p:set>
                                    <p:animEffect transition="in" filter="wipe(left)">
                                      <p:cBhvr>
                                        <p:cTn id="7" dur="500"/>
                                        <p:tgtEl>
                                          <p:spTgt spid="737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9"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228600" y="228600"/>
            <a:ext cx="7772400" cy="533400"/>
          </a:xfrm>
        </p:spPr>
        <p:txBody>
          <a:bodyPr>
            <a:normAutofit fontScale="90000"/>
          </a:bodyPr>
          <a:lstStyle/>
          <a:p>
            <a:r>
              <a:rPr lang="en-US">
                <a:solidFill>
                  <a:srgbClr val="006600"/>
                </a:solidFill>
              </a:rPr>
              <a:t>Example 8.11</a:t>
            </a:r>
          </a:p>
        </p:txBody>
      </p:sp>
      <p:sp>
        <p:nvSpPr>
          <p:cNvPr id="74755" name="Text Box 3"/>
          <p:cNvSpPr txBox="1">
            <a:spLocks noChangeArrowheads="1"/>
          </p:cNvSpPr>
          <p:nvPr/>
        </p:nvSpPr>
        <p:spPr bwMode="auto">
          <a:xfrm>
            <a:off x="304800" y="793750"/>
            <a:ext cx="8550275" cy="1187450"/>
          </a:xfrm>
          <a:prstGeom prst="rect">
            <a:avLst/>
          </a:prstGeom>
          <a:noFill/>
          <a:ln w="9525">
            <a:noFill/>
            <a:miter lim="800000"/>
            <a:headEnd/>
            <a:tailEnd/>
          </a:ln>
          <a:effectLst/>
        </p:spPr>
        <p:txBody>
          <a:bodyPr>
            <a:spAutoFit/>
          </a:bodyPr>
          <a:lstStyle/>
          <a:p>
            <a:r>
              <a:rPr lang="en-US">
                <a:solidFill>
                  <a:srgbClr val="006600"/>
                </a:solidFill>
              </a:rPr>
              <a:t>A solid sphere rolls down a hill of height 40 m.</a:t>
            </a:r>
          </a:p>
          <a:p>
            <a:r>
              <a:rPr lang="en-US">
                <a:solidFill>
                  <a:srgbClr val="006600"/>
                </a:solidFill>
              </a:rPr>
              <a:t>What is the velocity of the ball when it reaches the bottom? (Note: We don’t know R or M!)</a:t>
            </a:r>
          </a:p>
        </p:txBody>
      </p:sp>
      <p:sp>
        <p:nvSpPr>
          <p:cNvPr id="74763" name="Text Box 11"/>
          <p:cNvSpPr txBox="1">
            <a:spLocks noChangeArrowheads="1"/>
          </p:cNvSpPr>
          <p:nvPr/>
        </p:nvSpPr>
        <p:spPr bwMode="auto">
          <a:xfrm>
            <a:off x="4038600" y="5230813"/>
            <a:ext cx="2146300" cy="457200"/>
          </a:xfrm>
          <a:prstGeom prst="rect">
            <a:avLst/>
          </a:prstGeom>
          <a:noFill/>
          <a:ln w="9525">
            <a:noFill/>
            <a:miter lim="800000"/>
            <a:headEnd/>
            <a:tailEnd/>
          </a:ln>
          <a:effectLst/>
        </p:spPr>
        <p:txBody>
          <a:bodyPr wrap="none">
            <a:spAutoFit/>
          </a:bodyPr>
          <a:lstStyle/>
          <a:p>
            <a:r>
              <a:rPr lang="en-US"/>
              <a:t>v = 23.7 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4763">
                                            <p:txEl>
                                              <p:pRg st="0" end="0"/>
                                            </p:txEl>
                                          </p:spTgt>
                                        </p:tgtEl>
                                        <p:attrNameLst>
                                          <p:attrName>style.visibility</p:attrName>
                                        </p:attrNameLst>
                                      </p:cBhvr>
                                      <p:to>
                                        <p:strVal val="visible"/>
                                      </p:to>
                                    </p:set>
                                    <p:animEffect transition="in" filter="wipe(left)">
                                      <p:cBhvr>
                                        <p:cTn id="7" dur="500"/>
                                        <p:tgtEl>
                                          <p:spTgt spid="747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3" grpId="0" build="p" autoUpdateAnimBg="0" advAuto="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t>Demo: Moment of Inertia Olympics</a:t>
            </a:r>
          </a:p>
        </p:txBody>
      </p:sp>
      <p:pic>
        <p:nvPicPr>
          <p:cNvPr id="59395" name="Picture 3"/>
          <p:cNvPicPr>
            <a:picLocks noChangeAspect="1" noChangeArrowheads="1"/>
          </p:cNvPicPr>
          <p:nvPr/>
        </p:nvPicPr>
        <p:blipFill>
          <a:blip r:embed="rId3"/>
          <a:srcRect/>
          <a:stretch>
            <a:fillRect/>
          </a:stretch>
        </p:blipFill>
        <p:spPr bwMode="auto">
          <a:xfrm>
            <a:off x="6477000" y="990600"/>
            <a:ext cx="1905000" cy="1844675"/>
          </a:xfrm>
          <a:prstGeom prst="rect">
            <a:avLst/>
          </a:prstGeom>
          <a:noFill/>
          <a:ln w="9525">
            <a:noFill/>
            <a:miter lim="800000"/>
            <a:headEnd/>
            <a:tailEnd/>
          </a:ln>
          <a:effectLst/>
        </p:spPr>
      </p:pic>
      <p:pic>
        <p:nvPicPr>
          <p:cNvPr id="59396" name="Picture 4"/>
          <p:cNvPicPr>
            <a:picLocks noChangeAspect="1" noChangeArrowheads="1"/>
          </p:cNvPicPr>
          <p:nvPr/>
        </p:nvPicPr>
        <p:blipFill>
          <a:blip r:embed="rId4"/>
          <a:srcRect/>
          <a:stretch>
            <a:fillRect/>
          </a:stretch>
        </p:blipFill>
        <p:spPr bwMode="auto">
          <a:xfrm>
            <a:off x="838200" y="4114800"/>
            <a:ext cx="1905000" cy="1870075"/>
          </a:xfrm>
          <a:prstGeom prst="rect">
            <a:avLst/>
          </a:prstGeom>
          <a:noFill/>
          <a:ln w="9525">
            <a:noFill/>
            <a:miter lim="800000"/>
            <a:headEnd/>
            <a:tailEnd/>
          </a:ln>
          <a:effectLst/>
        </p:spPr>
      </p:pic>
      <p:pic>
        <p:nvPicPr>
          <p:cNvPr id="59397" name="Picture 5"/>
          <p:cNvPicPr>
            <a:picLocks noChangeAspect="1" noChangeArrowheads="1"/>
          </p:cNvPicPr>
          <p:nvPr/>
        </p:nvPicPr>
        <p:blipFill>
          <a:blip r:embed="rId5"/>
          <a:srcRect/>
          <a:stretch>
            <a:fillRect/>
          </a:stretch>
        </p:blipFill>
        <p:spPr bwMode="auto">
          <a:xfrm>
            <a:off x="2514600" y="1676400"/>
            <a:ext cx="3722688" cy="2632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27" name="Object 27"/>
          <p:cNvGraphicFramePr>
            <a:graphicFrameLocks noChangeAspect="1"/>
          </p:cNvGraphicFramePr>
          <p:nvPr/>
        </p:nvGraphicFramePr>
        <p:xfrm>
          <a:off x="2438400" y="1371600"/>
          <a:ext cx="2387600" cy="927100"/>
        </p:xfrm>
        <a:graphic>
          <a:graphicData uri="http://schemas.openxmlformats.org/presentationml/2006/ole">
            <p:oleObj spid="_x0000_s18434" name="Equation" r:id="rId4" imgW="2387600" imgH="927100" progId="">
              <p:embed/>
            </p:oleObj>
          </a:graphicData>
        </a:graphic>
      </p:graphicFrame>
      <p:sp>
        <p:nvSpPr>
          <p:cNvPr id="76802" name="Rectangle 2"/>
          <p:cNvSpPr>
            <a:spLocks noGrp="1" noChangeArrowheads="1"/>
          </p:cNvSpPr>
          <p:nvPr>
            <p:ph type="title"/>
          </p:nvPr>
        </p:nvSpPr>
        <p:spPr>
          <a:xfrm>
            <a:off x="304800" y="228600"/>
            <a:ext cx="7772400" cy="609600"/>
          </a:xfrm>
        </p:spPr>
        <p:txBody>
          <a:bodyPr>
            <a:normAutofit fontScale="90000"/>
          </a:bodyPr>
          <a:lstStyle/>
          <a:p>
            <a:r>
              <a:rPr lang="en-US"/>
              <a:t>Angular Momentum</a:t>
            </a:r>
          </a:p>
        </p:txBody>
      </p:sp>
      <p:sp>
        <p:nvSpPr>
          <p:cNvPr id="76804" name="Text Box 4"/>
          <p:cNvSpPr txBox="1">
            <a:spLocks noChangeArrowheads="1"/>
          </p:cNvSpPr>
          <p:nvPr/>
        </p:nvSpPr>
        <p:spPr bwMode="auto">
          <a:xfrm>
            <a:off x="2451100" y="2757488"/>
            <a:ext cx="3855286" cy="523220"/>
          </a:xfrm>
          <a:prstGeom prst="rect">
            <a:avLst/>
          </a:prstGeom>
          <a:noFill/>
          <a:ln w="9525">
            <a:noFill/>
            <a:miter lim="800000"/>
            <a:headEnd/>
            <a:tailEnd/>
          </a:ln>
          <a:effectLst/>
        </p:spPr>
        <p:txBody>
          <a:bodyPr wrap="none">
            <a:spAutoFit/>
          </a:bodyPr>
          <a:lstStyle/>
          <a:p>
            <a:r>
              <a:rPr lang="en-US" sz="2800" dirty="0"/>
              <a:t>Analogy between L and p</a:t>
            </a:r>
          </a:p>
        </p:txBody>
      </p:sp>
      <p:graphicFrame>
        <p:nvGraphicFramePr>
          <p:cNvPr id="77042" name="Group 242"/>
          <p:cNvGraphicFramePr>
            <a:graphicFrameLocks noGrp="1"/>
          </p:cNvGraphicFramePr>
          <p:nvPr/>
        </p:nvGraphicFramePr>
        <p:xfrm>
          <a:off x="838200" y="3424238"/>
          <a:ext cx="7315200" cy="2854961"/>
        </p:xfrm>
        <a:graphic>
          <a:graphicData uri="http://schemas.openxmlformats.org/drawingml/2006/table">
            <a:tbl>
              <a:tblPr/>
              <a:tblGrid>
                <a:gridCol w="3657600"/>
                <a:gridCol w="3657600"/>
              </a:tblGrid>
              <a:tr h="677863">
                <a:tc>
                  <a:txBody>
                    <a:bodyPr/>
                    <a:lstStyle/>
                    <a:p>
                      <a:pPr marL="0" marR="0" lvl="0" indent="0" algn="ctr" defTabSz="914400" rtl="0" eaLnBrk="1" fontAlgn="base" latinLnBrk="0" hangingPunct="1">
                        <a:lnSpc>
                          <a:spcPct val="100000"/>
                        </a:lnSpc>
                        <a:spcBef>
                          <a:spcPct val="20000"/>
                        </a:spcBef>
                        <a:spcAft>
                          <a:spcPct val="0"/>
                        </a:spcAft>
                        <a:buClr>
                          <a:schemeClr val="bg2"/>
                        </a:buClr>
                        <a:buSzPct val="50000"/>
                        <a:buFont typeface="Times" pitchFamily="73" charset="0"/>
                        <a:buNone/>
                        <a:tabLst/>
                      </a:pPr>
                      <a:r>
                        <a:rPr kumimoji="0" lang="en-US" sz="2400" b="1" i="0" u="none" strike="noStrike" cap="none" normalizeH="0" baseline="0" dirty="0" smtClean="0">
                          <a:ln>
                            <a:noFill/>
                          </a:ln>
                          <a:solidFill>
                            <a:srgbClr val="006600"/>
                          </a:solidFill>
                          <a:effectLst/>
                          <a:latin typeface="Comic Sans MS" pitchFamily="73" charset="0"/>
                        </a:rPr>
                        <a:t>Angular Momentum</a:t>
                      </a:r>
                      <a:endParaRPr kumimoji="0" lang="en-US" sz="2400" b="1" i="0" u="none" strike="noStrike" cap="none" normalizeH="0" baseline="0" dirty="0" smtClean="0">
                        <a:ln>
                          <a:noFill/>
                        </a:ln>
                        <a:solidFill>
                          <a:srgbClr val="FFFF00"/>
                        </a:solidFill>
                        <a:effectLst/>
                        <a:latin typeface="Comic Sans MS" pitchFamily="73" charset="0"/>
                      </a:endParaRP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50000"/>
                        <a:buFont typeface="Times" pitchFamily="73" charset="0"/>
                        <a:buNone/>
                        <a:tabLst/>
                      </a:pPr>
                      <a:r>
                        <a:rPr kumimoji="0" lang="en-US" sz="2400" b="1" i="0" u="none" strike="noStrike" cap="none" normalizeH="0" baseline="0" smtClean="0">
                          <a:ln>
                            <a:noFill/>
                          </a:ln>
                          <a:solidFill>
                            <a:srgbClr val="006600"/>
                          </a:solidFill>
                          <a:effectLst/>
                          <a:latin typeface="Comic Sans MS" pitchFamily="73" charset="0"/>
                        </a:rPr>
                        <a:t>Linear momentum</a:t>
                      </a:r>
                      <a:endParaRPr kumimoji="0" lang="en-US" sz="2400" b="1" i="0" u="none" strike="noStrike" cap="none" normalizeH="0" baseline="0" smtClean="0">
                        <a:ln>
                          <a:noFill/>
                        </a:ln>
                        <a:solidFill>
                          <a:srgbClr val="FFFF00"/>
                        </a:solidFill>
                        <a:effectLst/>
                        <a:latin typeface="Comic Sans MS" pitchFamily="73" charset="0"/>
                      </a:endParaRP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r>
              <a:tr h="676275">
                <a:tc>
                  <a:txBody>
                    <a:bodyPr/>
                    <a:lstStyle/>
                    <a:p>
                      <a:pPr marL="0" marR="0" lvl="0" indent="0" algn="ctr" defTabSz="914400" rtl="0" eaLnBrk="1" fontAlgn="base" latinLnBrk="0" hangingPunct="1">
                        <a:lnSpc>
                          <a:spcPct val="100000"/>
                        </a:lnSpc>
                        <a:spcBef>
                          <a:spcPct val="20000"/>
                        </a:spcBef>
                        <a:spcAft>
                          <a:spcPct val="0"/>
                        </a:spcAft>
                        <a:buClr>
                          <a:schemeClr val="bg2"/>
                        </a:buClr>
                        <a:buSzPct val="50000"/>
                        <a:buFont typeface="Times" pitchFamily="73" charset="0"/>
                        <a:buNone/>
                        <a:tabLst/>
                      </a:pPr>
                      <a:r>
                        <a:rPr kumimoji="0" lang="en-US" sz="2400" b="1" i="0" u="none" strike="noStrike" cap="none" normalizeH="0" baseline="0" dirty="0" smtClean="0">
                          <a:ln>
                            <a:noFill/>
                          </a:ln>
                          <a:solidFill>
                            <a:schemeClr val="tx1"/>
                          </a:solidFill>
                          <a:effectLst/>
                          <a:latin typeface="Comic Sans MS" pitchFamily="73" charset="0"/>
                        </a:rPr>
                        <a:t>L = </a:t>
                      </a:r>
                      <a:r>
                        <a:rPr kumimoji="0" lang="en-US" sz="2400" b="1" i="0" u="none" strike="noStrike" cap="none" normalizeH="0" baseline="0" dirty="0" err="1" smtClean="0">
                          <a:ln>
                            <a:noFill/>
                          </a:ln>
                          <a:solidFill>
                            <a:schemeClr val="tx1"/>
                          </a:solidFill>
                          <a:effectLst/>
                          <a:latin typeface="Comic Sans MS" pitchFamily="73" charset="0"/>
                        </a:rPr>
                        <a:t>I</a:t>
                      </a:r>
                      <a:r>
                        <a:rPr kumimoji="0" lang="en-US" sz="2400" b="1" i="0" u="none" strike="noStrike" cap="none" normalizeH="0" baseline="0" dirty="0" err="1" smtClean="0">
                          <a:ln>
                            <a:noFill/>
                          </a:ln>
                          <a:solidFill>
                            <a:schemeClr val="tx1"/>
                          </a:solidFill>
                          <a:effectLst/>
                          <a:latin typeface="Symbol" pitchFamily="18" charset="2"/>
                        </a:rPr>
                        <a:t>w</a:t>
                      </a:r>
                      <a:endParaRPr kumimoji="0" lang="en-US" sz="2400" b="1" i="0" u="none" strike="noStrike" cap="none" normalizeH="0" baseline="0" dirty="0" smtClean="0">
                        <a:ln>
                          <a:noFill/>
                        </a:ln>
                        <a:solidFill>
                          <a:schemeClr val="tx1"/>
                        </a:solidFill>
                        <a:effectLst/>
                        <a:latin typeface="Symbol" pitchFamily="18" charset="2"/>
                      </a:endParaRP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50000"/>
                        <a:buFont typeface="Times" pitchFamily="73" charset="0"/>
                        <a:buNone/>
                        <a:tabLst/>
                      </a:pPr>
                      <a:r>
                        <a:rPr kumimoji="0" lang="en-US" sz="2400" b="1" i="0" u="none" strike="noStrike" cap="none" normalizeH="0" baseline="0" smtClean="0">
                          <a:ln>
                            <a:noFill/>
                          </a:ln>
                          <a:solidFill>
                            <a:schemeClr val="tx1"/>
                          </a:solidFill>
                          <a:effectLst/>
                          <a:latin typeface="Comic Sans MS" pitchFamily="73" charset="0"/>
                        </a:rPr>
                        <a:t>p = mv</a:t>
                      </a: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r>
              <a:tr h="677863">
                <a:tc>
                  <a:txBody>
                    <a:bodyPr/>
                    <a:lstStyle/>
                    <a:p>
                      <a:pPr marL="0" marR="0" lvl="0" indent="0" algn="ctr" defTabSz="914400" rtl="0" eaLnBrk="1" fontAlgn="base" latinLnBrk="0" hangingPunct="1">
                        <a:lnSpc>
                          <a:spcPct val="100000"/>
                        </a:lnSpc>
                        <a:spcBef>
                          <a:spcPct val="20000"/>
                        </a:spcBef>
                        <a:spcAft>
                          <a:spcPct val="0"/>
                        </a:spcAft>
                        <a:buClr>
                          <a:schemeClr val="bg2"/>
                        </a:buClr>
                        <a:buSzPct val="50000"/>
                        <a:buFont typeface="Times" pitchFamily="73" charset="0"/>
                        <a:buNone/>
                        <a:tabLst/>
                      </a:pPr>
                      <a:r>
                        <a:rPr kumimoji="0" lang="en-US" sz="2400" b="1" i="0" u="none" strike="noStrike" cap="none" normalizeH="0" baseline="0" dirty="0" smtClean="0">
                          <a:ln>
                            <a:noFill/>
                          </a:ln>
                          <a:solidFill>
                            <a:schemeClr val="tx1"/>
                          </a:solidFill>
                          <a:effectLst/>
                          <a:latin typeface="Symbol" pitchFamily="18" charset="2"/>
                        </a:rPr>
                        <a:t>t</a:t>
                      </a:r>
                      <a:r>
                        <a:rPr kumimoji="0" lang="en-US" sz="2400" b="1" i="0" u="none" strike="noStrike" cap="none" normalizeH="0" baseline="0" dirty="0" smtClean="0">
                          <a:ln>
                            <a:noFill/>
                          </a:ln>
                          <a:solidFill>
                            <a:schemeClr val="tx1"/>
                          </a:solidFill>
                          <a:effectLst/>
                          <a:latin typeface="Comic Sans MS" pitchFamily="73" charset="0"/>
                        </a:rPr>
                        <a:t> = </a:t>
                      </a:r>
                      <a:r>
                        <a:rPr kumimoji="0" lang="en-US" sz="2400" b="1" i="0" u="none" strike="noStrike" cap="none" normalizeH="0" baseline="0" dirty="0" smtClean="0">
                          <a:ln>
                            <a:noFill/>
                          </a:ln>
                          <a:solidFill>
                            <a:schemeClr val="tx1"/>
                          </a:solidFill>
                          <a:effectLst/>
                          <a:latin typeface="Symbol" pitchFamily="18" charset="2"/>
                        </a:rPr>
                        <a:t>D</a:t>
                      </a:r>
                      <a:r>
                        <a:rPr kumimoji="0" lang="en-US" sz="2400" b="1" i="0" u="none" strike="noStrike" cap="none" normalizeH="0" baseline="0" dirty="0" smtClean="0">
                          <a:ln>
                            <a:noFill/>
                          </a:ln>
                          <a:solidFill>
                            <a:schemeClr val="tx1"/>
                          </a:solidFill>
                          <a:effectLst/>
                          <a:latin typeface="Comic Sans MS" pitchFamily="73" charset="0"/>
                        </a:rPr>
                        <a:t>L/</a:t>
                      </a:r>
                      <a:r>
                        <a:rPr kumimoji="0" lang="en-US" sz="2400" b="1" i="0" u="none" strike="noStrike" cap="none" normalizeH="0" baseline="0" dirty="0" err="1" smtClean="0">
                          <a:ln>
                            <a:noFill/>
                          </a:ln>
                          <a:solidFill>
                            <a:schemeClr val="tx1"/>
                          </a:solidFill>
                          <a:effectLst/>
                          <a:latin typeface="Symbol" pitchFamily="18" charset="2"/>
                        </a:rPr>
                        <a:t>D</a:t>
                      </a:r>
                      <a:r>
                        <a:rPr kumimoji="0" lang="en-US" sz="2400" b="1" i="0" u="none" strike="noStrike" cap="none" normalizeH="0" baseline="0" dirty="0" err="1" smtClean="0">
                          <a:ln>
                            <a:noFill/>
                          </a:ln>
                          <a:solidFill>
                            <a:schemeClr val="tx1"/>
                          </a:solidFill>
                          <a:effectLst/>
                          <a:latin typeface="Comic Sans MS" pitchFamily="73" charset="0"/>
                        </a:rPr>
                        <a:t>t</a:t>
                      </a:r>
                      <a:endParaRPr kumimoji="0" lang="en-US" sz="2400" b="1" i="0" u="none" strike="noStrike" cap="none" normalizeH="0" baseline="0" dirty="0" smtClean="0">
                        <a:ln>
                          <a:noFill/>
                        </a:ln>
                        <a:solidFill>
                          <a:schemeClr val="tx1"/>
                        </a:solidFill>
                        <a:effectLst/>
                        <a:latin typeface="Comic Sans MS" pitchFamily="73" charset="0"/>
                      </a:endParaRP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50000"/>
                        <a:buFont typeface="Times" pitchFamily="73" charset="0"/>
                        <a:buNone/>
                        <a:tabLst/>
                      </a:pPr>
                      <a:r>
                        <a:rPr kumimoji="0" lang="en-US" sz="2400" b="1" i="0" u="none" strike="noStrike" cap="none" normalizeH="0" baseline="0" smtClean="0">
                          <a:ln>
                            <a:noFill/>
                          </a:ln>
                          <a:solidFill>
                            <a:schemeClr val="tx1"/>
                          </a:solidFill>
                          <a:effectLst/>
                          <a:latin typeface="Comic Sans MS" pitchFamily="73" charset="0"/>
                        </a:rPr>
                        <a:t>F = </a:t>
                      </a:r>
                      <a:r>
                        <a:rPr kumimoji="0" lang="en-US" sz="2400" b="1" i="0" u="none" strike="noStrike" cap="none" normalizeH="0" baseline="0" smtClean="0">
                          <a:ln>
                            <a:noFill/>
                          </a:ln>
                          <a:solidFill>
                            <a:schemeClr val="tx1"/>
                          </a:solidFill>
                          <a:effectLst/>
                          <a:latin typeface="Symbol" pitchFamily="18" charset="2"/>
                        </a:rPr>
                        <a:t>D</a:t>
                      </a:r>
                      <a:r>
                        <a:rPr kumimoji="0" lang="en-US" sz="2400" b="1" i="0" u="none" strike="noStrike" cap="none" normalizeH="0" baseline="0" smtClean="0">
                          <a:ln>
                            <a:noFill/>
                          </a:ln>
                          <a:solidFill>
                            <a:schemeClr val="tx1"/>
                          </a:solidFill>
                          <a:effectLst/>
                          <a:latin typeface="Comic Sans MS" pitchFamily="73" charset="0"/>
                        </a:rPr>
                        <a:t>p/</a:t>
                      </a:r>
                      <a:r>
                        <a:rPr kumimoji="0" lang="en-US" sz="2400" b="1" i="0" u="none" strike="noStrike" cap="none" normalizeH="0" baseline="0" smtClean="0">
                          <a:ln>
                            <a:noFill/>
                          </a:ln>
                          <a:solidFill>
                            <a:schemeClr val="tx1"/>
                          </a:solidFill>
                          <a:effectLst/>
                          <a:latin typeface="Symbol" pitchFamily="18" charset="2"/>
                        </a:rPr>
                        <a:t>D</a:t>
                      </a:r>
                      <a:r>
                        <a:rPr kumimoji="0" lang="en-US" sz="2400" b="1" i="0" u="none" strike="noStrike" cap="none" normalizeH="0" baseline="0" smtClean="0">
                          <a:ln>
                            <a:noFill/>
                          </a:ln>
                          <a:solidFill>
                            <a:schemeClr val="tx1"/>
                          </a:solidFill>
                          <a:effectLst/>
                          <a:latin typeface="Comic Sans MS" pitchFamily="73" charset="0"/>
                        </a:rPr>
                        <a:t>t</a:t>
                      </a: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r>
              <a:tr h="677863">
                <a:tc>
                  <a:txBody>
                    <a:bodyPr/>
                    <a:lstStyle/>
                    <a:p>
                      <a:pPr marL="0" marR="0" lvl="0" indent="0" algn="ctr" defTabSz="914400" rtl="0" eaLnBrk="1" fontAlgn="base" latinLnBrk="0" hangingPunct="1">
                        <a:lnSpc>
                          <a:spcPct val="100000"/>
                        </a:lnSpc>
                        <a:spcBef>
                          <a:spcPct val="20000"/>
                        </a:spcBef>
                        <a:spcAft>
                          <a:spcPct val="0"/>
                        </a:spcAft>
                        <a:buClr>
                          <a:schemeClr val="bg2"/>
                        </a:buClr>
                        <a:buSzPct val="50000"/>
                        <a:buFont typeface="Times" pitchFamily="73" charset="0"/>
                        <a:buNone/>
                        <a:tabLst/>
                      </a:pPr>
                      <a:r>
                        <a:rPr kumimoji="0" lang="en-US" sz="2400" b="1" i="0" u="none" strike="noStrike" cap="none" normalizeH="0" baseline="0" dirty="0" smtClean="0">
                          <a:ln>
                            <a:noFill/>
                          </a:ln>
                          <a:solidFill>
                            <a:schemeClr val="tx1"/>
                          </a:solidFill>
                          <a:effectLst/>
                          <a:latin typeface="Comic Sans MS" pitchFamily="73" charset="0"/>
                        </a:rPr>
                        <a:t>Conserved if no net</a:t>
                      </a:r>
                      <a:br>
                        <a:rPr kumimoji="0" lang="en-US" sz="2400" b="1" i="0" u="none" strike="noStrike" cap="none" normalizeH="0" baseline="0" dirty="0" smtClean="0">
                          <a:ln>
                            <a:noFill/>
                          </a:ln>
                          <a:solidFill>
                            <a:schemeClr val="tx1"/>
                          </a:solidFill>
                          <a:effectLst/>
                          <a:latin typeface="Comic Sans MS" pitchFamily="73" charset="0"/>
                        </a:rPr>
                      </a:br>
                      <a:r>
                        <a:rPr kumimoji="0" lang="en-US" sz="2400" b="1" i="0" u="none" strike="noStrike" cap="none" normalizeH="0" baseline="0" dirty="0" smtClean="0">
                          <a:ln>
                            <a:noFill/>
                          </a:ln>
                          <a:solidFill>
                            <a:schemeClr val="tx1"/>
                          </a:solidFill>
                          <a:effectLst/>
                          <a:latin typeface="Comic Sans MS" pitchFamily="73" charset="0"/>
                        </a:rPr>
                        <a:t>outside torques</a:t>
                      </a: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50000"/>
                        <a:buFont typeface="Times" pitchFamily="73" charset="0"/>
                        <a:buNone/>
                        <a:tabLst/>
                      </a:pPr>
                      <a:r>
                        <a:rPr kumimoji="0" lang="en-US" sz="2400" b="1" i="0" u="none" strike="noStrike" cap="none" normalizeH="0" baseline="0" dirty="0" smtClean="0">
                          <a:ln>
                            <a:noFill/>
                          </a:ln>
                          <a:solidFill>
                            <a:schemeClr val="tx1"/>
                          </a:solidFill>
                          <a:effectLst/>
                          <a:latin typeface="Comic Sans MS" pitchFamily="73" charset="0"/>
                        </a:rPr>
                        <a:t>Conserved if no net outside forces</a:t>
                      </a: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r>
            </a:tbl>
          </a:graphicData>
        </a:graphic>
      </p:graphicFrame>
      <p:sp>
        <p:nvSpPr>
          <p:cNvPr id="76822" name="Line 22"/>
          <p:cNvSpPr>
            <a:spLocks noChangeShapeType="1"/>
          </p:cNvSpPr>
          <p:nvPr/>
        </p:nvSpPr>
        <p:spPr bwMode="auto">
          <a:xfrm flipH="1">
            <a:off x="3733800" y="990600"/>
            <a:ext cx="1219200" cy="533400"/>
          </a:xfrm>
          <a:prstGeom prst="line">
            <a:avLst/>
          </a:prstGeom>
          <a:noFill/>
          <a:ln w="38100">
            <a:solidFill>
              <a:srgbClr val="006600"/>
            </a:solidFill>
            <a:round/>
            <a:headEnd/>
            <a:tailEnd type="triangle" w="med" len="med"/>
          </a:ln>
          <a:effectLst/>
        </p:spPr>
        <p:txBody>
          <a:bodyPr wrap="none"/>
          <a:lstStyle/>
          <a:p>
            <a:endParaRPr lang="en-US"/>
          </a:p>
        </p:txBody>
      </p:sp>
      <p:sp>
        <p:nvSpPr>
          <p:cNvPr id="76823" name="Line 23"/>
          <p:cNvSpPr>
            <a:spLocks noChangeShapeType="1"/>
          </p:cNvSpPr>
          <p:nvPr/>
        </p:nvSpPr>
        <p:spPr bwMode="auto">
          <a:xfrm flipH="1">
            <a:off x="4953000" y="2133600"/>
            <a:ext cx="990600" cy="0"/>
          </a:xfrm>
          <a:prstGeom prst="line">
            <a:avLst/>
          </a:prstGeom>
          <a:noFill/>
          <a:ln w="38100">
            <a:solidFill>
              <a:srgbClr val="006600"/>
            </a:solidFill>
            <a:round/>
            <a:headEnd/>
            <a:tailEnd type="triangle" w="med" len="med"/>
          </a:ln>
          <a:effectLst/>
        </p:spPr>
        <p:txBody>
          <a:bodyPr wrap="none"/>
          <a:lstStyle/>
          <a:p>
            <a:endParaRPr lang="en-US"/>
          </a:p>
        </p:txBody>
      </p:sp>
      <p:sp>
        <p:nvSpPr>
          <p:cNvPr id="76824" name="Text Box 24"/>
          <p:cNvSpPr txBox="1">
            <a:spLocks noChangeArrowheads="1"/>
          </p:cNvSpPr>
          <p:nvPr/>
        </p:nvSpPr>
        <p:spPr bwMode="auto">
          <a:xfrm>
            <a:off x="5029200" y="762000"/>
            <a:ext cx="1711325" cy="457200"/>
          </a:xfrm>
          <a:prstGeom prst="rect">
            <a:avLst/>
          </a:prstGeom>
          <a:noFill/>
          <a:ln w="9525">
            <a:noFill/>
            <a:miter lim="800000"/>
            <a:headEnd/>
            <a:tailEnd/>
          </a:ln>
          <a:effectLst/>
        </p:spPr>
        <p:txBody>
          <a:bodyPr wrap="none">
            <a:spAutoFit/>
          </a:bodyPr>
          <a:lstStyle/>
          <a:p>
            <a:r>
              <a:rPr lang="en-US">
                <a:solidFill>
                  <a:srgbClr val="006600"/>
                </a:solidFill>
              </a:rPr>
              <a:t>Rigid body</a:t>
            </a:r>
          </a:p>
        </p:txBody>
      </p:sp>
      <p:sp>
        <p:nvSpPr>
          <p:cNvPr id="76825" name="Text Box 25"/>
          <p:cNvSpPr txBox="1">
            <a:spLocks noChangeArrowheads="1"/>
          </p:cNvSpPr>
          <p:nvPr/>
        </p:nvSpPr>
        <p:spPr bwMode="auto">
          <a:xfrm>
            <a:off x="5943600" y="1905000"/>
            <a:ext cx="2146300" cy="457200"/>
          </a:xfrm>
          <a:prstGeom prst="rect">
            <a:avLst/>
          </a:prstGeom>
          <a:noFill/>
          <a:ln w="9525">
            <a:noFill/>
            <a:miter lim="800000"/>
            <a:headEnd/>
            <a:tailEnd/>
          </a:ln>
          <a:effectLst/>
        </p:spPr>
        <p:txBody>
          <a:bodyPr wrap="none">
            <a:spAutoFit/>
          </a:bodyPr>
          <a:lstStyle/>
          <a:p>
            <a:r>
              <a:rPr lang="en-US">
                <a:solidFill>
                  <a:srgbClr val="006600"/>
                </a:solidFill>
              </a:rPr>
              <a:t>Point particle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CC"/>
                </a:solidFill>
                <a:cs typeface="Times New Roman" pitchFamily="18" charset="0"/>
              </a:rPr>
              <a:t>FRICTION</a:t>
            </a:r>
            <a:endParaRPr lang="en-US"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dirty="0" err="1" smtClean="0"/>
              <a:t>Defination</a:t>
            </a:r>
            <a:endParaRPr lang="en-US" dirty="0" smtClean="0"/>
          </a:p>
          <a:p>
            <a:pPr marL="514350" indent="-514350">
              <a:buFont typeface="+mj-lt"/>
              <a:buAutoNum type="arabicPeriod"/>
            </a:pPr>
            <a:r>
              <a:rPr lang="en-US" dirty="0" smtClean="0"/>
              <a:t>Effects (</a:t>
            </a:r>
            <a:r>
              <a:rPr lang="en-US" dirty="0" err="1" smtClean="0"/>
              <a:t>usefull</a:t>
            </a:r>
            <a:r>
              <a:rPr lang="en-US" dirty="0" smtClean="0"/>
              <a:t>/</a:t>
            </a:r>
            <a:r>
              <a:rPr lang="en-US" dirty="0" err="1" smtClean="0"/>
              <a:t>Harmfull</a:t>
            </a:r>
            <a:r>
              <a:rPr lang="en-US" dirty="0" smtClean="0"/>
              <a:t>)</a:t>
            </a:r>
          </a:p>
          <a:p>
            <a:pPr marL="514350" indent="-514350">
              <a:buFont typeface="+mj-lt"/>
              <a:buAutoNum type="arabicPeriod"/>
            </a:pPr>
            <a:r>
              <a:rPr lang="en-US" dirty="0" smtClean="0"/>
              <a:t>Some important terms related to friction</a:t>
            </a:r>
          </a:p>
          <a:p>
            <a:pPr marL="514350" indent="-514350">
              <a:buFont typeface="+mj-lt"/>
              <a:buAutoNum type="arabicPeriod"/>
            </a:pPr>
            <a:r>
              <a:rPr lang="en-US" dirty="0" smtClean="0"/>
              <a:t>Laws of Frictions</a:t>
            </a:r>
          </a:p>
          <a:p>
            <a:pPr marL="514350" indent="-514350">
              <a:buFont typeface="+mj-lt"/>
              <a:buAutoNum type="arabicPeriod"/>
            </a:pPr>
            <a:r>
              <a:rPr lang="en-US" dirty="0" smtClean="0"/>
              <a:t>In Equilibrium Condition</a:t>
            </a:r>
          </a:p>
          <a:p>
            <a:pPr marL="514350" indent="-514350">
              <a:buFont typeface="+mj-lt"/>
              <a:buAutoNum type="arabicPeriod"/>
            </a:pPr>
            <a:r>
              <a:rPr lang="en-US" dirty="0" smtClean="0"/>
              <a:t>Different cases of frictional effects in sliding friction</a:t>
            </a:r>
          </a:p>
          <a:p>
            <a:pPr marL="514350" indent="-514350">
              <a:buFont typeface="+mj-lt"/>
              <a:buAutoNum type="arabicPeriod"/>
            </a:pPr>
            <a:r>
              <a:rPr lang="en-US" dirty="0" smtClean="0"/>
              <a:t>Interpretation</a:t>
            </a:r>
          </a:p>
          <a:p>
            <a:pPr marL="514350" indent="-514350">
              <a:buFont typeface="+mj-lt"/>
              <a:buAutoNum type="arabicPeriod"/>
            </a:pPr>
            <a:r>
              <a:rPr lang="en-US" dirty="0" err="1" smtClean="0"/>
              <a:t>Numericals</a:t>
            </a:r>
            <a:endParaRPr lang="en-US" dirty="0" smtClean="0"/>
          </a:p>
          <a:p>
            <a:pPr marL="514350" indent="-514350">
              <a:buNone/>
            </a:pPr>
            <a:r>
              <a:rPr lang="en-US" dirty="0" smtClean="0"/>
              <a:t>		</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228600" y="457200"/>
            <a:ext cx="8839200" cy="609600"/>
          </a:xfrm>
        </p:spPr>
        <p:txBody>
          <a:bodyPr>
            <a:normAutofit fontScale="90000"/>
          </a:bodyPr>
          <a:lstStyle/>
          <a:p>
            <a:r>
              <a:rPr lang="en-US"/>
              <a:t>Angular Momentum and Kepler’s 2nd Law</a:t>
            </a:r>
          </a:p>
        </p:txBody>
      </p:sp>
      <p:sp>
        <p:nvSpPr>
          <p:cNvPr id="78851" name="Rectangle 3"/>
          <p:cNvSpPr>
            <a:spLocks noGrp="1" noChangeArrowheads="1"/>
          </p:cNvSpPr>
          <p:nvPr>
            <p:ph type="body" idx="1"/>
          </p:nvPr>
        </p:nvSpPr>
        <p:spPr>
          <a:xfrm>
            <a:off x="457200" y="1219200"/>
            <a:ext cx="7772400" cy="2362200"/>
          </a:xfrm>
          <a:noFill/>
          <a:ln/>
        </p:spPr>
        <p:txBody>
          <a:bodyPr/>
          <a:lstStyle/>
          <a:p>
            <a:r>
              <a:rPr lang="en-US"/>
              <a:t>For central forces, e.g. gravity, </a:t>
            </a:r>
            <a:r>
              <a:rPr lang="en-US">
                <a:latin typeface="Symbol" pitchFamily="18" charset="2"/>
              </a:rPr>
              <a:t>t</a:t>
            </a:r>
            <a:r>
              <a:rPr lang="en-US"/>
              <a:t> = 0</a:t>
            </a:r>
            <a:br>
              <a:rPr lang="en-US"/>
            </a:br>
            <a:r>
              <a:rPr lang="en-US"/>
              <a:t>and L is conserved.</a:t>
            </a:r>
          </a:p>
          <a:p>
            <a:r>
              <a:rPr lang="en-US">
                <a:cs typeface="Tahoma" pitchFamily="1" charset="0"/>
              </a:rPr>
              <a:t>Change in area in </a:t>
            </a:r>
            <a:r>
              <a:rPr lang="en-US">
                <a:latin typeface="Symbol" pitchFamily="18" charset="2"/>
                <a:cs typeface="Tahoma" pitchFamily="1" charset="0"/>
              </a:rPr>
              <a:t>D</a:t>
            </a:r>
            <a:r>
              <a:rPr lang="en-US">
                <a:cs typeface="Tahoma" pitchFamily="1" charset="0"/>
              </a:rPr>
              <a:t>t is:</a:t>
            </a:r>
          </a:p>
        </p:txBody>
      </p:sp>
      <p:pic>
        <p:nvPicPr>
          <p:cNvPr id="78853" name="Picture 5" descr="kepler"/>
          <p:cNvPicPr>
            <a:picLocks noChangeAspect="1" noChangeArrowheads="1"/>
          </p:cNvPicPr>
          <p:nvPr/>
        </p:nvPicPr>
        <p:blipFill>
          <a:blip r:embed="rId4"/>
          <a:srcRect/>
          <a:stretch>
            <a:fillRect/>
          </a:stretch>
        </p:blipFill>
        <p:spPr bwMode="auto">
          <a:xfrm>
            <a:off x="3352800" y="3086100"/>
            <a:ext cx="5715000" cy="2705100"/>
          </a:xfrm>
          <a:prstGeom prst="rect">
            <a:avLst/>
          </a:prstGeom>
          <a:noFill/>
          <a:ln w="9525">
            <a:solidFill>
              <a:srgbClr val="FF6600"/>
            </a:solidFill>
            <a:miter lim="800000"/>
            <a:headEnd/>
            <a:tailEnd/>
          </a:ln>
        </p:spPr>
      </p:pic>
      <p:graphicFrame>
        <p:nvGraphicFramePr>
          <p:cNvPr id="78854" name="Object 6"/>
          <p:cNvGraphicFramePr>
            <a:graphicFrameLocks noChangeAspect="1"/>
          </p:cNvGraphicFramePr>
          <p:nvPr/>
        </p:nvGraphicFramePr>
        <p:xfrm>
          <a:off x="762000" y="2895600"/>
          <a:ext cx="2260600" cy="2311400"/>
        </p:xfrm>
        <a:graphic>
          <a:graphicData uri="http://schemas.openxmlformats.org/presentationml/2006/ole">
            <p:oleObj spid="_x0000_s19458" name="Equation" r:id="rId5" imgW="2260600" imgH="231140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 calcmode="lin" valueType="num">
                                      <p:cBhvr additive="base">
                                        <p:cTn id="7" dur="500" fill="hold"/>
                                        <p:tgtEl>
                                          <p:spTgt spid="788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88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1">
                                            <p:txEl>
                                              <p:pRg st="1" end="1"/>
                                            </p:txEl>
                                          </p:spTgt>
                                        </p:tgtEl>
                                        <p:attrNameLst>
                                          <p:attrName>style.visibility</p:attrName>
                                        </p:attrNameLst>
                                      </p:cBhvr>
                                      <p:to>
                                        <p:strVal val="visible"/>
                                      </p:to>
                                    </p:set>
                                    <p:anim calcmode="lin" valueType="num">
                                      <p:cBhvr additive="base">
                                        <p:cTn id="13" dur="500" fill="hold"/>
                                        <p:tgtEl>
                                          <p:spTgt spid="788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885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bldLvl="2"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304800" y="228600"/>
            <a:ext cx="7772400" cy="609600"/>
          </a:xfrm>
        </p:spPr>
        <p:txBody>
          <a:bodyPr>
            <a:normAutofit fontScale="90000"/>
          </a:bodyPr>
          <a:lstStyle/>
          <a:p>
            <a:r>
              <a:rPr lang="en-US">
                <a:solidFill>
                  <a:srgbClr val="006600"/>
                </a:solidFill>
              </a:rPr>
              <a:t>Example 8.13</a:t>
            </a:r>
          </a:p>
        </p:txBody>
      </p:sp>
      <p:sp>
        <p:nvSpPr>
          <p:cNvPr id="79875" name="Text Box 3"/>
          <p:cNvSpPr txBox="1">
            <a:spLocks noChangeArrowheads="1"/>
          </p:cNvSpPr>
          <p:nvPr/>
        </p:nvSpPr>
        <p:spPr bwMode="auto">
          <a:xfrm>
            <a:off x="381000" y="1219200"/>
            <a:ext cx="4740275" cy="3743325"/>
          </a:xfrm>
          <a:prstGeom prst="rect">
            <a:avLst/>
          </a:prstGeom>
          <a:noFill/>
          <a:ln w="9525">
            <a:noFill/>
            <a:miter lim="800000"/>
            <a:headEnd/>
            <a:tailEnd/>
          </a:ln>
          <a:effectLst/>
        </p:spPr>
        <p:txBody>
          <a:bodyPr>
            <a:spAutoFit/>
          </a:bodyPr>
          <a:lstStyle/>
          <a:p>
            <a:r>
              <a:rPr lang="en-US">
                <a:solidFill>
                  <a:srgbClr val="006600"/>
                </a:solidFill>
              </a:rPr>
              <a:t>A 65-kg student sprints at 8.0 m/s and leaps onto a 110-kg merry-go-round of radius 1.6 m. Treating the merry-go-round as a uniform cylinder, find the resulting angular velocity. Assume the student lands on the merry-go-round while moving tangentially.</a:t>
            </a:r>
          </a:p>
        </p:txBody>
      </p:sp>
      <p:pic>
        <p:nvPicPr>
          <p:cNvPr id="79876" name="Picture 4" descr="Fig 08-30"/>
          <p:cNvPicPr>
            <a:picLocks noChangeAspect="1" noChangeArrowheads="1"/>
          </p:cNvPicPr>
          <p:nvPr/>
        </p:nvPicPr>
        <p:blipFill>
          <a:blip r:embed="rId3"/>
          <a:srcRect/>
          <a:stretch>
            <a:fillRect/>
          </a:stretch>
        </p:blipFill>
        <p:spPr bwMode="auto">
          <a:xfrm>
            <a:off x="5257800" y="63500"/>
            <a:ext cx="3649663" cy="4279900"/>
          </a:xfrm>
          <a:prstGeom prst="rect">
            <a:avLst/>
          </a:prstGeom>
          <a:noFill/>
        </p:spPr>
      </p:pic>
      <p:sp>
        <p:nvSpPr>
          <p:cNvPr id="79877" name="Text Box 5"/>
          <p:cNvSpPr txBox="1">
            <a:spLocks noChangeArrowheads="1"/>
          </p:cNvSpPr>
          <p:nvPr/>
        </p:nvSpPr>
        <p:spPr bwMode="auto">
          <a:xfrm>
            <a:off x="5622925" y="5930900"/>
            <a:ext cx="2255838" cy="457200"/>
          </a:xfrm>
          <a:prstGeom prst="rect">
            <a:avLst/>
          </a:prstGeom>
          <a:noFill/>
          <a:ln w="9525">
            <a:noFill/>
            <a:miter lim="800000"/>
            <a:headEnd/>
            <a:tailEnd/>
          </a:ln>
          <a:effectLst/>
        </p:spPr>
        <p:txBody>
          <a:bodyPr wrap="none">
            <a:spAutoFit/>
          </a:bodyPr>
          <a:lstStyle/>
          <a:p>
            <a:r>
              <a:rPr lang="en-US"/>
              <a:t>=  2.71 rad/s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9877">
                                            <p:txEl>
                                              <p:pRg st="0" end="0"/>
                                            </p:txEl>
                                          </p:spTgt>
                                        </p:tgtEl>
                                        <p:attrNameLst>
                                          <p:attrName>style.visibility</p:attrName>
                                        </p:attrNameLst>
                                      </p:cBhvr>
                                      <p:to>
                                        <p:strVal val="visible"/>
                                      </p:to>
                                    </p:set>
                                    <p:animEffect transition="in" filter="wipe(left)">
                                      <p:cBhvr>
                                        <p:cTn id="7" dur="500"/>
                                        <p:tgtEl>
                                          <p:spTgt spid="798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304800" y="152400"/>
            <a:ext cx="7772400" cy="609600"/>
          </a:xfrm>
        </p:spPr>
        <p:txBody>
          <a:bodyPr>
            <a:normAutofit fontScale="90000"/>
          </a:bodyPr>
          <a:lstStyle/>
          <a:p>
            <a:r>
              <a:rPr lang="en-US">
                <a:solidFill>
                  <a:srgbClr val="006600"/>
                </a:solidFill>
              </a:rPr>
              <a:t>Example 8.14</a:t>
            </a:r>
          </a:p>
        </p:txBody>
      </p:sp>
      <p:sp>
        <p:nvSpPr>
          <p:cNvPr id="81923" name="Text Box 3"/>
          <p:cNvSpPr txBox="1">
            <a:spLocks noChangeArrowheads="1"/>
          </p:cNvSpPr>
          <p:nvPr/>
        </p:nvSpPr>
        <p:spPr bwMode="auto">
          <a:xfrm>
            <a:off x="228600" y="3733800"/>
            <a:ext cx="7467600" cy="2282825"/>
          </a:xfrm>
          <a:prstGeom prst="rect">
            <a:avLst/>
          </a:prstGeom>
          <a:noFill/>
          <a:ln w="9525">
            <a:noFill/>
            <a:miter lim="800000"/>
            <a:headEnd/>
            <a:tailEnd/>
          </a:ln>
          <a:effectLst/>
        </p:spPr>
        <p:txBody>
          <a:bodyPr>
            <a:spAutoFit/>
          </a:bodyPr>
          <a:lstStyle/>
          <a:p>
            <a:pPr marL="457200" indent="-457200"/>
            <a:r>
              <a:rPr lang="en-US">
                <a:solidFill>
                  <a:srgbClr val="006600"/>
                </a:solidFill>
              </a:rPr>
              <a:t>a) What is the period of the new motion?</a:t>
            </a:r>
            <a:br>
              <a:rPr lang="en-US">
                <a:solidFill>
                  <a:srgbClr val="006600"/>
                </a:solidFill>
              </a:rPr>
            </a:br>
            <a:endParaRPr lang="en-US">
              <a:solidFill>
                <a:srgbClr val="006600"/>
              </a:solidFill>
            </a:endParaRPr>
          </a:p>
          <a:p>
            <a:pPr marL="457200" indent="-457200"/>
            <a:endParaRPr lang="en-US">
              <a:solidFill>
                <a:srgbClr val="006600"/>
              </a:solidFill>
            </a:endParaRPr>
          </a:p>
          <a:p>
            <a:pPr marL="457200" indent="-457200"/>
            <a:r>
              <a:rPr lang="en-US">
                <a:solidFill>
                  <a:srgbClr val="006600"/>
                </a:solidFill>
              </a:rPr>
              <a:t>b) If each skater had a mass of 75 kg, what is the work done by the skaters in pulling closer?</a:t>
            </a:r>
          </a:p>
        </p:txBody>
      </p:sp>
      <p:sp>
        <p:nvSpPr>
          <p:cNvPr id="81924" name="Text Box 4"/>
          <p:cNvSpPr txBox="1">
            <a:spLocks noChangeArrowheads="1"/>
          </p:cNvSpPr>
          <p:nvPr/>
        </p:nvSpPr>
        <p:spPr bwMode="auto">
          <a:xfrm>
            <a:off x="304800" y="917575"/>
            <a:ext cx="8610600" cy="2282825"/>
          </a:xfrm>
          <a:prstGeom prst="rect">
            <a:avLst/>
          </a:prstGeom>
          <a:noFill/>
          <a:ln w="9525">
            <a:noFill/>
            <a:miter lim="800000"/>
            <a:headEnd/>
            <a:tailEnd/>
          </a:ln>
          <a:effectLst/>
        </p:spPr>
        <p:txBody>
          <a:bodyPr>
            <a:spAutoFit/>
          </a:bodyPr>
          <a:lstStyle/>
          <a:p>
            <a:r>
              <a:rPr lang="en-US">
                <a:solidFill>
                  <a:srgbClr val="006600"/>
                </a:solidFill>
              </a:rPr>
              <a:t>Two twin ice skaters separated by 10 meters skate without friction in a circle by holding onto opposite ends of a rope. They move around a circle once every five seconds. By reeling in the rope, they approach each other until they are separated by 2 meters.</a:t>
            </a:r>
          </a:p>
          <a:p>
            <a:endParaRPr lang="en-US">
              <a:solidFill>
                <a:srgbClr val="006600"/>
              </a:solidFill>
            </a:endParaRPr>
          </a:p>
        </p:txBody>
      </p:sp>
      <p:sp>
        <p:nvSpPr>
          <p:cNvPr id="81925" name="Text Box 5"/>
          <p:cNvSpPr txBox="1">
            <a:spLocks noChangeArrowheads="1"/>
          </p:cNvSpPr>
          <p:nvPr/>
        </p:nvSpPr>
        <p:spPr bwMode="auto">
          <a:xfrm>
            <a:off x="5943600" y="4087813"/>
            <a:ext cx="3068638" cy="457200"/>
          </a:xfrm>
          <a:prstGeom prst="rect">
            <a:avLst/>
          </a:prstGeom>
          <a:noFill/>
          <a:ln w="9525">
            <a:noFill/>
            <a:miter lim="800000"/>
            <a:headEnd/>
            <a:tailEnd/>
          </a:ln>
          <a:effectLst/>
        </p:spPr>
        <p:txBody>
          <a:bodyPr wrap="none">
            <a:spAutoFit/>
          </a:bodyPr>
          <a:lstStyle/>
          <a:p>
            <a:r>
              <a:rPr lang="en-US"/>
              <a:t>T</a:t>
            </a:r>
            <a:r>
              <a:rPr lang="en-US" baseline="-25000"/>
              <a:t>F</a:t>
            </a:r>
            <a:r>
              <a:rPr lang="en-US"/>
              <a:t> = T</a:t>
            </a:r>
            <a:r>
              <a:rPr lang="en-US" baseline="-25000"/>
              <a:t>0</a:t>
            </a:r>
            <a:r>
              <a:rPr lang="en-US"/>
              <a:t>/25 = 0.2 s</a:t>
            </a:r>
          </a:p>
        </p:txBody>
      </p:sp>
      <p:sp>
        <p:nvSpPr>
          <p:cNvPr id="81926" name="Text Box 6"/>
          <p:cNvSpPr txBox="1">
            <a:spLocks noChangeArrowheads="1"/>
          </p:cNvSpPr>
          <p:nvPr/>
        </p:nvSpPr>
        <p:spPr bwMode="auto">
          <a:xfrm>
            <a:off x="6019800" y="5791200"/>
            <a:ext cx="2652713" cy="457200"/>
          </a:xfrm>
          <a:prstGeom prst="rect">
            <a:avLst/>
          </a:prstGeom>
          <a:noFill/>
          <a:ln w="9525">
            <a:noFill/>
            <a:miter lim="800000"/>
            <a:headEnd/>
            <a:tailEnd/>
          </a:ln>
          <a:effectLst/>
        </p:spPr>
        <p:txBody>
          <a:bodyPr wrap="none">
            <a:spAutoFit/>
          </a:bodyPr>
          <a:lstStyle/>
          <a:p>
            <a:r>
              <a:rPr lang="en-US"/>
              <a:t>W = 7.11x10</a:t>
            </a:r>
            <a:r>
              <a:rPr lang="en-US" baseline="30000"/>
              <a:t>5</a:t>
            </a:r>
            <a:r>
              <a:rPr lang="en-US"/>
              <a:t> J</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25">
                                            <p:txEl>
                                              <p:pRg st="0" end="0"/>
                                            </p:txEl>
                                          </p:spTgt>
                                        </p:tgtEl>
                                        <p:attrNameLst>
                                          <p:attrName>style.visibility</p:attrName>
                                        </p:attrNameLst>
                                      </p:cBhvr>
                                      <p:to>
                                        <p:strVal val="visible"/>
                                      </p:to>
                                    </p:set>
                                    <p:animEffect transition="in" filter="wipe(left)">
                                      <p:cBhvr>
                                        <p:cTn id="7" dur="500"/>
                                        <p:tgtEl>
                                          <p:spTgt spid="819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1926">
                                            <p:txEl>
                                              <p:pRg st="0" end="0"/>
                                            </p:txEl>
                                          </p:spTgt>
                                        </p:tgtEl>
                                        <p:attrNameLst>
                                          <p:attrName>style.visibility</p:attrName>
                                        </p:attrNameLst>
                                      </p:cBhvr>
                                      <p:to>
                                        <p:strVal val="visible"/>
                                      </p:to>
                                    </p:set>
                                    <p:animEffect transition="in" filter="wipe(left)">
                                      <p:cBhvr>
                                        <p:cTn id="12" dur="500"/>
                                        <p:tgtEl>
                                          <p:spTgt spid="819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build="p" autoUpdateAnimBg="0"/>
      <p:bldP spid="81926"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676400" y="381000"/>
            <a:ext cx="1905000" cy="762000"/>
          </a:xfrm>
          <a:prstGeom prst="rect">
            <a:avLst/>
          </a:prstGeom>
          <a:solidFill>
            <a:srgbClr val="0000FF"/>
          </a:solidFill>
        </p:spPr>
        <p:txBody>
          <a:bodyPr vert="horz" lIns="91440" tIns="45720" rIns="91440" bIns="45720" rtlCol="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1" u="sng" strike="noStrike" kern="1200" cap="none" spc="0" normalizeH="0" baseline="0" noProof="0" smtClean="0">
                <a:ln>
                  <a:noFill/>
                </a:ln>
                <a:solidFill>
                  <a:schemeClr val="tx1"/>
                </a:solidFill>
                <a:effectLst/>
                <a:uLnTx/>
                <a:uFillTx/>
                <a:latin typeface="+mj-lt"/>
                <a:ea typeface="+mj-ea"/>
                <a:cs typeface="+mj-cs"/>
              </a:rPr>
              <a:t>Pulleys</a:t>
            </a:r>
            <a:endParaRPr kumimoji="0" lang="en-US" sz="4400" b="0" i="1" u="sng" strike="noStrike" kern="1200" cap="none" spc="0" normalizeH="0" baseline="0" noProof="0" dirty="0" smtClean="0">
              <a:ln>
                <a:noFill/>
              </a:ln>
              <a:solidFill>
                <a:schemeClr val="tx1"/>
              </a:solidFill>
              <a:effectLst/>
              <a:uLnTx/>
              <a:uFillTx/>
              <a:latin typeface="+mj-lt"/>
              <a:ea typeface="+mj-ea"/>
              <a:cs typeface="+mj-cs"/>
            </a:endParaRPr>
          </a:p>
        </p:txBody>
      </p:sp>
      <p:sp>
        <p:nvSpPr>
          <p:cNvPr id="4" name="Rectangle 3"/>
          <p:cNvSpPr txBox="1">
            <a:spLocks noChangeArrowheads="1"/>
          </p:cNvSpPr>
          <p:nvPr/>
        </p:nvSpPr>
        <p:spPr>
          <a:xfrm>
            <a:off x="301625" y="1600200"/>
            <a:ext cx="4041775" cy="3200400"/>
          </a:xfrm>
          <a:prstGeom prst="rect">
            <a:avLst/>
          </a:prstGeom>
          <a:solidFill>
            <a:srgbClr val="FF9900"/>
          </a:solid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smtClean="0">
                <a:ln>
                  <a:noFill/>
                </a:ln>
                <a:solidFill>
                  <a:schemeClr val="tx1"/>
                </a:solidFill>
                <a:effectLst/>
                <a:uLnTx/>
                <a:uFillTx/>
                <a:latin typeface="+mn-lt"/>
                <a:ea typeface="+mn-ea"/>
                <a:cs typeface="+mn-cs"/>
              </a:rPr>
              <a:t>Pulley are wheels and axles with a groove around the outside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smtClean="0">
                <a:ln>
                  <a:noFill/>
                </a:ln>
                <a:solidFill>
                  <a:schemeClr val="tx1"/>
                </a:solidFill>
                <a:effectLst/>
                <a:uLnTx/>
                <a:uFillTx/>
                <a:latin typeface="+mn-lt"/>
                <a:ea typeface="+mn-ea"/>
                <a:cs typeface="+mn-cs"/>
              </a:rPr>
              <a:t>A pulley needs a rope, chain or belt around the groove to make it do work</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 name="Picture 4" descr="pulley"/>
          <p:cNvPicPr>
            <a:picLocks noChangeAspect="1" noChangeArrowheads="1"/>
          </p:cNvPicPr>
          <p:nvPr/>
        </p:nvPicPr>
        <p:blipFill>
          <a:blip r:embed="rId2"/>
          <a:srcRect/>
          <a:stretch>
            <a:fillRect/>
          </a:stretch>
        </p:blipFill>
        <p:spPr>
          <a:xfrm>
            <a:off x="5181600" y="152400"/>
            <a:ext cx="3810000" cy="2855913"/>
          </a:xfrm>
          <a:prstGeom prst="rect">
            <a:avLst/>
          </a:prstGeom>
          <a:noFill/>
        </p:spPr>
      </p:pic>
      <p:pic>
        <p:nvPicPr>
          <p:cNvPr id="6" name="Picture 5" descr="mystic%20pulley%20system"/>
          <p:cNvPicPr>
            <a:picLocks noChangeAspect="1" noChangeArrowheads="1"/>
          </p:cNvPicPr>
          <p:nvPr/>
        </p:nvPicPr>
        <p:blipFill>
          <a:blip r:embed="rId3"/>
          <a:srcRect/>
          <a:stretch>
            <a:fillRect/>
          </a:stretch>
        </p:blipFill>
        <p:spPr bwMode="auto">
          <a:xfrm>
            <a:off x="6248400" y="3124200"/>
            <a:ext cx="2387600" cy="3581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3">
                                            <p:txEl>
                                              <p:charRg st="4294967295" end="4294967295"/>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1000"/>
                                        <p:tgtEl>
                                          <p:spTgt spid="4">
                                            <p:txEl>
                                              <p:pRg st="0" end="0"/>
                                            </p:txEl>
                                          </p:spTgt>
                                        </p:tgtEl>
                                      </p:cBhvr>
                                    </p:animEffect>
                                    <p:anim calcmode="lin" valueType="num">
                                      <p:cBhvr>
                                        <p:cTn id="1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898"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898"/>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898" decel="100000" fill="hold"/>
                                        <p:tgtEl>
                                          <p:spTgt spid="5"/>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Rot="1" noChangeArrowheads="1"/>
          </p:cNvSpPr>
          <p:nvPr/>
        </p:nvSpPr>
        <p:spPr>
          <a:xfrm>
            <a:off x="3200400" y="304800"/>
            <a:ext cx="3279775" cy="685800"/>
          </a:xfrm>
          <a:prstGeom prst="rect">
            <a:avLst/>
          </a:prstGeom>
          <a:solidFill>
            <a:srgbClr val="0000FF"/>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1"/>
                </a:solidFill>
                <a:effectLst/>
                <a:uLnTx/>
                <a:uFillTx/>
                <a:latin typeface="+mj-lt"/>
                <a:ea typeface="+mj-ea"/>
                <a:cs typeface="+mj-cs"/>
              </a:rPr>
              <a:t>Simple Pulley</a:t>
            </a:r>
          </a:p>
        </p:txBody>
      </p:sp>
      <p:pic>
        <p:nvPicPr>
          <p:cNvPr id="3" name="Picture 3"/>
          <p:cNvPicPr>
            <a:picLocks noChangeAspect="1" noChangeArrowheads="1"/>
          </p:cNvPicPr>
          <p:nvPr/>
        </p:nvPicPr>
        <p:blipFill>
          <a:blip r:embed="rId2"/>
          <a:srcRect/>
          <a:stretch>
            <a:fillRect/>
          </a:stretch>
        </p:blipFill>
        <p:spPr>
          <a:xfrm>
            <a:off x="304800" y="1676400"/>
            <a:ext cx="8382000" cy="4953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2">
                                            <p:txEl>
                                              <p:charRg st="4294967295" end="4294967295"/>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898" decel="100000" fill="hold"/>
                                        <p:tgtEl>
                                          <p:spTgt spid="3"/>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981200" y="152400"/>
            <a:ext cx="5105400" cy="762000"/>
          </a:xfrm>
          <a:prstGeom prst="rect">
            <a:avLst/>
          </a:prstGeom>
          <a:solidFill>
            <a:srgbClr val="0000FF"/>
          </a:solidFill>
        </p:spPr>
        <p:txBody>
          <a:bodyPr vert="horz" lIns="91440" tIns="45720" rIns="91440" bIns="45720" rtlCol="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1" u="sng" strike="noStrike" kern="1200" cap="none" spc="0" normalizeH="0" baseline="0" noProof="0" smtClean="0">
                <a:ln>
                  <a:noFill/>
                </a:ln>
                <a:solidFill>
                  <a:schemeClr val="tx1"/>
                </a:solidFill>
                <a:effectLst/>
                <a:uLnTx/>
                <a:uFillTx/>
                <a:latin typeface="+mj-lt"/>
                <a:ea typeface="+mj-ea"/>
                <a:cs typeface="+mj-cs"/>
              </a:rPr>
              <a:t>Diagrams of Pulleys</a:t>
            </a:r>
          </a:p>
        </p:txBody>
      </p:sp>
      <p:sp>
        <p:nvSpPr>
          <p:cNvPr id="3" name="Rectangle 3"/>
          <p:cNvSpPr txBox="1">
            <a:spLocks noChangeArrowheads="1"/>
          </p:cNvSpPr>
          <p:nvPr/>
        </p:nvSpPr>
        <p:spPr>
          <a:xfrm>
            <a:off x="304800" y="1600200"/>
            <a:ext cx="2514600" cy="609600"/>
          </a:xfrm>
          <a:prstGeom prst="rect">
            <a:avLst/>
          </a:prstGeom>
          <a:solidFill>
            <a:srgbClr val="FF6600"/>
          </a:solid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3200" b="0" i="0" u="none" strike="noStrike" kern="1200" cap="none" spc="0" normalizeH="0" baseline="0" noProof="0" smtClean="0">
                <a:ln>
                  <a:noFill/>
                </a:ln>
                <a:solidFill>
                  <a:schemeClr val="tx1"/>
                </a:solidFill>
                <a:effectLst/>
                <a:uLnTx/>
                <a:uFillTx/>
                <a:latin typeface="+mn-lt"/>
                <a:ea typeface="+mn-ea"/>
                <a:cs typeface="+mn-cs"/>
              </a:rPr>
              <a:t>Fixed pulley: </a:t>
            </a:r>
          </a:p>
        </p:txBody>
      </p:sp>
      <p:pic>
        <p:nvPicPr>
          <p:cNvPr id="4" name="Picture 4" descr="pulley"/>
          <p:cNvPicPr>
            <a:picLocks noChangeAspect="1" noChangeArrowheads="1" noCrop="1"/>
          </p:cNvPicPr>
          <p:nvPr/>
        </p:nvPicPr>
        <p:blipFill>
          <a:blip r:embed="rId2"/>
          <a:srcRect/>
          <a:stretch>
            <a:fillRect/>
          </a:stretch>
        </p:blipFill>
        <p:spPr bwMode="auto">
          <a:xfrm>
            <a:off x="3581400" y="1524000"/>
            <a:ext cx="1504950" cy="2266950"/>
          </a:xfrm>
          <a:prstGeom prst="rect">
            <a:avLst/>
          </a:prstGeom>
          <a:noFill/>
          <a:ln w="9525">
            <a:noFill/>
            <a:miter lim="800000"/>
            <a:headEnd/>
            <a:tailEnd/>
          </a:ln>
        </p:spPr>
      </p:pic>
      <p:sp>
        <p:nvSpPr>
          <p:cNvPr id="5" name="Text Box 5"/>
          <p:cNvSpPr txBox="1">
            <a:spLocks noChangeArrowheads="1"/>
          </p:cNvSpPr>
          <p:nvPr/>
        </p:nvSpPr>
        <p:spPr bwMode="auto">
          <a:xfrm>
            <a:off x="5334000" y="1828800"/>
            <a:ext cx="3200400" cy="1552575"/>
          </a:xfrm>
          <a:prstGeom prst="rect">
            <a:avLst/>
          </a:prstGeom>
          <a:solidFill>
            <a:srgbClr val="00FF00"/>
          </a:solidFill>
          <a:ln w="9525">
            <a:noFill/>
            <a:miter lim="800000"/>
            <a:headEnd/>
            <a:tailEnd/>
          </a:ln>
        </p:spPr>
        <p:txBody>
          <a:bodyPr>
            <a:spAutoFit/>
          </a:bodyPr>
          <a:lstStyle/>
          <a:p>
            <a:pPr>
              <a:spcBef>
                <a:spcPct val="50000"/>
              </a:spcBef>
            </a:pPr>
            <a:r>
              <a:rPr lang="en-US" sz="2400">
                <a:latin typeface="Arial Narrow" pitchFamily="-107" charset="0"/>
                <a:ea typeface="ＭＳ Ｐゴシック" pitchFamily="-107" charset="-128"/>
              </a:rPr>
              <a:t>A fixed pulley changes the direction of a force; however, it does not create a mechanical advantage. </a:t>
            </a:r>
          </a:p>
        </p:txBody>
      </p:sp>
      <p:sp>
        <p:nvSpPr>
          <p:cNvPr id="6" name="Text Box 6"/>
          <p:cNvSpPr txBox="1">
            <a:spLocks noChangeArrowheads="1"/>
          </p:cNvSpPr>
          <p:nvPr/>
        </p:nvSpPr>
        <p:spPr bwMode="auto">
          <a:xfrm>
            <a:off x="381000" y="4495800"/>
            <a:ext cx="2895600" cy="579438"/>
          </a:xfrm>
          <a:prstGeom prst="rect">
            <a:avLst/>
          </a:prstGeom>
          <a:solidFill>
            <a:srgbClr val="FF6600"/>
          </a:solidFill>
          <a:ln w="9525">
            <a:noFill/>
            <a:miter lim="800000"/>
            <a:headEnd/>
            <a:tailEnd/>
          </a:ln>
        </p:spPr>
        <p:txBody>
          <a:bodyPr>
            <a:spAutoFit/>
          </a:bodyPr>
          <a:lstStyle/>
          <a:p>
            <a:pPr>
              <a:spcBef>
                <a:spcPct val="50000"/>
              </a:spcBef>
            </a:pPr>
            <a:r>
              <a:rPr lang="en-US" sz="3200">
                <a:latin typeface="Times New Roman" pitchFamily="18" charset="0"/>
                <a:ea typeface="ＭＳ Ｐゴシック" pitchFamily="-107" charset="-128"/>
              </a:rPr>
              <a:t>Movable Pulley: </a:t>
            </a:r>
          </a:p>
        </p:txBody>
      </p:sp>
      <p:pic>
        <p:nvPicPr>
          <p:cNvPr id="7" name="Picture 7" descr="movable%20pulley"/>
          <p:cNvPicPr>
            <a:picLocks noChangeAspect="1" noChangeArrowheads="1" noCrop="1"/>
          </p:cNvPicPr>
          <p:nvPr/>
        </p:nvPicPr>
        <p:blipFill>
          <a:blip r:embed="rId3"/>
          <a:srcRect/>
          <a:stretch>
            <a:fillRect/>
          </a:stretch>
        </p:blipFill>
        <p:spPr bwMode="auto">
          <a:xfrm>
            <a:off x="3581400" y="4343400"/>
            <a:ext cx="1476375" cy="2181225"/>
          </a:xfrm>
          <a:prstGeom prst="rect">
            <a:avLst/>
          </a:prstGeom>
          <a:noFill/>
          <a:ln w="9525">
            <a:noFill/>
            <a:miter lim="800000"/>
            <a:headEnd/>
            <a:tailEnd/>
          </a:ln>
        </p:spPr>
      </p:pic>
      <p:sp>
        <p:nvSpPr>
          <p:cNvPr id="8" name="Text Box 8"/>
          <p:cNvSpPr txBox="1">
            <a:spLocks noChangeArrowheads="1"/>
          </p:cNvSpPr>
          <p:nvPr/>
        </p:nvSpPr>
        <p:spPr bwMode="auto">
          <a:xfrm>
            <a:off x="5410200" y="4419600"/>
            <a:ext cx="3200400" cy="1979613"/>
          </a:xfrm>
          <a:prstGeom prst="rect">
            <a:avLst/>
          </a:prstGeom>
          <a:solidFill>
            <a:srgbClr val="00FF00"/>
          </a:solidFill>
          <a:ln w="9525">
            <a:noFill/>
            <a:miter lim="800000"/>
            <a:headEnd/>
            <a:tailEnd/>
          </a:ln>
        </p:spPr>
        <p:txBody>
          <a:bodyPr>
            <a:spAutoFit/>
          </a:bodyPr>
          <a:lstStyle/>
          <a:p>
            <a:pPr>
              <a:spcBef>
                <a:spcPct val="50000"/>
              </a:spcBef>
            </a:pPr>
            <a:r>
              <a:rPr lang="en-US" sz="2400">
                <a:latin typeface="Arial Narrow" pitchFamily="-107" charset="0"/>
                <a:ea typeface="ＭＳ Ｐゴシック" pitchFamily="-107" charset="-128"/>
              </a:rPr>
              <a:t>The mechanical advantage of a moveable pulley is equal to the number of ropes that support the moveable pulley.</a:t>
            </a:r>
            <a:r>
              <a:rPr lang="en-US" sz="2800">
                <a:latin typeface="Arial Narrow" pitchFamily="-107" charset="0"/>
                <a:ea typeface="ＭＳ Ｐゴシック" pitchFamily="-107" charset="-128"/>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2">
                                            <p:txEl>
                                              <p:charRg st="4294967295" end="4294967295"/>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057400" y="152400"/>
            <a:ext cx="5410200" cy="762000"/>
          </a:xfrm>
          <a:prstGeom prst="rect">
            <a:avLst/>
          </a:prstGeom>
          <a:solidFill>
            <a:srgbClr val="0000FF"/>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1"/>
                </a:solidFill>
                <a:effectLst/>
                <a:uLnTx/>
                <a:uFillTx/>
                <a:latin typeface="+mj-lt"/>
                <a:ea typeface="+mj-ea"/>
                <a:cs typeface="+mj-cs"/>
              </a:rPr>
              <a:t>Simple Wheel and Axle</a:t>
            </a:r>
          </a:p>
        </p:txBody>
      </p:sp>
      <p:pic>
        <p:nvPicPr>
          <p:cNvPr id="3" name="Picture 2"/>
          <p:cNvPicPr>
            <a:picLocks noChangeAspect="1"/>
          </p:cNvPicPr>
          <p:nvPr/>
        </p:nvPicPr>
        <p:blipFill>
          <a:blip r:embed="rId3"/>
          <a:srcRect/>
          <a:stretch>
            <a:fillRect/>
          </a:stretch>
        </p:blipFill>
        <p:spPr bwMode="auto">
          <a:xfrm>
            <a:off x="228600" y="3124200"/>
            <a:ext cx="2973388" cy="2601913"/>
          </a:xfrm>
          <a:prstGeom prst="rect">
            <a:avLst/>
          </a:prstGeom>
          <a:noFill/>
          <a:ln w="9525">
            <a:noFill/>
            <a:miter lim="800000"/>
            <a:headEnd/>
            <a:tailEnd/>
          </a:ln>
        </p:spPr>
      </p:pic>
      <p:cxnSp>
        <p:nvCxnSpPr>
          <p:cNvPr id="4" name="Straight Arrow Connector 3"/>
          <p:cNvCxnSpPr>
            <a:cxnSpLocks noChangeShapeType="1"/>
          </p:cNvCxnSpPr>
          <p:nvPr/>
        </p:nvCxnSpPr>
        <p:spPr bwMode="auto">
          <a:xfrm flipH="1">
            <a:off x="2971800" y="3505200"/>
            <a:ext cx="990600" cy="0"/>
          </a:xfrm>
          <a:prstGeom prst="straightConnector1">
            <a:avLst/>
          </a:prstGeom>
          <a:noFill/>
          <a:ln w="9525" algn="ctr">
            <a:solidFill>
              <a:srgbClr val="FF3300"/>
            </a:solidFill>
            <a:round/>
            <a:headEnd/>
            <a:tailEnd type="arrow" w="med" len="med"/>
          </a:ln>
        </p:spPr>
      </p:cxnSp>
      <p:sp>
        <p:nvSpPr>
          <p:cNvPr id="5" name="TextBox 4"/>
          <p:cNvSpPr txBox="1">
            <a:spLocks noChangeArrowheads="1"/>
          </p:cNvSpPr>
          <p:nvPr/>
        </p:nvSpPr>
        <p:spPr bwMode="auto">
          <a:xfrm>
            <a:off x="4038600" y="3276600"/>
            <a:ext cx="1219200" cy="369888"/>
          </a:xfrm>
          <a:prstGeom prst="rect">
            <a:avLst/>
          </a:prstGeom>
          <a:noFill/>
          <a:ln w="9525">
            <a:noFill/>
            <a:miter lim="800000"/>
            <a:headEnd/>
            <a:tailEnd/>
          </a:ln>
        </p:spPr>
        <p:txBody>
          <a:bodyPr>
            <a:spAutoFit/>
          </a:bodyPr>
          <a:lstStyle/>
          <a:p>
            <a:pPr eaLnBrk="0" hangingPunct="0"/>
            <a:r>
              <a:rPr lang="en-US" sz="1800">
                <a:latin typeface="Arial" charset="0"/>
              </a:rPr>
              <a:t>wheel</a:t>
            </a:r>
          </a:p>
        </p:txBody>
      </p:sp>
      <p:cxnSp>
        <p:nvCxnSpPr>
          <p:cNvPr id="6" name="Straight Arrow Connector 5"/>
          <p:cNvCxnSpPr>
            <a:cxnSpLocks noChangeShapeType="1"/>
          </p:cNvCxnSpPr>
          <p:nvPr/>
        </p:nvCxnSpPr>
        <p:spPr bwMode="auto">
          <a:xfrm flipH="1" flipV="1">
            <a:off x="1828800" y="4424363"/>
            <a:ext cx="2057400" cy="909637"/>
          </a:xfrm>
          <a:prstGeom prst="straightConnector1">
            <a:avLst/>
          </a:prstGeom>
          <a:noFill/>
          <a:ln w="9525" algn="ctr">
            <a:solidFill>
              <a:srgbClr val="FF0000"/>
            </a:solidFill>
            <a:round/>
            <a:headEnd/>
            <a:tailEnd type="arrow" w="med" len="med"/>
          </a:ln>
        </p:spPr>
      </p:cxnSp>
      <p:sp>
        <p:nvSpPr>
          <p:cNvPr id="7" name="TextBox 6"/>
          <p:cNvSpPr txBox="1">
            <a:spLocks noChangeArrowheads="1"/>
          </p:cNvSpPr>
          <p:nvPr/>
        </p:nvSpPr>
        <p:spPr bwMode="auto">
          <a:xfrm>
            <a:off x="3962400" y="5181600"/>
            <a:ext cx="762000" cy="381000"/>
          </a:xfrm>
          <a:prstGeom prst="rect">
            <a:avLst/>
          </a:prstGeom>
          <a:noFill/>
          <a:ln w="9525">
            <a:noFill/>
            <a:miter lim="800000"/>
            <a:headEnd/>
            <a:tailEnd/>
          </a:ln>
        </p:spPr>
        <p:txBody>
          <a:bodyPr>
            <a:spAutoFit/>
          </a:bodyPr>
          <a:lstStyle/>
          <a:p>
            <a:pPr eaLnBrk="0" hangingPunct="0"/>
            <a:r>
              <a:rPr lang="en-US" sz="1800">
                <a:latin typeface="Arial" charset="0"/>
              </a:rPr>
              <a:t>axle</a:t>
            </a:r>
          </a:p>
        </p:txBody>
      </p:sp>
      <p:pic>
        <p:nvPicPr>
          <p:cNvPr id="8" name="Picture 5" descr="fan"/>
          <p:cNvPicPr>
            <a:picLocks noChangeAspect="1" noChangeArrowheads="1" noCrop="1"/>
          </p:cNvPicPr>
          <p:nvPr/>
        </p:nvPicPr>
        <p:blipFill>
          <a:blip r:embed="rId4"/>
          <a:srcRect/>
          <a:stretch>
            <a:fillRect/>
          </a:stretch>
        </p:blipFill>
        <p:spPr>
          <a:xfrm>
            <a:off x="5486400" y="1219200"/>
            <a:ext cx="3200400" cy="2133600"/>
          </a:xfrm>
          <a:prstGeom prst="rect">
            <a:avLst/>
          </a:prstGeom>
          <a:noFill/>
        </p:spPr>
      </p:pic>
      <p:sp>
        <p:nvSpPr>
          <p:cNvPr id="9" name="Rectangle 14"/>
          <p:cNvSpPr>
            <a:spLocks noChangeArrowheads="1"/>
          </p:cNvSpPr>
          <p:nvPr/>
        </p:nvSpPr>
        <p:spPr bwMode="auto">
          <a:xfrm>
            <a:off x="5029200" y="3886200"/>
            <a:ext cx="3962400" cy="2282825"/>
          </a:xfrm>
          <a:prstGeom prst="rect">
            <a:avLst/>
          </a:prstGeom>
          <a:solidFill>
            <a:srgbClr val="FFCC00"/>
          </a:solidFill>
          <a:ln w="9525">
            <a:noFill/>
            <a:miter lim="800000"/>
            <a:headEnd/>
            <a:tailEnd/>
          </a:ln>
          <a:effectLst/>
        </p:spPr>
        <p:txBody>
          <a:bodyPr>
            <a:spAutoFit/>
          </a:bodyPr>
          <a:lstStyle/>
          <a:p>
            <a:pPr>
              <a:spcBef>
                <a:spcPct val="20000"/>
              </a:spcBef>
              <a:buClr>
                <a:schemeClr val="hlink"/>
              </a:buClr>
              <a:buSzPct val="80000"/>
              <a:buFont typeface="Arial" charset="0"/>
              <a:buChar char="►"/>
              <a:defRPr/>
            </a:pPr>
            <a:r>
              <a:rPr lang="en-US" sz="2400" b="1">
                <a:effectLst>
                  <a:outerShdw blurRad="38100" dist="38100" dir="2700000" algn="tl">
                    <a:srgbClr val="000000"/>
                  </a:outerShdw>
                </a:effectLst>
                <a:latin typeface="Tahoma" pitchFamily="34" charset="0"/>
              </a:rPr>
              <a:t>The axle is stuck    rigidly to a large wheel. Fan blades are attached to the wheel. When the axel turns, the fan blades spin.</a:t>
            </a:r>
            <a:r>
              <a:rPr lang="en-US" sz="2400">
                <a:latin typeface="Tahoma" pitchFamily="34" charset="0"/>
              </a:rPr>
              <a:t> </a:t>
            </a:r>
          </a:p>
        </p:txBody>
      </p:sp>
      <p:graphicFrame>
        <p:nvGraphicFramePr>
          <p:cNvPr id="10" name="Object 15"/>
          <p:cNvGraphicFramePr>
            <a:graphicFrameLocks noChangeAspect="1"/>
          </p:cNvGraphicFramePr>
          <p:nvPr/>
        </p:nvGraphicFramePr>
        <p:xfrm>
          <a:off x="609600" y="1143000"/>
          <a:ext cx="2362200" cy="1752600"/>
        </p:xfrm>
        <a:graphic>
          <a:graphicData uri="http://schemas.openxmlformats.org/presentationml/2006/ole">
            <p:oleObj spid="_x0000_s20482" name="ClipArt" r:id="rId5" imgW="5714286" imgH="3771429"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1"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2">
                                            <p:txEl>
                                              <p:charRg st="4294967295" end="4294967295"/>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898" decel="100000" fill="hold"/>
                                        <p:tgtEl>
                                          <p:spTgt spid="8"/>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p:bldP spid="5"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a:spLocks noRot="1" noChangeArrowheads="1"/>
          </p:cNvSpPr>
          <p:nvPr/>
        </p:nvSpPr>
        <p:spPr>
          <a:xfrm>
            <a:off x="1143000" y="152400"/>
            <a:ext cx="6934200" cy="1143000"/>
          </a:xfrm>
          <a:prstGeom prst="rect">
            <a:avLst/>
          </a:prstGeom>
          <a:solidFill>
            <a:srgbClr val="0000FF"/>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1"/>
                </a:solidFill>
                <a:effectLst/>
                <a:uLnTx/>
                <a:uFillTx/>
                <a:latin typeface="+mj-lt"/>
                <a:ea typeface="+mj-ea"/>
                <a:cs typeface="+mj-cs"/>
              </a:rPr>
              <a:t> Different Wheel and Axle and Their velocity ratio</a:t>
            </a:r>
          </a:p>
        </p:txBody>
      </p:sp>
      <p:sp>
        <p:nvSpPr>
          <p:cNvPr id="3" name="Rectangle 6"/>
          <p:cNvSpPr txBox="1">
            <a:spLocks noRot="1" noChangeArrowheads="1"/>
          </p:cNvSpPr>
          <p:nvPr/>
        </p:nvSpPr>
        <p:spPr>
          <a:xfrm>
            <a:off x="228600" y="5105400"/>
            <a:ext cx="7010400" cy="1447800"/>
          </a:xfrm>
          <a:prstGeom prst="rect">
            <a:avLst/>
          </a:prstGeom>
          <a:solidFill>
            <a:srgbClr val="FF9900"/>
          </a:solidFill>
        </p:spPr>
        <p:txBody>
          <a:bodyPr/>
          <a:lstStyle/>
          <a:p>
            <a:pPr marL="342900" marR="0" lvl="0" indent="-342900" algn="l" defTabSz="914400" rtl="0" eaLnBrk="1" fontAlgn="auto" latinLnBrk="0" hangingPunct="1">
              <a:lnSpc>
                <a:spcPct val="8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8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Velocity ratio (VR) = distance moved by effort</a:t>
            </a:r>
          </a:p>
          <a:p>
            <a:pPr marL="342900" marR="0" lvl="0" indent="-342900" algn="l" defTabSz="914400" rtl="0" eaLnBrk="1" fontAlgn="auto" latinLnBrk="0" hangingPunct="1">
              <a:lnSpc>
                <a:spcPct val="80000"/>
              </a:lnSpc>
              <a:spcBef>
                <a:spcPct val="20000"/>
              </a:spcBef>
              <a:spcAft>
                <a:spcPts val="0"/>
              </a:spcAft>
              <a:buClrTx/>
              <a:buSzTx/>
              <a:buFont typeface="Arial" charset="0"/>
              <a:buNone/>
              <a:tabLst/>
              <a:defRPr/>
            </a:pPr>
            <a:r>
              <a:rPr kumimoji="0" lang="en-US" sz="800" b="0" i="0" u="none" strike="noStrike" kern="1200" cap="none" spc="0" normalizeH="0" baseline="0" noProof="0" smtClean="0">
                <a:ln>
                  <a:noFill/>
                </a:ln>
                <a:solidFill>
                  <a:schemeClr val="tx1"/>
                </a:solidFill>
                <a:effectLst/>
                <a:uLnTx/>
                <a:uFillTx/>
                <a:latin typeface="+mn-lt"/>
                <a:ea typeface="+mn-ea"/>
                <a:cs typeface="+mn-cs"/>
              </a:rPr>
              <a:t>                                                                                                    </a:t>
            </a:r>
            <a:r>
              <a:rPr kumimoji="0" lang="en-US" sz="700" b="0" i="0" u="none" strike="noStrike" kern="1200" cap="none" spc="0" normalizeH="0" baseline="0" noProof="0" smtClean="0">
                <a:ln>
                  <a:noFill/>
                </a:ln>
                <a:solidFill>
                  <a:schemeClr val="tx1"/>
                </a:solidFill>
                <a:effectLst/>
                <a:uLnTx/>
                <a:uFillTx/>
                <a:latin typeface="+mn-lt"/>
                <a:ea typeface="+mn-ea"/>
                <a:cs typeface="+mn-cs"/>
              </a:rPr>
              <a:t>_________________________________________________________________________</a:t>
            </a:r>
            <a:endParaRPr kumimoji="0" lang="en-US" sz="8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80000"/>
              </a:lnSpc>
              <a:spcBef>
                <a:spcPct val="20000"/>
              </a:spcBef>
              <a:spcAft>
                <a:spcPts val="0"/>
              </a:spcAft>
              <a:buClrTx/>
              <a:buSzTx/>
              <a:buFont typeface="Arial" charset="0"/>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distance moved by load</a:t>
            </a:r>
            <a:endParaRPr kumimoji="0" lang="en-US" sz="2400" b="0" i="0" u="sng" strike="noStrike" kern="1200" cap="none" spc="0" normalizeH="0" baseline="0" noProof="0" dirty="0" smtClean="0">
              <a:ln>
                <a:noFill/>
              </a:ln>
              <a:solidFill>
                <a:schemeClr val="tx1"/>
              </a:solidFill>
              <a:effectLst/>
              <a:uLnTx/>
              <a:uFillTx/>
              <a:latin typeface="+mn-lt"/>
              <a:ea typeface="+mn-ea"/>
              <a:cs typeface="+mn-cs"/>
            </a:endParaRPr>
          </a:p>
        </p:txBody>
      </p:sp>
      <p:pic>
        <p:nvPicPr>
          <p:cNvPr id="4" name="Picture 13" descr="hmhears4"/>
          <p:cNvPicPr>
            <a:picLocks noChangeAspect="1" noChangeArrowheads="1"/>
          </p:cNvPicPr>
          <p:nvPr/>
        </p:nvPicPr>
        <p:blipFill>
          <a:blip r:embed="rId2"/>
          <a:srcRect/>
          <a:stretch>
            <a:fillRect/>
          </a:stretch>
        </p:blipFill>
        <p:spPr>
          <a:xfrm>
            <a:off x="5105400" y="1600200"/>
            <a:ext cx="3886200" cy="3352800"/>
          </a:xfrm>
          <a:prstGeom prst="rect">
            <a:avLst/>
          </a:prstGeom>
          <a:noFill/>
        </p:spPr>
      </p:pic>
      <p:pic>
        <p:nvPicPr>
          <p:cNvPr id="5" name="Picture 15" descr="s10%20wheels"/>
          <p:cNvPicPr>
            <a:picLocks noChangeAspect="1" noChangeArrowheads="1"/>
          </p:cNvPicPr>
          <p:nvPr/>
        </p:nvPicPr>
        <p:blipFill>
          <a:blip r:embed="rId3"/>
          <a:srcRect/>
          <a:stretch>
            <a:fillRect/>
          </a:stretch>
        </p:blipFill>
        <p:spPr>
          <a:xfrm>
            <a:off x="1828800" y="1600200"/>
            <a:ext cx="3189288" cy="3352800"/>
          </a:xfrm>
          <a:prstGeom prst="rect">
            <a:avLst/>
          </a:prstGeom>
          <a:noFill/>
        </p:spPr>
      </p:pic>
      <p:pic>
        <p:nvPicPr>
          <p:cNvPr id="6" name="Picture 16" descr="gears"/>
          <p:cNvPicPr>
            <a:picLocks noChangeAspect="1" noChangeArrowheads="1"/>
          </p:cNvPicPr>
          <p:nvPr/>
        </p:nvPicPr>
        <p:blipFill>
          <a:blip r:embed="rId4"/>
          <a:srcRect/>
          <a:stretch>
            <a:fillRect/>
          </a:stretch>
        </p:blipFill>
        <p:spPr bwMode="auto">
          <a:xfrm>
            <a:off x="152400" y="1600200"/>
            <a:ext cx="1524000" cy="327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357158" y="228600"/>
            <a:ext cx="8634442" cy="14478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atin typeface="+mj-lt"/>
                <a:ea typeface="Verdana" pitchFamily="-107" charset="0"/>
                <a:cs typeface="Verdana" pitchFamily="-107" charset="0"/>
              </a:rPr>
              <a:t>Lubrication</a:t>
            </a:r>
            <a:endParaRPr kumimoji="0" lang="en-US" sz="4400" b="0" i="0" u="none" strike="noStrike" kern="1200" cap="none" spc="0" normalizeH="0" baseline="0" noProof="0" dirty="0" smtClean="0">
              <a:ln>
                <a:noFill/>
              </a:ln>
              <a:solidFill>
                <a:schemeClr val="tx1"/>
              </a:solidFill>
              <a:effectLst/>
              <a:uLnTx/>
              <a:uFillTx/>
              <a:latin typeface="+mj-lt"/>
              <a:ea typeface="Verdana" pitchFamily="-107" charset="0"/>
              <a:cs typeface="Verdana" pitchFamily="-107" charset="0"/>
            </a:endParaRPr>
          </a:p>
        </p:txBody>
      </p:sp>
      <p:sp>
        <p:nvSpPr>
          <p:cNvPr id="3" name="Rectangle 5"/>
          <p:cNvSpPr txBox="1">
            <a:spLocks noChangeArrowheads="1"/>
          </p:cNvSpPr>
          <p:nvPr/>
        </p:nvSpPr>
        <p:spPr>
          <a:xfrm>
            <a:off x="323850" y="1905000"/>
            <a:ext cx="9144000" cy="41148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Friction -  is </a:t>
            </a:r>
            <a:r>
              <a:rPr kumimoji="0" lang="en-US" sz="3200" b="1" i="0" u="none" strike="noStrike" kern="1200" cap="none" spc="0" normalizeH="0" baseline="0" noProof="0" dirty="0" smtClean="0">
                <a:ln>
                  <a:noFill/>
                </a:ln>
                <a:solidFill>
                  <a:schemeClr val="tx2">
                    <a:lumMod val="75000"/>
                  </a:schemeClr>
                </a:solidFill>
                <a:effectLst/>
                <a:uLnTx/>
                <a:uFillTx/>
                <a:latin typeface="+mn-lt"/>
                <a:ea typeface="+mn-ea"/>
                <a:cs typeface="+mn-cs"/>
              </a:rPr>
              <a:t>created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when there is relative motion between two surfaces</a:t>
            </a: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1" i="0" u="none" strike="noStrike" kern="1200" cap="none" spc="0" normalizeH="0" baseline="0" noProof="0" dirty="0" smtClean="0">
                <a:ln>
                  <a:noFill/>
                </a:ln>
                <a:solidFill>
                  <a:schemeClr val="tx2">
                    <a:lumMod val="75000"/>
                  </a:schemeClr>
                </a:solidFill>
                <a:effectLst/>
                <a:uLnTx/>
                <a:uFillTx/>
                <a:latin typeface="+mn-lt"/>
                <a:ea typeface="+mn-ea"/>
                <a:cs typeface="+mn-cs"/>
              </a:rPr>
              <a:t>Resistance to motion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defined as friction</a:t>
            </a: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Lubrication is </a:t>
            </a:r>
            <a:r>
              <a:rPr kumimoji="0" lang="en-US" sz="3200" b="1" i="0" u="none" strike="noStrike" kern="1200" cap="none" spc="0" normalizeH="0" baseline="0" noProof="0" dirty="0" smtClean="0">
                <a:ln>
                  <a:noFill/>
                </a:ln>
                <a:solidFill>
                  <a:schemeClr val="tx2">
                    <a:lumMod val="75000"/>
                  </a:schemeClr>
                </a:solidFill>
                <a:effectLst/>
                <a:uLnTx/>
                <a:uFillTx/>
                <a:latin typeface="+mn-lt"/>
                <a:ea typeface="+mn-ea"/>
                <a:cs typeface="+mn-cs"/>
              </a:rPr>
              <a:t>use of a material between surfaces to reduce friction</a:t>
            </a: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1" i="0" u="none" strike="noStrike" kern="1200" cap="none" spc="0" normalizeH="0" baseline="0" noProof="0" dirty="0" smtClean="0">
                <a:ln>
                  <a:noFill/>
                </a:ln>
                <a:solidFill>
                  <a:schemeClr val="tx2">
                    <a:lumMod val="75000"/>
                  </a:schemeClr>
                </a:solidFill>
                <a:effectLst/>
                <a:uLnTx/>
                <a:uFillTx/>
                <a:latin typeface="+mn-lt"/>
                <a:ea typeface="+mn-ea"/>
                <a:cs typeface="+mn-cs"/>
              </a:rPr>
              <a:t>Any material used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called a lubricant</a:t>
            </a: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cxnSp>
        <p:nvCxnSpPr>
          <p:cNvPr id="6"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1905000" y="228600"/>
            <a:ext cx="7086600" cy="14478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Verdana" pitchFamily="-107" charset="0"/>
                <a:cs typeface="Verdana" pitchFamily="-107" charset="0"/>
              </a:rPr>
              <a:t>Methods of lubrication</a:t>
            </a:r>
          </a:p>
        </p:txBody>
      </p:sp>
      <p:sp>
        <p:nvSpPr>
          <p:cNvPr id="3" name="Rectangle 5"/>
          <p:cNvSpPr txBox="1">
            <a:spLocks noChangeArrowheads="1"/>
          </p:cNvSpPr>
          <p:nvPr/>
        </p:nvSpPr>
        <p:spPr>
          <a:xfrm>
            <a:off x="661988" y="1905000"/>
            <a:ext cx="7772400" cy="41148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Two main methods</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Hydrodynamic lubrication</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Boundary lubrication</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Hydrodynamic lubrication</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Also called complete or full flow</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Occurs when two surfaces are completed separated by a fluid film</a:t>
            </a: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cxnSp>
        <p:nvCxnSpPr>
          <p:cNvPr id="6"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lifting Machine</a:t>
            </a:r>
            <a:endParaRPr lang="en-US" dirty="0"/>
          </a:p>
        </p:txBody>
      </p:sp>
      <p:sp>
        <p:nvSpPr>
          <p:cNvPr id="3" name="Content Placeholder 2"/>
          <p:cNvSpPr>
            <a:spLocks noGrp="1"/>
          </p:cNvSpPr>
          <p:nvPr>
            <p:ph idx="1"/>
          </p:nvPr>
        </p:nvSpPr>
        <p:spPr/>
        <p:txBody>
          <a:bodyPr/>
          <a:lstStyle/>
          <a:p>
            <a:endParaRPr lang="en-US" dirty="0"/>
          </a:p>
        </p:txBody>
      </p:sp>
      <p:sp>
        <p:nvSpPr>
          <p:cNvPr id="4" name="Text Box 4"/>
          <p:cNvSpPr txBox="1">
            <a:spLocks noChangeArrowheads="1"/>
          </p:cNvSpPr>
          <p:nvPr/>
        </p:nvSpPr>
        <p:spPr bwMode="auto">
          <a:xfrm>
            <a:off x="1600200" y="1752600"/>
            <a:ext cx="1765300" cy="762000"/>
          </a:xfrm>
          <a:prstGeom prst="rect">
            <a:avLst/>
          </a:prstGeom>
          <a:noFill/>
          <a:ln w="9525">
            <a:noFill/>
            <a:miter lim="800000"/>
            <a:headEnd/>
            <a:tailEnd/>
          </a:ln>
        </p:spPr>
        <p:txBody>
          <a:bodyPr wrap="none">
            <a:spAutoFit/>
          </a:bodyPr>
          <a:lstStyle/>
          <a:p>
            <a:r>
              <a:rPr lang="en-US" sz="4400"/>
              <a:t>Energy:</a:t>
            </a:r>
          </a:p>
        </p:txBody>
      </p:sp>
      <p:sp>
        <p:nvSpPr>
          <p:cNvPr id="5" name="Text Box 6"/>
          <p:cNvSpPr txBox="1">
            <a:spLocks noChangeArrowheads="1"/>
          </p:cNvSpPr>
          <p:nvPr/>
        </p:nvSpPr>
        <p:spPr bwMode="auto">
          <a:xfrm>
            <a:off x="3505200" y="1828800"/>
            <a:ext cx="3330575" cy="701675"/>
          </a:xfrm>
          <a:prstGeom prst="rect">
            <a:avLst/>
          </a:prstGeom>
          <a:noFill/>
          <a:ln w="9525">
            <a:noFill/>
            <a:miter lim="800000"/>
            <a:headEnd/>
            <a:tailEnd/>
          </a:ln>
        </p:spPr>
        <p:txBody>
          <a:bodyPr wrap="none">
            <a:spAutoFit/>
          </a:bodyPr>
          <a:lstStyle/>
          <a:p>
            <a:r>
              <a:rPr lang="en-US" sz="4000"/>
              <a:t>Ability to do work</a:t>
            </a:r>
          </a:p>
        </p:txBody>
      </p:sp>
      <p:sp>
        <p:nvSpPr>
          <p:cNvPr id="6" name="Text Box 7"/>
          <p:cNvSpPr txBox="1">
            <a:spLocks noChangeArrowheads="1"/>
          </p:cNvSpPr>
          <p:nvPr/>
        </p:nvSpPr>
        <p:spPr bwMode="auto">
          <a:xfrm>
            <a:off x="1600200" y="2895600"/>
            <a:ext cx="1730375" cy="762000"/>
          </a:xfrm>
          <a:prstGeom prst="rect">
            <a:avLst/>
          </a:prstGeom>
          <a:noFill/>
          <a:ln w="9525">
            <a:noFill/>
            <a:miter lim="800000"/>
            <a:headEnd/>
            <a:tailEnd/>
          </a:ln>
        </p:spPr>
        <p:txBody>
          <a:bodyPr>
            <a:spAutoFit/>
          </a:bodyPr>
          <a:lstStyle/>
          <a:p>
            <a:pPr>
              <a:spcBef>
                <a:spcPct val="50000"/>
              </a:spcBef>
            </a:pPr>
            <a:r>
              <a:rPr lang="en-US" sz="4400"/>
              <a:t>Work=  </a:t>
            </a:r>
          </a:p>
        </p:txBody>
      </p:sp>
      <p:sp>
        <p:nvSpPr>
          <p:cNvPr id="7" name="Text Box 8"/>
          <p:cNvSpPr txBox="1">
            <a:spLocks noChangeArrowheads="1"/>
          </p:cNvSpPr>
          <p:nvPr/>
        </p:nvSpPr>
        <p:spPr bwMode="auto">
          <a:xfrm>
            <a:off x="3124200" y="2971800"/>
            <a:ext cx="3306763" cy="701675"/>
          </a:xfrm>
          <a:prstGeom prst="rect">
            <a:avLst/>
          </a:prstGeom>
          <a:noFill/>
          <a:ln w="9525">
            <a:noFill/>
            <a:miter lim="800000"/>
            <a:headEnd/>
            <a:tailEnd/>
          </a:ln>
        </p:spPr>
        <p:txBody>
          <a:bodyPr wrap="none">
            <a:spAutoFit/>
          </a:bodyPr>
          <a:lstStyle/>
          <a:p>
            <a:r>
              <a:rPr lang="en-US" sz="4000"/>
              <a:t>Force x Distance</a:t>
            </a:r>
          </a:p>
        </p:txBody>
      </p:sp>
      <p:sp>
        <p:nvSpPr>
          <p:cNvPr id="8" name="Text Box 9"/>
          <p:cNvSpPr txBox="1">
            <a:spLocks noChangeArrowheads="1"/>
          </p:cNvSpPr>
          <p:nvPr/>
        </p:nvSpPr>
        <p:spPr bwMode="auto">
          <a:xfrm>
            <a:off x="1676400" y="3886200"/>
            <a:ext cx="1482725" cy="762000"/>
          </a:xfrm>
          <a:prstGeom prst="rect">
            <a:avLst/>
          </a:prstGeom>
          <a:noFill/>
          <a:ln w="9525">
            <a:noFill/>
            <a:miter lim="800000"/>
            <a:headEnd/>
            <a:tailEnd/>
          </a:ln>
        </p:spPr>
        <p:txBody>
          <a:bodyPr wrap="none">
            <a:spAutoFit/>
          </a:bodyPr>
          <a:lstStyle/>
          <a:p>
            <a:r>
              <a:rPr lang="en-US" sz="4400"/>
              <a:t>Force:</a:t>
            </a:r>
          </a:p>
        </p:txBody>
      </p:sp>
      <p:sp>
        <p:nvSpPr>
          <p:cNvPr id="9" name="Text Box 10"/>
          <p:cNvSpPr txBox="1">
            <a:spLocks noChangeArrowheads="1"/>
          </p:cNvSpPr>
          <p:nvPr/>
        </p:nvSpPr>
        <p:spPr bwMode="auto">
          <a:xfrm>
            <a:off x="3200400" y="3962400"/>
            <a:ext cx="3170238" cy="701675"/>
          </a:xfrm>
          <a:prstGeom prst="rect">
            <a:avLst/>
          </a:prstGeom>
          <a:noFill/>
          <a:ln w="9525">
            <a:noFill/>
            <a:miter lim="800000"/>
            <a:headEnd/>
            <a:tailEnd/>
          </a:ln>
        </p:spPr>
        <p:txBody>
          <a:bodyPr wrap="none">
            <a:spAutoFit/>
          </a:bodyPr>
          <a:lstStyle/>
          <a:p>
            <a:r>
              <a:rPr lang="en-US" sz="4000"/>
              <a:t>A Push or a Pull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0" presetClass="entr" presetSubtype="0" fill="hold" grpId="0" nodeType="clickEffect">
                                  <p:stCondLst>
                                    <p:cond delay="0"/>
                                  </p:stCondLst>
                                  <p:iterate type="lt">
                                    <p:tmPct val="10000"/>
                                  </p:iterate>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1"/>
                                          </p:val>
                                        </p:tav>
                                        <p:tav tm="100000">
                                          <p:val>
                                            <p:strVal val="#ppt_x"/>
                                          </p:val>
                                        </p:tav>
                                      </p:tavLst>
                                    </p:anim>
                                    <p:anim calcmode="lin" valueType="num">
                                      <p:cBhvr>
                                        <p:cTn id="29"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0" presetClass="entr" presetSubtype="0" fill="hold" nodeType="clickEffect">
                                  <p:stCondLst>
                                    <p:cond delay="0"/>
                                  </p:stCondLst>
                                  <p:iterate type="lt">
                                    <p:tmPct val="10000"/>
                                  </p:iterate>
                                  <p:childTnLst>
                                    <p:set>
                                      <p:cBhvr>
                                        <p:cTn id="33" dur="1" fill="hold">
                                          <p:stCondLst>
                                            <p:cond delay="0"/>
                                          </p:stCondLst>
                                        </p:cTn>
                                        <p:tgtEl>
                                          <p:spTgt spid="9">
                                            <p:txEl>
                                              <p:pRg st="0" end="0"/>
                                            </p:txEl>
                                          </p:spTgt>
                                        </p:tgtEl>
                                        <p:attrNameLst>
                                          <p:attrName>style.visibility</p:attrName>
                                        </p:attrNameLst>
                                      </p:cBhvr>
                                      <p:to>
                                        <p:strVal val="visible"/>
                                      </p:to>
                                    </p:set>
                                    <p:animEffect transition="in" filter="fade">
                                      <p:cBhvr>
                                        <p:cTn id="34" dur="1000"/>
                                        <p:tgtEl>
                                          <p:spTgt spid="9">
                                            <p:txEl>
                                              <p:pRg st="0" end="0"/>
                                            </p:txEl>
                                          </p:spTgt>
                                        </p:tgtEl>
                                      </p:cBhvr>
                                    </p:animEffect>
                                    <p:anim calcmode="lin" valueType="num">
                                      <p:cBhvr>
                                        <p:cTn id="35" dur="1000" fill="hold"/>
                                        <p:tgtEl>
                                          <p:spTgt spid="9">
                                            <p:txEl>
                                              <p:pRg st="0" end="0"/>
                                            </p:txEl>
                                          </p:spTgt>
                                        </p:tgtEl>
                                        <p:attrNameLst>
                                          <p:attrName>ppt_x</p:attrName>
                                        </p:attrNameLst>
                                      </p:cBhvr>
                                      <p:tavLst>
                                        <p:tav tm="0">
                                          <p:val>
                                            <p:strVal val="#ppt_x-.1"/>
                                          </p:val>
                                        </p:tav>
                                        <p:tav tm="100000">
                                          <p:val>
                                            <p:strVal val="#ppt_x"/>
                                          </p:val>
                                        </p:tav>
                                      </p:tavLst>
                                    </p:anim>
                                    <p:anim calcmode="lin" valueType="num">
                                      <p:cBhvr>
                                        <p:cTn id="36" dur="10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1905000" y="228600"/>
            <a:ext cx="7086600" cy="14478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Verdana" pitchFamily="-107" charset="0"/>
                <a:cs typeface="Verdana" pitchFamily="-107" charset="0"/>
              </a:rPr>
              <a:t>Methods of lubrication   </a:t>
            </a:r>
            <a:r>
              <a:rPr kumimoji="0" lang="en-US" sz="2800" b="0" i="0" u="none" strike="noStrike" kern="1200" cap="none" spc="0" normalizeH="0" baseline="0" noProof="0" smtClean="0">
                <a:ln>
                  <a:noFill/>
                </a:ln>
                <a:solidFill>
                  <a:schemeClr val="tx1"/>
                </a:solidFill>
                <a:effectLst/>
                <a:uLnTx/>
                <a:uFillTx/>
                <a:latin typeface="+mj-lt"/>
                <a:ea typeface="Verdana" pitchFamily="-107" charset="0"/>
                <a:cs typeface="Verdana" pitchFamily="-107" charset="0"/>
              </a:rPr>
              <a:t>cont..</a:t>
            </a:r>
            <a:endParaRPr kumimoji="0" lang="en-US" sz="4400" b="0" i="0" u="none" strike="noStrike" kern="1200" cap="none" spc="0" normalizeH="0" baseline="0" noProof="0" smtClean="0">
              <a:ln>
                <a:noFill/>
              </a:ln>
              <a:solidFill>
                <a:schemeClr val="tx1"/>
              </a:solidFill>
              <a:effectLst/>
              <a:uLnTx/>
              <a:uFillTx/>
              <a:latin typeface="+mj-lt"/>
              <a:ea typeface="Verdana" pitchFamily="-107" charset="0"/>
              <a:cs typeface="Verdana" pitchFamily="-107" charset="0"/>
            </a:endParaRPr>
          </a:p>
        </p:txBody>
      </p:sp>
      <p:sp>
        <p:nvSpPr>
          <p:cNvPr id="3" name="Rectangle 5"/>
          <p:cNvSpPr txBox="1">
            <a:spLocks noChangeArrowheads="1"/>
          </p:cNvSpPr>
          <p:nvPr/>
        </p:nvSpPr>
        <p:spPr>
          <a:xfrm>
            <a:off x="661988" y="1905000"/>
            <a:ext cx="8158162" cy="41148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Two main methods</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Hydrodynamic lubrication</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Boundary lubrication</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Boundary lubrication</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Occurs when Hydrodynamic lubrication fails.</a:t>
            </a:r>
          </a:p>
          <a:p>
            <a:pPr marL="742950" marR="0" lvl="1" indent="-28575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By adsorption or chemical reaction</a:t>
            </a: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cxnSp>
        <p:nvCxnSpPr>
          <p:cNvPr id="6"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lstStyle/>
          <a:p>
            <a:pPr eaLnBrk="1" hangingPunct="1"/>
            <a:r>
              <a:rPr lang="en-US" dirty="0" smtClean="0">
                <a:solidFill>
                  <a:schemeClr val="tx1"/>
                </a:solidFill>
                <a:ea typeface="Verdana" pitchFamily="-107" charset="0"/>
                <a:cs typeface="Verdana" pitchFamily="-107" charset="0"/>
              </a:rPr>
              <a:t>Types of Lubricant - Physical</a:t>
            </a:r>
          </a:p>
        </p:txBody>
      </p:sp>
      <p:sp>
        <p:nvSpPr>
          <p:cNvPr id="5125" name="Rectangle 5"/>
          <p:cNvSpPr>
            <a:spLocks noGrp="1" noChangeArrowheads="1"/>
          </p:cNvSpPr>
          <p:nvPr>
            <p:ph idx="1"/>
          </p:nvPr>
        </p:nvSpPr>
        <p:spPr>
          <a:xfrm>
            <a:off x="1692275" y="1905000"/>
            <a:ext cx="6742113" cy="4114800"/>
          </a:xfrm>
        </p:spPr>
        <p:txBody>
          <a:bodyPr/>
          <a:lstStyle/>
          <a:p>
            <a:pPr eaLnBrk="1" hangingPunct="1">
              <a:buFont typeface="Arial" charset="0"/>
              <a:buChar char="•"/>
            </a:pPr>
            <a:r>
              <a:rPr lang="en-US" sz="3600" dirty="0" smtClean="0"/>
              <a:t>Liquid</a:t>
            </a:r>
          </a:p>
          <a:p>
            <a:pPr eaLnBrk="1" hangingPunct="1">
              <a:buFont typeface="Arial" charset="0"/>
              <a:buChar char="•"/>
            </a:pPr>
            <a:r>
              <a:rPr lang="en-US" sz="3600" dirty="0" smtClean="0"/>
              <a:t>Solid</a:t>
            </a:r>
          </a:p>
          <a:p>
            <a:pPr eaLnBrk="1" hangingPunct="1">
              <a:buFont typeface="Arial" charset="0"/>
              <a:buChar char="•"/>
            </a:pPr>
            <a:r>
              <a:rPr lang="en-US" sz="3600" dirty="0" smtClean="0"/>
              <a:t>Semi solid</a:t>
            </a:r>
          </a:p>
          <a:p>
            <a:pPr eaLnBrk="1" hangingPunct="1">
              <a:buFont typeface="Arial" charset="0"/>
              <a:buChar char="•"/>
            </a:pPr>
            <a:r>
              <a:rPr lang="en-US" sz="3600" dirty="0" smtClean="0"/>
              <a:t>Gases</a:t>
            </a:r>
          </a:p>
          <a:p>
            <a:pPr eaLnBrk="1" hangingPunct="1">
              <a:buFont typeface="Arial" charset="0"/>
              <a:buChar char="•"/>
            </a:pPr>
            <a:endParaRPr lang="en-US" dirty="0" smtClean="0"/>
          </a:p>
        </p:txBody>
      </p:sp>
      <p:sp>
        <p:nvSpPr>
          <p:cNvPr id="2" name="Footer Placeholder 4"/>
          <p:cNvSpPr>
            <a:spLocks noGrp="1"/>
          </p:cNvSpPr>
          <p:nvPr>
            <p:ph type="ftr" sz="quarter" idx="11"/>
          </p:nvPr>
        </p:nvSpPr>
        <p:spPr/>
        <p:txBody>
          <a:bodyPr/>
          <a:lstStyle/>
          <a:p>
            <a:pPr>
              <a:defRPr/>
            </a:pPr>
            <a:r>
              <a:rPr lang="en-US" i="1" dirty="0" smtClean="0">
                <a:latin typeface="Verdana" pitchFamily="34" charset="0"/>
                <a:ea typeface="Verdana" pitchFamily="34" charset="0"/>
                <a:cs typeface="Verdana" pitchFamily="34" charset="0"/>
              </a:rPr>
              <a:t>Hussam Adeni</a:t>
            </a:r>
            <a:endParaRPr lang="en-US" i="1" dirty="0" smtClean="0">
              <a:latin typeface="Times New Roman" pitchFamily="18" charset="0"/>
            </a:endParaRPr>
          </a:p>
        </p:txBody>
      </p:sp>
      <p:sp>
        <p:nvSpPr>
          <p:cNvPr id="9221" name="TextBox 5"/>
          <p:cNvSpPr txBox="1">
            <a:spLocks noChangeArrowheads="1"/>
          </p:cNvSpPr>
          <p:nvPr/>
        </p:nvSpPr>
        <p:spPr bwMode="auto">
          <a:xfrm>
            <a:off x="6227763" y="6453188"/>
            <a:ext cx="2624137" cy="307975"/>
          </a:xfrm>
          <a:prstGeom prst="rect">
            <a:avLst/>
          </a:prstGeom>
          <a:noFill/>
          <a:ln w="9525">
            <a:noFill/>
            <a:miter lim="800000"/>
            <a:headEnd/>
            <a:tailEnd/>
          </a:ln>
        </p:spPr>
        <p:txBody>
          <a:bodyPr>
            <a:spAutoFit/>
          </a:bodyPr>
          <a:lstStyle/>
          <a:p>
            <a:r>
              <a:rPr lang="en-US" sz="1400" i="1">
                <a:latin typeface="Verdana" pitchFamily="-107" charset="0"/>
              </a:rPr>
              <a:t>Lube.specialist@gmail.com</a:t>
            </a:r>
            <a:endParaRPr lang="en-SG" sz="1400" i="1">
              <a:latin typeface="Verdana" pitchFamily="-107" charset="0"/>
            </a:endParaRPr>
          </a:p>
        </p:txBody>
      </p:sp>
      <p:cxnSp>
        <p:nvCxnSpPr>
          <p:cNvPr id="9222"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ssolv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125">
                                            <p:txEl>
                                              <p:pRg st="0" end="0"/>
                                            </p:txEl>
                                          </p:spTgt>
                                        </p:tgtEl>
                                        <p:attrNameLst>
                                          <p:attrName>style.visibility</p:attrName>
                                        </p:attrNameLst>
                                      </p:cBhvr>
                                      <p:to>
                                        <p:strVal val="visible"/>
                                      </p:to>
                                    </p:set>
                                    <p:animEffect transition="in" filter="dissolve">
                                      <p:cBhvr>
                                        <p:cTn id="12" dur="500"/>
                                        <p:tgtEl>
                                          <p:spTgt spid="51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125">
                                            <p:txEl>
                                              <p:pRg st="1" end="1"/>
                                            </p:txEl>
                                          </p:spTgt>
                                        </p:tgtEl>
                                        <p:attrNameLst>
                                          <p:attrName>style.visibility</p:attrName>
                                        </p:attrNameLst>
                                      </p:cBhvr>
                                      <p:to>
                                        <p:strVal val="visible"/>
                                      </p:to>
                                    </p:set>
                                    <p:animEffect transition="in" filter="dissolve">
                                      <p:cBhvr>
                                        <p:cTn id="17" dur="500"/>
                                        <p:tgtEl>
                                          <p:spTgt spid="51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125">
                                            <p:txEl>
                                              <p:pRg st="2" end="2"/>
                                            </p:txEl>
                                          </p:spTgt>
                                        </p:tgtEl>
                                        <p:attrNameLst>
                                          <p:attrName>style.visibility</p:attrName>
                                        </p:attrNameLst>
                                      </p:cBhvr>
                                      <p:to>
                                        <p:strVal val="visible"/>
                                      </p:to>
                                    </p:set>
                                    <p:animEffect transition="in" filter="dissolve">
                                      <p:cBhvr>
                                        <p:cTn id="22" dur="500"/>
                                        <p:tgtEl>
                                          <p:spTgt spid="51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125">
                                            <p:txEl>
                                              <p:pRg st="3" end="3"/>
                                            </p:txEl>
                                          </p:spTgt>
                                        </p:tgtEl>
                                        <p:attrNameLst>
                                          <p:attrName>style.visibility</p:attrName>
                                        </p:attrNameLst>
                                      </p:cBhvr>
                                      <p:to>
                                        <p:strVal val="visible"/>
                                      </p:to>
                                    </p:set>
                                    <p:animEffect transition="in" filter="dissolve">
                                      <p:cBhvr>
                                        <p:cTn id="27" dur="500"/>
                                        <p:tgtEl>
                                          <p:spTgt spid="512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lstStyle/>
          <a:p>
            <a:pPr eaLnBrk="1" hangingPunct="1"/>
            <a:r>
              <a:rPr lang="en-US" smtClean="0">
                <a:solidFill>
                  <a:schemeClr val="tx1"/>
                </a:solidFill>
                <a:ea typeface="Verdana" pitchFamily="-107" charset="0"/>
                <a:cs typeface="Verdana" pitchFamily="-107" charset="0"/>
              </a:rPr>
              <a:t>Types of Lubricant - Physical</a:t>
            </a:r>
          </a:p>
        </p:txBody>
      </p:sp>
      <p:sp>
        <p:nvSpPr>
          <p:cNvPr id="5125" name="Rectangle 5"/>
          <p:cNvSpPr>
            <a:spLocks noGrp="1" noChangeArrowheads="1"/>
          </p:cNvSpPr>
          <p:nvPr>
            <p:ph idx="1"/>
          </p:nvPr>
        </p:nvSpPr>
        <p:spPr>
          <a:xfrm>
            <a:off x="1331913" y="1773238"/>
            <a:ext cx="7196137" cy="4114800"/>
          </a:xfrm>
        </p:spPr>
        <p:txBody>
          <a:bodyPr>
            <a:normAutofit fontScale="92500" lnSpcReduction="10000"/>
          </a:bodyPr>
          <a:lstStyle/>
          <a:p>
            <a:pPr eaLnBrk="1" hangingPunct="1">
              <a:buFont typeface="Arial" charset="0"/>
              <a:buChar char="•"/>
            </a:pPr>
            <a:r>
              <a:rPr lang="en-US" smtClean="0"/>
              <a:t>Liquid</a:t>
            </a:r>
          </a:p>
          <a:p>
            <a:pPr lvl="1" eaLnBrk="1" hangingPunct="1">
              <a:buFont typeface="Arial" charset="0"/>
              <a:buChar char="•"/>
            </a:pPr>
            <a:r>
              <a:rPr lang="en-US" sz="2400" smtClean="0"/>
              <a:t>Typical lubricants are liquid/fluids</a:t>
            </a:r>
          </a:p>
          <a:p>
            <a:pPr lvl="1" eaLnBrk="1" hangingPunct="1">
              <a:buFont typeface="Arial" charset="0"/>
              <a:buChar char="•"/>
            </a:pPr>
            <a:r>
              <a:rPr lang="en-US" sz="2400" smtClean="0"/>
              <a:t>Mineral oil or synthetic oils</a:t>
            </a:r>
          </a:p>
          <a:p>
            <a:pPr eaLnBrk="1" hangingPunct="1">
              <a:buFont typeface="Arial" charset="0"/>
              <a:buChar char="•"/>
            </a:pPr>
            <a:r>
              <a:rPr lang="en-US" smtClean="0"/>
              <a:t>Solid</a:t>
            </a:r>
          </a:p>
          <a:p>
            <a:pPr lvl="1" eaLnBrk="1" hangingPunct="1">
              <a:buFont typeface="Arial" charset="0"/>
              <a:buChar char="•"/>
            </a:pPr>
            <a:r>
              <a:rPr lang="en-US" sz="2400" smtClean="0"/>
              <a:t>Graphite, MoS</a:t>
            </a:r>
            <a:r>
              <a:rPr lang="en-US" sz="1800" smtClean="0"/>
              <a:t>2</a:t>
            </a:r>
            <a:endParaRPr lang="en-US" sz="2400" smtClean="0"/>
          </a:p>
          <a:p>
            <a:pPr eaLnBrk="1" hangingPunct="1">
              <a:buFont typeface="Arial" charset="0"/>
              <a:buChar char="•"/>
            </a:pPr>
            <a:r>
              <a:rPr lang="en-US" smtClean="0"/>
              <a:t>Semi solid</a:t>
            </a:r>
          </a:p>
          <a:p>
            <a:pPr lvl="1" eaLnBrk="1" hangingPunct="1">
              <a:buFont typeface="Arial" charset="0"/>
              <a:buChar char="•"/>
            </a:pPr>
            <a:r>
              <a:rPr lang="en-US" sz="2400" smtClean="0"/>
              <a:t>Greases</a:t>
            </a:r>
            <a:endParaRPr lang="en-US" smtClean="0"/>
          </a:p>
          <a:p>
            <a:pPr eaLnBrk="1" hangingPunct="1">
              <a:buFont typeface="Arial" charset="0"/>
              <a:buChar char="•"/>
            </a:pPr>
            <a:r>
              <a:rPr lang="en-US" smtClean="0"/>
              <a:t>Gases</a:t>
            </a:r>
          </a:p>
          <a:p>
            <a:pPr lvl="1" eaLnBrk="1" hangingPunct="1">
              <a:buFont typeface="Arial" charset="0"/>
              <a:buChar char="•"/>
            </a:pPr>
            <a:r>
              <a:rPr lang="en-US" sz="2400" smtClean="0"/>
              <a:t>Atomised 2 stroke oils</a:t>
            </a:r>
          </a:p>
          <a:p>
            <a:pPr eaLnBrk="1" hangingPunct="1">
              <a:buFont typeface="Arial" charset="0"/>
              <a:buChar char="•"/>
            </a:pPr>
            <a:endParaRPr lang="en-US" smtClean="0"/>
          </a:p>
        </p:txBody>
      </p:sp>
      <p:sp>
        <p:nvSpPr>
          <p:cNvPr id="2" name="Footer Placeholder 4"/>
          <p:cNvSpPr>
            <a:spLocks noGrp="1"/>
          </p:cNvSpPr>
          <p:nvPr>
            <p:ph type="ftr" sz="quarter" idx="11"/>
          </p:nvPr>
        </p:nvSpPr>
        <p:spPr/>
        <p:txBody>
          <a:bodyPr/>
          <a:lstStyle/>
          <a:p>
            <a:pPr>
              <a:defRPr/>
            </a:pPr>
            <a:r>
              <a:rPr lang="en-US" i="1" smtClean="0">
                <a:latin typeface="Verdana" pitchFamily="34" charset="0"/>
                <a:ea typeface="Verdana" pitchFamily="34" charset="0"/>
                <a:cs typeface="Verdana" pitchFamily="34" charset="0"/>
              </a:rPr>
              <a:t>Hussam Adeni</a:t>
            </a:r>
            <a:endParaRPr lang="en-US" i="1" smtClean="0">
              <a:latin typeface="Times New Roman" pitchFamily="18" charset="0"/>
            </a:endParaRPr>
          </a:p>
        </p:txBody>
      </p:sp>
      <p:sp>
        <p:nvSpPr>
          <p:cNvPr id="10245" name="TextBox 5"/>
          <p:cNvSpPr txBox="1">
            <a:spLocks noChangeArrowheads="1"/>
          </p:cNvSpPr>
          <p:nvPr/>
        </p:nvSpPr>
        <p:spPr bwMode="auto">
          <a:xfrm>
            <a:off x="6227763" y="6453188"/>
            <a:ext cx="2624137" cy="307975"/>
          </a:xfrm>
          <a:prstGeom prst="rect">
            <a:avLst/>
          </a:prstGeom>
          <a:noFill/>
          <a:ln w="9525">
            <a:noFill/>
            <a:miter lim="800000"/>
            <a:headEnd/>
            <a:tailEnd/>
          </a:ln>
        </p:spPr>
        <p:txBody>
          <a:bodyPr>
            <a:spAutoFit/>
          </a:bodyPr>
          <a:lstStyle/>
          <a:p>
            <a:r>
              <a:rPr lang="en-US" sz="1400" i="1">
                <a:latin typeface="Verdana" pitchFamily="-107" charset="0"/>
              </a:rPr>
              <a:t>Lube.specialist@gmail.com</a:t>
            </a:r>
            <a:endParaRPr lang="en-SG" sz="1400" i="1">
              <a:latin typeface="Verdana" pitchFamily="-107" charset="0"/>
            </a:endParaRPr>
          </a:p>
        </p:txBody>
      </p:sp>
      <p:cxnSp>
        <p:nvCxnSpPr>
          <p:cNvPr id="10246"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ssolv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125">
                                            <p:txEl>
                                              <p:pRg st="0" end="0"/>
                                            </p:txEl>
                                          </p:spTgt>
                                        </p:tgtEl>
                                        <p:attrNameLst>
                                          <p:attrName>style.visibility</p:attrName>
                                        </p:attrNameLst>
                                      </p:cBhvr>
                                      <p:to>
                                        <p:strVal val="visible"/>
                                      </p:to>
                                    </p:set>
                                    <p:animEffect transition="in" filter="dissolve">
                                      <p:cBhvr>
                                        <p:cTn id="12" dur="500"/>
                                        <p:tgtEl>
                                          <p:spTgt spid="51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125">
                                            <p:txEl>
                                              <p:pRg st="1" end="1"/>
                                            </p:txEl>
                                          </p:spTgt>
                                        </p:tgtEl>
                                        <p:attrNameLst>
                                          <p:attrName>style.visibility</p:attrName>
                                        </p:attrNameLst>
                                      </p:cBhvr>
                                      <p:to>
                                        <p:strVal val="visible"/>
                                      </p:to>
                                    </p:set>
                                    <p:animEffect transition="in" filter="dissolve">
                                      <p:cBhvr>
                                        <p:cTn id="17" dur="500"/>
                                        <p:tgtEl>
                                          <p:spTgt spid="51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125">
                                            <p:txEl>
                                              <p:pRg st="2" end="2"/>
                                            </p:txEl>
                                          </p:spTgt>
                                        </p:tgtEl>
                                        <p:attrNameLst>
                                          <p:attrName>style.visibility</p:attrName>
                                        </p:attrNameLst>
                                      </p:cBhvr>
                                      <p:to>
                                        <p:strVal val="visible"/>
                                      </p:to>
                                    </p:set>
                                    <p:animEffect transition="in" filter="dissolve">
                                      <p:cBhvr>
                                        <p:cTn id="22" dur="500"/>
                                        <p:tgtEl>
                                          <p:spTgt spid="51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125">
                                            <p:txEl>
                                              <p:pRg st="3" end="3"/>
                                            </p:txEl>
                                          </p:spTgt>
                                        </p:tgtEl>
                                        <p:attrNameLst>
                                          <p:attrName>style.visibility</p:attrName>
                                        </p:attrNameLst>
                                      </p:cBhvr>
                                      <p:to>
                                        <p:strVal val="visible"/>
                                      </p:to>
                                    </p:set>
                                    <p:animEffect transition="in" filter="dissolve">
                                      <p:cBhvr>
                                        <p:cTn id="27" dur="500"/>
                                        <p:tgtEl>
                                          <p:spTgt spid="51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125">
                                            <p:txEl>
                                              <p:pRg st="4" end="4"/>
                                            </p:txEl>
                                          </p:spTgt>
                                        </p:tgtEl>
                                        <p:attrNameLst>
                                          <p:attrName>style.visibility</p:attrName>
                                        </p:attrNameLst>
                                      </p:cBhvr>
                                      <p:to>
                                        <p:strVal val="visible"/>
                                      </p:to>
                                    </p:set>
                                    <p:animEffect transition="in" filter="dissolve">
                                      <p:cBhvr>
                                        <p:cTn id="32" dur="500"/>
                                        <p:tgtEl>
                                          <p:spTgt spid="512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125">
                                            <p:txEl>
                                              <p:pRg st="5" end="5"/>
                                            </p:txEl>
                                          </p:spTgt>
                                        </p:tgtEl>
                                        <p:attrNameLst>
                                          <p:attrName>style.visibility</p:attrName>
                                        </p:attrNameLst>
                                      </p:cBhvr>
                                      <p:to>
                                        <p:strVal val="visible"/>
                                      </p:to>
                                    </p:set>
                                    <p:animEffect transition="in" filter="dissolve">
                                      <p:cBhvr>
                                        <p:cTn id="37" dur="500"/>
                                        <p:tgtEl>
                                          <p:spTgt spid="512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5125">
                                            <p:txEl>
                                              <p:pRg st="6" end="6"/>
                                            </p:txEl>
                                          </p:spTgt>
                                        </p:tgtEl>
                                        <p:attrNameLst>
                                          <p:attrName>style.visibility</p:attrName>
                                        </p:attrNameLst>
                                      </p:cBhvr>
                                      <p:to>
                                        <p:strVal val="visible"/>
                                      </p:to>
                                    </p:set>
                                    <p:animEffect transition="in" filter="dissolve">
                                      <p:cBhvr>
                                        <p:cTn id="42" dur="500"/>
                                        <p:tgtEl>
                                          <p:spTgt spid="512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5125">
                                            <p:txEl>
                                              <p:pRg st="7" end="7"/>
                                            </p:txEl>
                                          </p:spTgt>
                                        </p:tgtEl>
                                        <p:attrNameLst>
                                          <p:attrName>style.visibility</p:attrName>
                                        </p:attrNameLst>
                                      </p:cBhvr>
                                      <p:to>
                                        <p:strVal val="visible"/>
                                      </p:to>
                                    </p:set>
                                    <p:animEffect transition="in" filter="dissolve">
                                      <p:cBhvr>
                                        <p:cTn id="47" dur="500"/>
                                        <p:tgtEl>
                                          <p:spTgt spid="5125">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5125">
                                            <p:txEl>
                                              <p:pRg st="8" end="8"/>
                                            </p:txEl>
                                          </p:spTgt>
                                        </p:tgtEl>
                                        <p:attrNameLst>
                                          <p:attrName>style.visibility</p:attrName>
                                        </p:attrNameLst>
                                      </p:cBhvr>
                                      <p:to>
                                        <p:strVal val="visible"/>
                                      </p:to>
                                    </p:set>
                                    <p:animEffect transition="in" filter="dissolve">
                                      <p:cBhvr>
                                        <p:cTn id="52" dur="500"/>
                                        <p:tgtEl>
                                          <p:spTgt spid="512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lstStyle/>
          <a:p>
            <a:pPr eaLnBrk="1" hangingPunct="1"/>
            <a:r>
              <a:rPr lang="en-US" smtClean="0">
                <a:solidFill>
                  <a:schemeClr val="tx1"/>
                </a:solidFill>
                <a:ea typeface="Verdana" pitchFamily="-107" charset="0"/>
                <a:cs typeface="Verdana" pitchFamily="-107" charset="0"/>
              </a:rPr>
              <a:t>Typical lubricants - </a:t>
            </a:r>
            <a:r>
              <a:rPr lang="en-US" sz="3200" smtClean="0">
                <a:solidFill>
                  <a:schemeClr val="tx1"/>
                </a:solidFill>
                <a:ea typeface="Verdana" pitchFamily="-107" charset="0"/>
                <a:cs typeface="Verdana" pitchFamily="-107" charset="0"/>
              </a:rPr>
              <a:t>Application</a:t>
            </a:r>
            <a:endParaRPr lang="en-US" smtClean="0">
              <a:solidFill>
                <a:schemeClr val="tx1"/>
              </a:solidFill>
              <a:ea typeface="Verdana" pitchFamily="-107" charset="0"/>
              <a:cs typeface="Verdana" pitchFamily="-107" charset="0"/>
            </a:endParaRPr>
          </a:p>
        </p:txBody>
      </p:sp>
      <p:sp>
        <p:nvSpPr>
          <p:cNvPr id="5125" name="Rectangle 5"/>
          <p:cNvSpPr>
            <a:spLocks noGrp="1" noChangeArrowheads="1"/>
          </p:cNvSpPr>
          <p:nvPr>
            <p:ph idx="1"/>
          </p:nvPr>
        </p:nvSpPr>
        <p:spPr>
          <a:xfrm>
            <a:off x="1476375" y="1773238"/>
            <a:ext cx="6980238" cy="4114800"/>
          </a:xfrm>
        </p:spPr>
        <p:txBody>
          <a:bodyPr>
            <a:normAutofit fontScale="92500" lnSpcReduction="10000"/>
          </a:bodyPr>
          <a:lstStyle/>
          <a:p>
            <a:pPr eaLnBrk="1" hangingPunct="1">
              <a:buFont typeface="Arial" charset="0"/>
              <a:buChar char="•"/>
            </a:pPr>
            <a:r>
              <a:rPr lang="en-US" smtClean="0"/>
              <a:t>Engine oils</a:t>
            </a:r>
          </a:p>
          <a:p>
            <a:pPr eaLnBrk="1" hangingPunct="1">
              <a:buFont typeface="Arial" charset="0"/>
              <a:buChar char="•"/>
            </a:pPr>
            <a:r>
              <a:rPr lang="en-US" smtClean="0"/>
              <a:t>Gear Oils</a:t>
            </a:r>
          </a:p>
          <a:p>
            <a:pPr eaLnBrk="1" hangingPunct="1">
              <a:buFont typeface="Arial" charset="0"/>
              <a:buChar char="•"/>
            </a:pPr>
            <a:r>
              <a:rPr lang="en-US" smtClean="0"/>
              <a:t>Turbine Oils</a:t>
            </a:r>
          </a:p>
          <a:p>
            <a:pPr eaLnBrk="1" hangingPunct="1">
              <a:buFont typeface="Arial" charset="0"/>
              <a:buChar char="•"/>
            </a:pPr>
            <a:r>
              <a:rPr lang="en-US" smtClean="0"/>
              <a:t>Hydraulic Oils</a:t>
            </a:r>
          </a:p>
          <a:p>
            <a:pPr eaLnBrk="1" hangingPunct="1">
              <a:buFont typeface="Arial" charset="0"/>
              <a:buChar char="•"/>
            </a:pPr>
            <a:r>
              <a:rPr lang="en-US" smtClean="0"/>
              <a:t>Metal working oils </a:t>
            </a:r>
          </a:p>
          <a:p>
            <a:pPr lvl="1" eaLnBrk="1" hangingPunct="1">
              <a:buFont typeface="Arial" charset="0"/>
              <a:buChar char="•"/>
            </a:pPr>
            <a:r>
              <a:rPr lang="en-US" smtClean="0"/>
              <a:t>Cutting oils</a:t>
            </a:r>
          </a:p>
          <a:p>
            <a:pPr lvl="1" eaLnBrk="1" hangingPunct="1">
              <a:buFont typeface="Arial" charset="0"/>
              <a:buChar char="•"/>
            </a:pPr>
            <a:r>
              <a:rPr lang="en-US" smtClean="0"/>
              <a:t>Forming Oils</a:t>
            </a:r>
          </a:p>
          <a:p>
            <a:pPr eaLnBrk="1" hangingPunct="1">
              <a:buFont typeface="Arial" charset="0"/>
              <a:buChar char="•"/>
            </a:pPr>
            <a:r>
              <a:rPr lang="en-US" smtClean="0"/>
              <a:t>Rust preventives</a:t>
            </a:r>
          </a:p>
          <a:p>
            <a:pPr eaLnBrk="1" hangingPunct="1">
              <a:buFont typeface="Arial" charset="0"/>
              <a:buChar char="•"/>
            </a:pPr>
            <a:endParaRPr lang="en-US" smtClean="0"/>
          </a:p>
          <a:p>
            <a:pPr eaLnBrk="1" hangingPunct="1">
              <a:buFont typeface="Arial" charset="0"/>
              <a:buChar char="•"/>
            </a:pPr>
            <a:endParaRPr lang="en-US" smtClean="0"/>
          </a:p>
        </p:txBody>
      </p:sp>
      <p:sp>
        <p:nvSpPr>
          <p:cNvPr id="2" name="Footer Placeholder 4"/>
          <p:cNvSpPr>
            <a:spLocks noGrp="1"/>
          </p:cNvSpPr>
          <p:nvPr>
            <p:ph type="ftr" sz="quarter" idx="11"/>
          </p:nvPr>
        </p:nvSpPr>
        <p:spPr/>
        <p:txBody>
          <a:bodyPr/>
          <a:lstStyle/>
          <a:p>
            <a:pPr>
              <a:defRPr/>
            </a:pPr>
            <a:r>
              <a:rPr lang="en-US" i="1" smtClean="0">
                <a:latin typeface="Verdana" pitchFamily="34" charset="0"/>
                <a:ea typeface="Verdana" pitchFamily="34" charset="0"/>
                <a:cs typeface="Verdana" pitchFamily="34" charset="0"/>
              </a:rPr>
              <a:t>Hussam Adeni</a:t>
            </a:r>
            <a:endParaRPr lang="en-US" i="1" smtClean="0">
              <a:latin typeface="Times New Roman" pitchFamily="18" charset="0"/>
            </a:endParaRPr>
          </a:p>
        </p:txBody>
      </p:sp>
      <p:sp>
        <p:nvSpPr>
          <p:cNvPr id="11269" name="TextBox 5"/>
          <p:cNvSpPr txBox="1">
            <a:spLocks noChangeArrowheads="1"/>
          </p:cNvSpPr>
          <p:nvPr/>
        </p:nvSpPr>
        <p:spPr bwMode="auto">
          <a:xfrm>
            <a:off x="6227763" y="6453188"/>
            <a:ext cx="2624137" cy="307975"/>
          </a:xfrm>
          <a:prstGeom prst="rect">
            <a:avLst/>
          </a:prstGeom>
          <a:noFill/>
          <a:ln w="9525">
            <a:noFill/>
            <a:miter lim="800000"/>
            <a:headEnd/>
            <a:tailEnd/>
          </a:ln>
        </p:spPr>
        <p:txBody>
          <a:bodyPr>
            <a:spAutoFit/>
          </a:bodyPr>
          <a:lstStyle/>
          <a:p>
            <a:r>
              <a:rPr lang="en-US" sz="1400" i="1">
                <a:latin typeface="Verdana" pitchFamily="-107" charset="0"/>
              </a:rPr>
              <a:t>Lube.specialist@gmail.com</a:t>
            </a:r>
            <a:endParaRPr lang="en-SG" sz="1400" i="1">
              <a:latin typeface="Verdana" pitchFamily="-107" charset="0"/>
            </a:endParaRPr>
          </a:p>
        </p:txBody>
      </p:sp>
      <p:cxnSp>
        <p:nvCxnSpPr>
          <p:cNvPr id="11270"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ssolv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125">
                                            <p:txEl>
                                              <p:pRg st="0" end="0"/>
                                            </p:txEl>
                                          </p:spTgt>
                                        </p:tgtEl>
                                        <p:attrNameLst>
                                          <p:attrName>style.visibility</p:attrName>
                                        </p:attrNameLst>
                                      </p:cBhvr>
                                      <p:to>
                                        <p:strVal val="visible"/>
                                      </p:to>
                                    </p:set>
                                    <p:animEffect transition="in" filter="dissolve">
                                      <p:cBhvr>
                                        <p:cTn id="12" dur="500"/>
                                        <p:tgtEl>
                                          <p:spTgt spid="51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125">
                                            <p:txEl>
                                              <p:pRg st="1" end="1"/>
                                            </p:txEl>
                                          </p:spTgt>
                                        </p:tgtEl>
                                        <p:attrNameLst>
                                          <p:attrName>style.visibility</p:attrName>
                                        </p:attrNameLst>
                                      </p:cBhvr>
                                      <p:to>
                                        <p:strVal val="visible"/>
                                      </p:to>
                                    </p:set>
                                    <p:animEffect transition="in" filter="dissolve">
                                      <p:cBhvr>
                                        <p:cTn id="17" dur="500"/>
                                        <p:tgtEl>
                                          <p:spTgt spid="51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125">
                                            <p:txEl>
                                              <p:pRg st="2" end="2"/>
                                            </p:txEl>
                                          </p:spTgt>
                                        </p:tgtEl>
                                        <p:attrNameLst>
                                          <p:attrName>style.visibility</p:attrName>
                                        </p:attrNameLst>
                                      </p:cBhvr>
                                      <p:to>
                                        <p:strVal val="visible"/>
                                      </p:to>
                                    </p:set>
                                    <p:animEffect transition="in" filter="dissolve">
                                      <p:cBhvr>
                                        <p:cTn id="22" dur="500"/>
                                        <p:tgtEl>
                                          <p:spTgt spid="51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125">
                                            <p:txEl>
                                              <p:pRg st="3" end="3"/>
                                            </p:txEl>
                                          </p:spTgt>
                                        </p:tgtEl>
                                        <p:attrNameLst>
                                          <p:attrName>style.visibility</p:attrName>
                                        </p:attrNameLst>
                                      </p:cBhvr>
                                      <p:to>
                                        <p:strVal val="visible"/>
                                      </p:to>
                                    </p:set>
                                    <p:animEffect transition="in" filter="dissolve">
                                      <p:cBhvr>
                                        <p:cTn id="27" dur="500"/>
                                        <p:tgtEl>
                                          <p:spTgt spid="51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125">
                                            <p:txEl>
                                              <p:pRg st="4" end="4"/>
                                            </p:txEl>
                                          </p:spTgt>
                                        </p:tgtEl>
                                        <p:attrNameLst>
                                          <p:attrName>style.visibility</p:attrName>
                                        </p:attrNameLst>
                                      </p:cBhvr>
                                      <p:to>
                                        <p:strVal val="visible"/>
                                      </p:to>
                                    </p:set>
                                    <p:animEffect transition="in" filter="dissolve">
                                      <p:cBhvr>
                                        <p:cTn id="32" dur="500"/>
                                        <p:tgtEl>
                                          <p:spTgt spid="512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125">
                                            <p:txEl>
                                              <p:pRg st="5" end="5"/>
                                            </p:txEl>
                                          </p:spTgt>
                                        </p:tgtEl>
                                        <p:attrNameLst>
                                          <p:attrName>style.visibility</p:attrName>
                                        </p:attrNameLst>
                                      </p:cBhvr>
                                      <p:to>
                                        <p:strVal val="visible"/>
                                      </p:to>
                                    </p:set>
                                    <p:animEffect transition="in" filter="dissolve">
                                      <p:cBhvr>
                                        <p:cTn id="37" dur="500"/>
                                        <p:tgtEl>
                                          <p:spTgt spid="512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5125">
                                            <p:txEl>
                                              <p:pRg st="6" end="6"/>
                                            </p:txEl>
                                          </p:spTgt>
                                        </p:tgtEl>
                                        <p:attrNameLst>
                                          <p:attrName>style.visibility</p:attrName>
                                        </p:attrNameLst>
                                      </p:cBhvr>
                                      <p:to>
                                        <p:strVal val="visible"/>
                                      </p:to>
                                    </p:set>
                                    <p:animEffect transition="in" filter="dissolve">
                                      <p:cBhvr>
                                        <p:cTn id="42" dur="500"/>
                                        <p:tgtEl>
                                          <p:spTgt spid="512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5125">
                                            <p:txEl>
                                              <p:pRg st="7" end="7"/>
                                            </p:txEl>
                                          </p:spTgt>
                                        </p:tgtEl>
                                        <p:attrNameLst>
                                          <p:attrName>style.visibility</p:attrName>
                                        </p:attrNameLst>
                                      </p:cBhvr>
                                      <p:to>
                                        <p:strVal val="visible"/>
                                      </p:to>
                                    </p:set>
                                    <p:animEffect transition="in" filter="dissolve">
                                      <p:cBhvr>
                                        <p:cTn id="47" dur="500"/>
                                        <p:tgtEl>
                                          <p:spTgt spid="512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lstStyle/>
          <a:p>
            <a:pPr eaLnBrk="1" hangingPunct="1"/>
            <a:r>
              <a:rPr lang="en-US" smtClean="0">
                <a:solidFill>
                  <a:schemeClr val="tx1"/>
                </a:solidFill>
                <a:ea typeface="Verdana" pitchFamily="-107" charset="0"/>
                <a:cs typeface="Verdana" pitchFamily="-107" charset="0"/>
              </a:rPr>
              <a:t>Typical lubricants - </a:t>
            </a:r>
            <a:r>
              <a:rPr lang="en-US" sz="3200" smtClean="0">
                <a:solidFill>
                  <a:schemeClr val="tx1"/>
                </a:solidFill>
                <a:ea typeface="Verdana" pitchFamily="-107" charset="0"/>
                <a:cs typeface="Verdana" pitchFamily="-107" charset="0"/>
              </a:rPr>
              <a:t>Application</a:t>
            </a:r>
            <a:endParaRPr lang="en-US" smtClean="0">
              <a:solidFill>
                <a:schemeClr val="tx1"/>
              </a:solidFill>
              <a:ea typeface="Verdana" pitchFamily="-107" charset="0"/>
              <a:cs typeface="Verdana" pitchFamily="-107" charset="0"/>
            </a:endParaRPr>
          </a:p>
        </p:txBody>
      </p:sp>
      <p:sp>
        <p:nvSpPr>
          <p:cNvPr id="5125" name="Rectangle 5"/>
          <p:cNvSpPr>
            <a:spLocks noGrp="1" noChangeArrowheads="1"/>
          </p:cNvSpPr>
          <p:nvPr>
            <p:ph idx="1"/>
          </p:nvPr>
        </p:nvSpPr>
        <p:spPr>
          <a:xfrm>
            <a:off x="1476375" y="1773238"/>
            <a:ext cx="6980238" cy="4114800"/>
          </a:xfrm>
        </p:spPr>
        <p:txBody>
          <a:bodyPr/>
          <a:lstStyle/>
          <a:p>
            <a:pPr eaLnBrk="1" hangingPunct="1">
              <a:buFont typeface="Arial" charset="0"/>
              <a:buChar char="•"/>
            </a:pPr>
            <a:r>
              <a:rPr lang="en-US" smtClean="0"/>
              <a:t>Heat Transfer Oils</a:t>
            </a:r>
          </a:p>
          <a:p>
            <a:pPr eaLnBrk="1" hangingPunct="1">
              <a:buFont typeface="Arial" charset="0"/>
              <a:buChar char="•"/>
            </a:pPr>
            <a:r>
              <a:rPr lang="en-US" smtClean="0"/>
              <a:t>Heat Treatment Oils</a:t>
            </a:r>
          </a:p>
          <a:p>
            <a:pPr lvl="1" eaLnBrk="1" hangingPunct="1">
              <a:buFont typeface="Arial" charset="0"/>
              <a:buChar char="•"/>
            </a:pPr>
            <a:r>
              <a:rPr lang="en-US" smtClean="0"/>
              <a:t>Quenching Oils</a:t>
            </a:r>
          </a:p>
          <a:p>
            <a:pPr lvl="1" eaLnBrk="1" hangingPunct="1">
              <a:buFont typeface="Arial" charset="0"/>
              <a:buChar char="•"/>
            </a:pPr>
            <a:r>
              <a:rPr lang="en-US" smtClean="0"/>
              <a:t>Tempering Oils</a:t>
            </a:r>
          </a:p>
          <a:p>
            <a:pPr eaLnBrk="1" hangingPunct="1">
              <a:buFont typeface="Arial" charset="0"/>
              <a:buChar char="•"/>
            </a:pPr>
            <a:r>
              <a:rPr lang="en-US" smtClean="0"/>
              <a:t>Refrigeration Oils</a:t>
            </a:r>
          </a:p>
          <a:p>
            <a:pPr eaLnBrk="1" hangingPunct="1">
              <a:buFont typeface="Arial" charset="0"/>
              <a:buChar char="•"/>
            </a:pPr>
            <a:r>
              <a:rPr lang="en-US" smtClean="0"/>
              <a:t>Rubber Process Oils</a:t>
            </a:r>
          </a:p>
          <a:p>
            <a:pPr eaLnBrk="1" hangingPunct="1">
              <a:buFont typeface="Arial" charset="0"/>
              <a:buChar char="•"/>
            </a:pPr>
            <a:r>
              <a:rPr lang="en-US" smtClean="0"/>
              <a:t>Ink process Oils</a:t>
            </a:r>
          </a:p>
        </p:txBody>
      </p:sp>
      <p:sp>
        <p:nvSpPr>
          <p:cNvPr id="2" name="Footer Placeholder 4"/>
          <p:cNvSpPr>
            <a:spLocks noGrp="1"/>
          </p:cNvSpPr>
          <p:nvPr>
            <p:ph type="ftr" sz="quarter" idx="11"/>
          </p:nvPr>
        </p:nvSpPr>
        <p:spPr/>
        <p:txBody>
          <a:bodyPr/>
          <a:lstStyle/>
          <a:p>
            <a:pPr>
              <a:defRPr/>
            </a:pPr>
            <a:r>
              <a:rPr lang="en-US" i="1" smtClean="0">
                <a:latin typeface="Verdana" pitchFamily="34" charset="0"/>
                <a:ea typeface="Verdana" pitchFamily="34" charset="0"/>
                <a:cs typeface="Verdana" pitchFamily="34" charset="0"/>
              </a:rPr>
              <a:t>Hussam Adeni</a:t>
            </a:r>
            <a:endParaRPr lang="en-US" i="1" smtClean="0">
              <a:latin typeface="Times New Roman" pitchFamily="18" charset="0"/>
            </a:endParaRPr>
          </a:p>
        </p:txBody>
      </p:sp>
      <p:sp>
        <p:nvSpPr>
          <p:cNvPr id="12293" name="TextBox 5"/>
          <p:cNvSpPr txBox="1">
            <a:spLocks noChangeArrowheads="1"/>
          </p:cNvSpPr>
          <p:nvPr/>
        </p:nvSpPr>
        <p:spPr bwMode="auto">
          <a:xfrm>
            <a:off x="6227763" y="6453188"/>
            <a:ext cx="2624137" cy="307975"/>
          </a:xfrm>
          <a:prstGeom prst="rect">
            <a:avLst/>
          </a:prstGeom>
          <a:noFill/>
          <a:ln w="9525">
            <a:noFill/>
            <a:miter lim="800000"/>
            <a:headEnd/>
            <a:tailEnd/>
          </a:ln>
        </p:spPr>
        <p:txBody>
          <a:bodyPr>
            <a:spAutoFit/>
          </a:bodyPr>
          <a:lstStyle/>
          <a:p>
            <a:r>
              <a:rPr lang="en-US" sz="1400" i="1">
                <a:latin typeface="Verdana" pitchFamily="-107" charset="0"/>
              </a:rPr>
              <a:t>Lube.specialist@gmail.com</a:t>
            </a:r>
            <a:endParaRPr lang="en-SG" sz="1400" i="1">
              <a:latin typeface="Verdana" pitchFamily="-107" charset="0"/>
            </a:endParaRPr>
          </a:p>
        </p:txBody>
      </p:sp>
      <p:cxnSp>
        <p:nvCxnSpPr>
          <p:cNvPr id="12294"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ssolv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125">
                                            <p:txEl>
                                              <p:pRg st="0" end="0"/>
                                            </p:txEl>
                                          </p:spTgt>
                                        </p:tgtEl>
                                        <p:attrNameLst>
                                          <p:attrName>style.visibility</p:attrName>
                                        </p:attrNameLst>
                                      </p:cBhvr>
                                      <p:to>
                                        <p:strVal val="visible"/>
                                      </p:to>
                                    </p:set>
                                    <p:animEffect transition="in" filter="dissolve">
                                      <p:cBhvr>
                                        <p:cTn id="12" dur="500"/>
                                        <p:tgtEl>
                                          <p:spTgt spid="51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125">
                                            <p:txEl>
                                              <p:pRg st="1" end="1"/>
                                            </p:txEl>
                                          </p:spTgt>
                                        </p:tgtEl>
                                        <p:attrNameLst>
                                          <p:attrName>style.visibility</p:attrName>
                                        </p:attrNameLst>
                                      </p:cBhvr>
                                      <p:to>
                                        <p:strVal val="visible"/>
                                      </p:to>
                                    </p:set>
                                    <p:animEffect transition="in" filter="dissolve">
                                      <p:cBhvr>
                                        <p:cTn id="17" dur="500"/>
                                        <p:tgtEl>
                                          <p:spTgt spid="51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125">
                                            <p:txEl>
                                              <p:pRg st="2" end="2"/>
                                            </p:txEl>
                                          </p:spTgt>
                                        </p:tgtEl>
                                        <p:attrNameLst>
                                          <p:attrName>style.visibility</p:attrName>
                                        </p:attrNameLst>
                                      </p:cBhvr>
                                      <p:to>
                                        <p:strVal val="visible"/>
                                      </p:to>
                                    </p:set>
                                    <p:animEffect transition="in" filter="dissolve">
                                      <p:cBhvr>
                                        <p:cTn id="22" dur="500"/>
                                        <p:tgtEl>
                                          <p:spTgt spid="51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125">
                                            <p:txEl>
                                              <p:pRg st="3" end="3"/>
                                            </p:txEl>
                                          </p:spTgt>
                                        </p:tgtEl>
                                        <p:attrNameLst>
                                          <p:attrName>style.visibility</p:attrName>
                                        </p:attrNameLst>
                                      </p:cBhvr>
                                      <p:to>
                                        <p:strVal val="visible"/>
                                      </p:to>
                                    </p:set>
                                    <p:animEffect transition="in" filter="dissolve">
                                      <p:cBhvr>
                                        <p:cTn id="27" dur="500"/>
                                        <p:tgtEl>
                                          <p:spTgt spid="51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125">
                                            <p:txEl>
                                              <p:pRg st="4" end="4"/>
                                            </p:txEl>
                                          </p:spTgt>
                                        </p:tgtEl>
                                        <p:attrNameLst>
                                          <p:attrName>style.visibility</p:attrName>
                                        </p:attrNameLst>
                                      </p:cBhvr>
                                      <p:to>
                                        <p:strVal val="visible"/>
                                      </p:to>
                                    </p:set>
                                    <p:animEffect transition="in" filter="dissolve">
                                      <p:cBhvr>
                                        <p:cTn id="32" dur="500"/>
                                        <p:tgtEl>
                                          <p:spTgt spid="512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125">
                                            <p:txEl>
                                              <p:pRg st="5" end="5"/>
                                            </p:txEl>
                                          </p:spTgt>
                                        </p:tgtEl>
                                        <p:attrNameLst>
                                          <p:attrName>style.visibility</p:attrName>
                                        </p:attrNameLst>
                                      </p:cBhvr>
                                      <p:to>
                                        <p:strVal val="visible"/>
                                      </p:to>
                                    </p:set>
                                    <p:animEffect transition="in" filter="dissolve">
                                      <p:cBhvr>
                                        <p:cTn id="37" dur="500"/>
                                        <p:tgtEl>
                                          <p:spTgt spid="512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5125">
                                            <p:txEl>
                                              <p:pRg st="6" end="6"/>
                                            </p:txEl>
                                          </p:spTgt>
                                        </p:tgtEl>
                                        <p:attrNameLst>
                                          <p:attrName>style.visibility</p:attrName>
                                        </p:attrNameLst>
                                      </p:cBhvr>
                                      <p:to>
                                        <p:strVal val="visible"/>
                                      </p:to>
                                    </p:set>
                                    <p:animEffect transition="in" filter="dissolve">
                                      <p:cBhvr>
                                        <p:cTn id="42" dur="500"/>
                                        <p:tgtEl>
                                          <p:spTgt spid="512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lstStyle/>
          <a:p>
            <a:pPr eaLnBrk="1" hangingPunct="1"/>
            <a:r>
              <a:rPr lang="en-US" smtClean="0">
                <a:solidFill>
                  <a:schemeClr val="tx1"/>
                </a:solidFill>
                <a:ea typeface="Verdana" pitchFamily="-107" charset="0"/>
                <a:cs typeface="Verdana" pitchFamily="-107" charset="0"/>
              </a:rPr>
              <a:t>Lubricant - Components</a:t>
            </a:r>
          </a:p>
        </p:txBody>
      </p:sp>
      <p:sp>
        <p:nvSpPr>
          <p:cNvPr id="5125" name="Rectangle 5"/>
          <p:cNvSpPr>
            <a:spLocks noGrp="1" noChangeArrowheads="1"/>
          </p:cNvSpPr>
          <p:nvPr>
            <p:ph idx="1"/>
          </p:nvPr>
        </p:nvSpPr>
        <p:spPr>
          <a:xfrm>
            <a:off x="1042988" y="1905000"/>
            <a:ext cx="8101012" cy="4114800"/>
          </a:xfrm>
        </p:spPr>
        <p:txBody>
          <a:bodyPr/>
          <a:lstStyle/>
          <a:p>
            <a:pPr eaLnBrk="1" hangingPunct="1">
              <a:buFont typeface="Arial" charset="0"/>
              <a:buChar char="•"/>
            </a:pPr>
            <a:r>
              <a:rPr lang="en-US" smtClean="0"/>
              <a:t>Base Oils</a:t>
            </a:r>
          </a:p>
          <a:p>
            <a:pPr lvl="1" eaLnBrk="1" hangingPunct="1">
              <a:buFont typeface="Arial" charset="0"/>
              <a:buChar char="•"/>
            </a:pPr>
            <a:r>
              <a:rPr lang="en-US" smtClean="0"/>
              <a:t>Mineral by-products of crude oil refining process.</a:t>
            </a:r>
          </a:p>
          <a:p>
            <a:pPr lvl="1" eaLnBrk="1" hangingPunct="1">
              <a:buFont typeface="Arial" charset="0"/>
              <a:buChar char="•"/>
            </a:pPr>
            <a:r>
              <a:rPr lang="en-US" smtClean="0"/>
              <a:t>Base oils are polymerized or synthesized further and called synthetic</a:t>
            </a:r>
          </a:p>
          <a:p>
            <a:pPr eaLnBrk="1" hangingPunct="1">
              <a:buFont typeface="Arial" charset="0"/>
              <a:buChar char="•"/>
            </a:pPr>
            <a:r>
              <a:rPr lang="en-US" smtClean="0"/>
              <a:t>Additives</a:t>
            </a:r>
          </a:p>
          <a:p>
            <a:pPr lvl="1" eaLnBrk="1" hangingPunct="1">
              <a:buFont typeface="Arial" charset="0"/>
              <a:buChar char="•"/>
            </a:pPr>
            <a:r>
              <a:rPr lang="en-US" smtClean="0"/>
              <a:t>Natural</a:t>
            </a:r>
          </a:p>
          <a:p>
            <a:pPr lvl="1" eaLnBrk="1" hangingPunct="1">
              <a:buFont typeface="Arial" charset="0"/>
              <a:buChar char="•"/>
            </a:pPr>
            <a:r>
              <a:rPr lang="en-US" smtClean="0"/>
              <a:t>Synthetic</a:t>
            </a:r>
          </a:p>
          <a:p>
            <a:pPr lvl="1" eaLnBrk="1" hangingPunct="1">
              <a:buFont typeface="Arial" charset="0"/>
              <a:buChar char="•"/>
            </a:pPr>
            <a:endParaRPr lang="en-US" smtClean="0"/>
          </a:p>
          <a:p>
            <a:pPr eaLnBrk="1" hangingPunct="1">
              <a:buFont typeface="Arial" charset="0"/>
              <a:buChar char="•"/>
            </a:pPr>
            <a:endParaRPr lang="en-US" smtClean="0"/>
          </a:p>
          <a:p>
            <a:pPr eaLnBrk="1" hangingPunct="1">
              <a:buFont typeface="Arial" charset="0"/>
              <a:buChar char="•"/>
            </a:pPr>
            <a:endParaRPr lang="en-US" smtClean="0"/>
          </a:p>
        </p:txBody>
      </p:sp>
      <p:sp>
        <p:nvSpPr>
          <p:cNvPr id="2" name="Footer Placeholder 4"/>
          <p:cNvSpPr>
            <a:spLocks noGrp="1"/>
          </p:cNvSpPr>
          <p:nvPr>
            <p:ph type="ftr" sz="quarter" idx="11"/>
          </p:nvPr>
        </p:nvSpPr>
        <p:spPr/>
        <p:txBody>
          <a:bodyPr/>
          <a:lstStyle/>
          <a:p>
            <a:pPr>
              <a:defRPr/>
            </a:pPr>
            <a:r>
              <a:rPr lang="en-US" i="1" smtClean="0">
                <a:latin typeface="Verdana" pitchFamily="34" charset="0"/>
                <a:ea typeface="Verdana" pitchFamily="34" charset="0"/>
                <a:cs typeface="Verdana" pitchFamily="34" charset="0"/>
              </a:rPr>
              <a:t>Hussam Adeni</a:t>
            </a:r>
            <a:endParaRPr lang="en-US" i="1" smtClean="0">
              <a:latin typeface="Times New Roman" pitchFamily="18" charset="0"/>
            </a:endParaRPr>
          </a:p>
        </p:txBody>
      </p:sp>
      <p:sp>
        <p:nvSpPr>
          <p:cNvPr id="13317" name="TextBox 5"/>
          <p:cNvSpPr txBox="1">
            <a:spLocks noChangeArrowheads="1"/>
          </p:cNvSpPr>
          <p:nvPr/>
        </p:nvSpPr>
        <p:spPr bwMode="auto">
          <a:xfrm>
            <a:off x="6227763" y="6453188"/>
            <a:ext cx="2624137" cy="307975"/>
          </a:xfrm>
          <a:prstGeom prst="rect">
            <a:avLst/>
          </a:prstGeom>
          <a:noFill/>
          <a:ln w="9525">
            <a:noFill/>
            <a:miter lim="800000"/>
            <a:headEnd/>
            <a:tailEnd/>
          </a:ln>
        </p:spPr>
        <p:txBody>
          <a:bodyPr>
            <a:spAutoFit/>
          </a:bodyPr>
          <a:lstStyle/>
          <a:p>
            <a:r>
              <a:rPr lang="en-US" sz="1400" i="1">
                <a:latin typeface="Verdana" pitchFamily="-107" charset="0"/>
              </a:rPr>
              <a:t>Lube.specialist@gmail.com</a:t>
            </a:r>
            <a:endParaRPr lang="en-SG" sz="1400" i="1">
              <a:latin typeface="Verdana" pitchFamily="-107" charset="0"/>
            </a:endParaRPr>
          </a:p>
        </p:txBody>
      </p:sp>
      <p:cxnSp>
        <p:nvCxnSpPr>
          <p:cNvPr id="13318"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ssolv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125">
                                            <p:txEl>
                                              <p:pRg st="0" end="0"/>
                                            </p:txEl>
                                          </p:spTgt>
                                        </p:tgtEl>
                                        <p:attrNameLst>
                                          <p:attrName>style.visibility</p:attrName>
                                        </p:attrNameLst>
                                      </p:cBhvr>
                                      <p:to>
                                        <p:strVal val="visible"/>
                                      </p:to>
                                    </p:set>
                                    <p:animEffect transition="in" filter="dissolve">
                                      <p:cBhvr>
                                        <p:cTn id="12" dur="500"/>
                                        <p:tgtEl>
                                          <p:spTgt spid="51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125">
                                            <p:txEl>
                                              <p:pRg st="1" end="1"/>
                                            </p:txEl>
                                          </p:spTgt>
                                        </p:tgtEl>
                                        <p:attrNameLst>
                                          <p:attrName>style.visibility</p:attrName>
                                        </p:attrNameLst>
                                      </p:cBhvr>
                                      <p:to>
                                        <p:strVal val="visible"/>
                                      </p:to>
                                    </p:set>
                                    <p:animEffect transition="in" filter="dissolve">
                                      <p:cBhvr>
                                        <p:cTn id="17" dur="500"/>
                                        <p:tgtEl>
                                          <p:spTgt spid="51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125">
                                            <p:txEl>
                                              <p:pRg st="2" end="2"/>
                                            </p:txEl>
                                          </p:spTgt>
                                        </p:tgtEl>
                                        <p:attrNameLst>
                                          <p:attrName>style.visibility</p:attrName>
                                        </p:attrNameLst>
                                      </p:cBhvr>
                                      <p:to>
                                        <p:strVal val="visible"/>
                                      </p:to>
                                    </p:set>
                                    <p:animEffect transition="in" filter="dissolve">
                                      <p:cBhvr>
                                        <p:cTn id="22" dur="500"/>
                                        <p:tgtEl>
                                          <p:spTgt spid="51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125">
                                            <p:txEl>
                                              <p:pRg st="3" end="3"/>
                                            </p:txEl>
                                          </p:spTgt>
                                        </p:tgtEl>
                                        <p:attrNameLst>
                                          <p:attrName>style.visibility</p:attrName>
                                        </p:attrNameLst>
                                      </p:cBhvr>
                                      <p:to>
                                        <p:strVal val="visible"/>
                                      </p:to>
                                    </p:set>
                                    <p:animEffect transition="in" filter="dissolve">
                                      <p:cBhvr>
                                        <p:cTn id="27" dur="500"/>
                                        <p:tgtEl>
                                          <p:spTgt spid="51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125">
                                            <p:txEl>
                                              <p:pRg st="4" end="4"/>
                                            </p:txEl>
                                          </p:spTgt>
                                        </p:tgtEl>
                                        <p:attrNameLst>
                                          <p:attrName>style.visibility</p:attrName>
                                        </p:attrNameLst>
                                      </p:cBhvr>
                                      <p:to>
                                        <p:strVal val="visible"/>
                                      </p:to>
                                    </p:set>
                                    <p:animEffect transition="in" filter="dissolve">
                                      <p:cBhvr>
                                        <p:cTn id="32" dur="500"/>
                                        <p:tgtEl>
                                          <p:spTgt spid="512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125">
                                            <p:txEl>
                                              <p:pRg st="5" end="5"/>
                                            </p:txEl>
                                          </p:spTgt>
                                        </p:tgtEl>
                                        <p:attrNameLst>
                                          <p:attrName>style.visibility</p:attrName>
                                        </p:attrNameLst>
                                      </p:cBhvr>
                                      <p:to>
                                        <p:strVal val="visible"/>
                                      </p:to>
                                    </p:set>
                                    <p:animEffect transition="in" filter="dissolve">
                                      <p:cBhvr>
                                        <p:cTn id="37" dur="500"/>
                                        <p:tgtEl>
                                          <p:spTgt spid="512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lstStyle/>
          <a:p>
            <a:pPr eaLnBrk="1" hangingPunct="1"/>
            <a:r>
              <a:rPr lang="en-US" smtClean="0">
                <a:solidFill>
                  <a:schemeClr val="tx1"/>
                </a:solidFill>
                <a:ea typeface="Verdana" pitchFamily="-107" charset="0"/>
                <a:cs typeface="Verdana" pitchFamily="-107" charset="0"/>
              </a:rPr>
              <a:t>Function of a lubricant</a:t>
            </a:r>
          </a:p>
        </p:txBody>
      </p:sp>
      <p:sp>
        <p:nvSpPr>
          <p:cNvPr id="5125" name="Rectangle 5"/>
          <p:cNvSpPr>
            <a:spLocks noGrp="1" noChangeArrowheads="1"/>
          </p:cNvSpPr>
          <p:nvPr>
            <p:ph idx="1"/>
          </p:nvPr>
        </p:nvSpPr>
        <p:spPr>
          <a:xfrm>
            <a:off x="1331913" y="1905000"/>
            <a:ext cx="7102475" cy="4114800"/>
          </a:xfrm>
        </p:spPr>
        <p:txBody>
          <a:bodyPr/>
          <a:lstStyle/>
          <a:p>
            <a:pPr eaLnBrk="1" hangingPunct="1">
              <a:buFont typeface="Arial" charset="0"/>
              <a:buChar char="•"/>
            </a:pPr>
            <a:r>
              <a:rPr lang="en-US" smtClean="0"/>
              <a:t>Lubricate - Reduce friction</a:t>
            </a:r>
          </a:p>
          <a:p>
            <a:pPr eaLnBrk="1" hangingPunct="1">
              <a:buFont typeface="Arial" charset="0"/>
              <a:buChar char="•"/>
            </a:pPr>
            <a:r>
              <a:rPr lang="en-US" smtClean="0"/>
              <a:t>Cooling  - Heat transfer</a:t>
            </a:r>
          </a:p>
          <a:p>
            <a:pPr eaLnBrk="1" hangingPunct="1">
              <a:buFont typeface="Arial" charset="0"/>
              <a:buChar char="•"/>
            </a:pPr>
            <a:r>
              <a:rPr lang="en-US" smtClean="0"/>
              <a:t>Cleaning - Detergency</a:t>
            </a:r>
          </a:p>
          <a:p>
            <a:pPr eaLnBrk="1" hangingPunct="1">
              <a:buFont typeface="Arial" charset="0"/>
              <a:buChar char="•"/>
            </a:pPr>
            <a:r>
              <a:rPr lang="en-US" smtClean="0"/>
              <a:t>Noise pollution - dampening</a:t>
            </a:r>
          </a:p>
          <a:p>
            <a:pPr eaLnBrk="1" hangingPunct="1">
              <a:buFont typeface="Arial" charset="0"/>
              <a:buChar char="•"/>
            </a:pPr>
            <a:r>
              <a:rPr lang="en-US" smtClean="0"/>
              <a:t>Sealing – prevent leakage</a:t>
            </a:r>
          </a:p>
          <a:p>
            <a:pPr eaLnBrk="1" hangingPunct="1">
              <a:buFont typeface="Arial" charset="0"/>
              <a:buChar char="•"/>
            </a:pPr>
            <a:r>
              <a:rPr lang="en-US" smtClean="0"/>
              <a:t>Protection – prevent wear</a:t>
            </a:r>
          </a:p>
          <a:p>
            <a:pPr eaLnBrk="1" hangingPunct="1">
              <a:buFont typeface="Arial" charset="0"/>
              <a:buChar char="•"/>
            </a:pPr>
            <a:endParaRPr lang="en-US" smtClean="0"/>
          </a:p>
          <a:p>
            <a:pPr eaLnBrk="1" hangingPunct="1">
              <a:buFont typeface="Arial" charset="0"/>
              <a:buChar char="•"/>
            </a:pPr>
            <a:endParaRPr lang="en-US" smtClean="0"/>
          </a:p>
        </p:txBody>
      </p:sp>
      <p:sp>
        <p:nvSpPr>
          <p:cNvPr id="2" name="Footer Placeholder 4"/>
          <p:cNvSpPr>
            <a:spLocks noGrp="1"/>
          </p:cNvSpPr>
          <p:nvPr>
            <p:ph type="ftr" sz="quarter" idx="11"/>
          </p:nvPr>
        </p:nvSpPr>
        <p:spPr/>
        <p:txBody>
          <a:bodyPr/>
          <a:lstStyle/>
          <a:p>
            <a:pPr>
              <a:defRPr/>
            </a:pPr>
            <a:r>
              <a:rPr lang="en-US" i="1" smtClean="0">
                <a:latin typeface="Verdana" pitchFamily="34" charset="0"/>
                <a:ea typeface="Verdana" pitchFamily="34" charset="0"/>
                <a:cs typeface="Verdana" pitchFamily="34" charset="0"/>
              </a:rPr>
              <a:t>Hussam Adeni</a:t>
            </a:r>
            <a:endParaRPr lang="en-US" i="1" smtClean="0">
              <a:latin typeface="Times New Roman" pitchFamily="18" charset="0"/>
            </a:endParaRPr>
          </a:p>
        </p:txBody>
      </p:sp>
      <p:sp>
        <p:nvSpPr>
          <p:cNvPr id="14341" name="TextBox 5"/>
          <p:cNvSpPr txBox="1">
            <a:spLocks noChangeArrowheads="1"/>
          </p:cNvSpPr>
          <p:nvPr/>
        </p:nvSpPr>
        <p:spPr bwMode="auto">
          <a:xfrm>
            <a:off x="6227763" y="6453188"/>
            <a:ext cx="2624137" cy="307975"/>
          </a:xfrm>
          <a:prstGeom prst="rect">
            <a:avLst/>
          </a:prstGeom>
          <a:noFill/>
          <a:ln w="9525">
            <a:noFill/>
            <a:miter lim="800000"/>
            <a:headEnd/>
            <a:tailEnd/>
          </a:ln>
        </p:spPr>
        <p:txBody>
          <a:bodyPr>
            <a:spAutoFit/>
          </a:bodyPr>
          <a:lstStyle/>
          <a:p>
            <a:r>
              <a:rPr lang="en-US" sz="1400" i="1">
                <a:latin typeface="Verdana" pitchFamily="-107" charset="0"/>
              </a:rPr>
              <a:t>Lube.specialist@gmail.com</a:t>
            </a:r>
            <a:endParaRPr lang="en-SG" sz="1400" i="1">
              <a:latin typeface="Verdana" pitchFamily="-107" charset="0"/>
            </a:endParaRPr>
          </a:p>
        </p:txBody>
      </p:sp>
      <p:cxnSp>
        <p:nvCxnSpPr>
          <p:cNvPr id="14342"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ssolv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125">
                                            <p:txEl>
                                              <p:pRg st="0" end="0"/>
                                            </p:txEl>
                                          </p:spTgt>
                                        </p:tgtEl>
                                        <p:attrNameLst>
                                          <p:attrName>style.visibility</p:attrName>
                                        </p:attrNameLst>
                                      </p:cBhvr>
                                      <p:to>
                                        <p:strVal val="visible"/>
                                      </p:to>
                                    </p:set>
                                    <p:animEffect transition="in" filter="dissolve">
                                      <p:cBhvr>
                                        <p:cTn id="12" dur="500"/>
                                        <p:tgtEl>
                                          <p:spTgt spid="51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125">
                                            <p:txEl>
                                              <p:pRg st="1" end="1"/>
                                            </p:txEl>
                                          </p:spTgt>
                                        </p:tgtEl>
                                        <p:attrNameLst>
                                          <p:attrName>style.visibility</p:attrName>
                                        </p:attrNameLst>
                                      </p:cBhvr>
                                      <p:to>
                                        <p:strVal val="visible"/>
                                      </p:to>
                                    </p:set>
                                    <p:animEffect transition="in" filter="dissolve">
                                      <p:cBhvr>
                                        <p:cTn id="17" dur="500"/>
                                        <p:tgtEl>
                                          <p:spTgt spid="51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125">
                                            <p:txEl>
                                              <p:pRg st="2" end="2"/>
                                            </p:txEl>
                                          </p:spTgt>
                                        </p:tgtEl>
                                        <p:attrNameLst>
                                          <p:attrName>style.visibility</p:attrName>
                                        </p:attrNameLst>
                                      </p:cBhvr>
                                      <p:to>
                                        <p:strVal val="visible"/>
                                      </p:to>
                                    </p:set>
                                    <p:animEffect transition="in" filter="dissolve">
                                      <p:cBhvr>
                                        <p:cTn id="22" dur="500"/>
                                        <p:tgtEl>
                                          <p:spTgt spid="51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125">
                                            <p:txEl>
                                              <p:pRg st="3" end="3"/>
                                            </p:txEl>
                                          </p:spTgt>
                                        </p:tgtEl>
                                        <p:attrNameLst>
                                          <p:attrName>style.visibility</p:attrName>
                                        </p:attrNameLst>
                                      </p:cBhvr>
                                      <p:to>
                                        <p:strVal val="visible"/>
                                      </p:to>
                                    </p:set>
                                    <p:animEffect transition="in" filter="dissolve">
                                      <p:cBhvr>
                                        <p:cTn id="27" dur="500"/>
                                        <p:tgtEl>
                                          <p:spTgt spid="51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125">
                                            <p:txEl>
                                              <p:pRg st="4" end="4"/>
                                            </p:txEl>
                                          </p:spTgt>
                                        </p:tgtEl>
                                        <p:attrNameLst>
                                          <p:attrName>style.visibility</p:attrName>
                                        </p:attrNameLst>
                                      </p:cBhvr>
                                      <p:to>
                                        <p:strVal val="visible"/>
                                      </p:to>
                                    </p:set>
                                    <p:animEffect transition="in" filter="dissolve">
                                      <p:cBhvr>
                                        <p:cTn id="32" dur="500"/>
                                        <p:tgtEl>
                                          <p:spTgt spid="512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125">
                                            <p:txEl>
                                              <p:pRg st="5" end="5"/>
                                            </p:txEl>
                                          </p:spTgt>
                                        </p:tgtEl>
                                        <p:attrNameLst>
                                          <p:attrName>style.visibility</p:attrName>
                                        </p:attrNameLst>
                                      </p:cBhvr>
                                      <p:to>
                                        <p:strVal val="visible"/>
                                      </p:to>
                                    </p:set>
                                    <p:animEffect transition="in" filter="dissolve">
                                      <p:cBhvr>
                                        <p:cTn id="37" dur="500"/>
                                        <p:tgtEl>
                                          <p:spTgt spid="512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lstStyle/>
          <a:p>
            <a:pPr eaLnBrk="1" hangingPunct="1"/>
            <a:r>
              <a:rPr lang="en-US" smtClean="0">
                <a:solidFill>
                  <a:schemeClr val="tx1"/>
                </a:solidFill>
                <a:ea typeface="Verdana" pitchFamily="-107" charset="0"/>
                <a:cs typeface="Verdana" pitchFamily="-107" charset="0"/>
              </a:rPr>
              <a:t>Lubricate – reduce friction</a:t>
            </a:r>
          </a:p>
        </p:txBody>
      </p:sp>
      <p:sp>
        <p:nvSpPr>
          <p:cNvPr id="5125" name="Rectangle 5"/>
          <p:cNvSpPr>
            <a:spLocks noGrp="1" noChangeArrowheads="1"/>
          </p:cNvSpPr>
          <p:nvPr>
            <p:ph idx="1"/>
          </p:nvPr>
        </p:nvSpPr>
        <p:spPr>
          <a:xfrm>
            <a:off x="1258888" y="1905000"/>
            <a:ext cx="7175500" cy="4114800"/>
          </a:xfrm>
        </p:spPr>
        <p:txBody>
          <a:bodyPr>
            <a:normAutofit lnSpcReduction="10000"/>
          </a:bodyPr>
          <a:lstStyle/>
          <a:p>
            <a:pPr eaLnBrk="1" hangingPunct="1">
              <a:buFont typeface="Arial" charset="0"/>
              <a:buChar char="•"/>
            </a:pPr>
            <a:r>
              <a:rPr lang="en-US" smtClean="0"/>
              <a:t>The effects of friction</a:t>
            </a:r>
          </a:p>
          <a:p>
            <a:pPr lvl="1" eaLnBrk="1" hangingPunct="1">
              <a:buFont typeface="Arial" charset="0"/>
              <a:buChar char="•"/>
            </a:pPr>
            <a:r>
              <a:rPr lang="en-US" smtClean="0"/>
              <a:t>Metal to metal contact</a:t>
            </a:r>
          </a:p>
          <a:p>
            <a:pPr lvl="1" eaLnBrk="1" hangingPunct="1">
              <a:buFont typeface="Arial" charset="0"/>
              <a:buChar char="•"/>
            </a:pPr>
            <a:r>
              <a:rPr lang="en-US" smtClean="0"/>
              <a:t>Leads to wear and tear</a:t>
            </a:r>
          </a:p>
          <a:p>
            <a:pPr lvl="1" eaLnBrk="1" hangingPunct="1">
              <a:buFont typeface="Arial" charset="0"/>
              <a:buChar char="•"/>
            </a:pPr>
            <a:r>
              <a:rPr lang="en-US" smtClean="0"/>
              <a:t>Generates heat</a:t>
            </a:r>
          </a:p>
          <a:p>
            <a:pPr lvl="1" eaLnBrk="1" hangingPunct="1">
              <a:buFont typeface="Arial" charset="0"/>
              <a:buChar char="•"/>
            </a:pPr>
            <a:r>
              <a:rPr lang="en-US" smtClean="0"/>
              <a:t>Results in Power loss</a:t>
            </a:r>
          </a:p>
          <a:p>
            <a:pPr eaLnBrk="1" hangingPunct="1">
              <a:buFont typeface="Arial" charset="0"/>
              <a:buChar char="•"/>
            </a:pPr>
            <a:r>
              <a:rPr lang="en-US" smtClean="0"/>
              <a:t>Lubricant reduces friction by forming a film</a:t>
            </a:r>
          </a:p>
          <a:p>
            <a:pPr lvl="1" eaLnBrk="1" hangingPunct="1">
              <a:buFont typeface="Arial" charset="0"/>
              <a:buChar char="•"/>
            </a:pPr>
            <a:r>
              <a:rPr lang="en-US" smtClean="0"/>
              <a:t>Reduces ill effect of friction</a:t>
            </a:r>
          </a:p>
          <a:p>
            <a:pPr eaLnBrk="1" hangingPunct="1">
              <a:buFont typeface="Arial" charset="0"/>
              <a:buChar char="•"/>
            </a:pPr>
            <a:endParaRPr lang="en-US" smtClean="0"/>
          </a:p>
          <a:p>
            <a:pPr eaLnBrk="1" hangingPunct="1">
              <a:buFont typeface="Arial" charset="0"/>
              <a:buChar char="•"/>
            </a:pPr>
            <a:endParaRPr lang="en-US" smtClean="0"/>
          </a:p>
        </p:txBody>
      </p:sp>
      <p:sp>
        <p:nvSpPr>
          <p:cNvPr id="2" name="Footer Placeholder 4"/>
          <p:cNvSpPr>
            <a:spLocks noGrp="1"/>
          </p:cNvSpPr>
          <p:nvPr>
            <p:ph type="ftr" sz="quarter" idx="11"/>
          </p:nvPr>
        </p:nvSpPr>
        <p:spPr/>
        <p:txBody>
          <a:bodyPr/>
          <a:lstStyle/>
          <a:p>
            <a:pPr>
              <a:defRPr/>
            </a:pPr>
            <a:r>
              <a:rPr lang="en-US" i="1" smtClean="0">
                <a:latin typeface="Verdana" pitchFamily="34" charset="0"/>
                <a:ea typeface="Verdana" pitchFamily="34" charset="0"/>
                <a:cs typeface="Verdana" pitchFamily="34" charset="0"/>
              </a:rPr>
              <a:t>Hussam Adeni</a:t>
            </a:r>
            <a:endParaRPr lang="en-US" i="1" smtClean="0">
              <a:latin typeface="Times New Roman" pitchFamily="18" charset="0"/>
            </a:endParaRPr>
          </a:p>
        </p:txBody>
      </p:sp>
      <p:sp>
        <p:nvSpPr>
          <p:cNvPr id="15365" name="TextBox 5"/>
          <p:cNvSpPr txBox="1">
            <a:spLocks noChangeArrowheads="1"/>
          </p:cNvSpPr>
          <p:nvPr/>
        </p:nvSpPr>
        <p:spPr bwMode="auto">
          <a:xfrm>
            <a:off x="6227763" y="6453188"/>
            <a:ext cx="2624137" cy="307975"/>
          </a:xfrm>
          <a:prstGeom prst="rect">
            <a:avLst/>
          </a:prstGeom>
          <a:noFill/>
          <a:ln w="9525">
            <a:noFill/>
            <a:miter lim="800000"/>
            <a:headEnd/>
            <a:tailEnd/>
          </a:ln>
        </p:spPr>
        <p:txBody>
          <a:bodyPr>
            <a:spAutoFit/>
          </a:bodyPr>
          <a:lstStyle/>
          <a:p>
            <a:r>
              <a:rPr lang="en-US" sz="1400" i="1">
                <a:latin typeface="Verdana" pitchFamily="-107" charset="0"/>
              </a:rPr>
              <a:t>Lube.specialist@gmail.com</a:t>
            </a:r>
            <a:endParaRPr lang="en-SG" sz="1400" i="1">
              <a:latin typeface="Verdana" pitchFamily="-107" charset="0"/>
            </a:endParaRPr>
          </a:p>
        </p:txBody>
      </p:sp>
      <p:cxnSp>
        <p:nvCxnSpPr>
          <p:cNvPr id="15366" name="Straight Connector 7"/>
          <p:cNvCxnSpPr>
            <a:cxnSpLocks noChangeShapeType="1"/>
          </p:cNvCxnSpPr>
          <p:nvPr/>
        </p:nvCxnSpPr>
        <p:spPr bwMode="auto">
          <a:xfrm flipV="1">
            <a:off x="0" y="1557338"/>
            <a:ext cx="9144000" cy="71437"/>
          </a:xfrm>
          <a:prstGeom prst="line">
            <a:avLst/>
          </a:prstGeom>
          <a:noFill/>
          <a:ln w="12700" cap="sq" algn="ctr">
            <a:solidFill>
              <a:schemeClr val="tx1"/>
            </a:solidFill>
            <a:round/>
            <a:headEnd type="none" w="sm" len="sm"/>
            <a:tailEnd type="none" w="sm" len="sm"/>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ssolv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125">
                                            <p:txEl>
                                              <p:pRg st="0" end="0"/>
                                            </p:txEl>
                                          </p:spTgt>
                                        </p:tgtEl>
                                        <p:attrNameLst>
                                          <p:attrName>style.visibility</p:attrName>
                                        </p:attrNameLst>
                                      </p:cBhvr>
                                      <p:to>
                                        <p:strVal val="visible"/>
                                      </p:to>
                                    </p:set>
                                    <p:animEffect transition="in" filter="dissolve">
                                      <p:cBhvr>
                                        <p:cTn id="12" dur="500"/>
                                        <p:tgtEl>
                                          <p:spTgt spid="51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125">
                                            <p:txEl>
                                              <p:pRg st="1" end="1"/>
                                            </p:txEl>
                                          </p:spTgt>
                                        </p:tgtEl>
                                        <p:attrNameLst>
                                          <p:attrName>style.visibility</p:attrName>
                                        </p:attrNameLst>
                                      </p:cBhvr>
                                      <p:to>
                                        <p:strVal val="visible"/>
                                      </p:to>
                                    </p:set>
                                    <p:animEffect transition="in" filter="dissolve">
                                      <p:cBhvr>
                                        <p:cTn id="17" dur="500"/>
                                        <p:tgtEl>
                                          <p:spTgt spid="51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125">
                                            <p:txEl>
                                              <p:pRg st="2" end="2"/>
                                            </p:txEl>
                                          </p:spTgt>
                                        </p:tgtEl>
                                        <p:attrNameLst>
                                          <p:attrName>style.visibility</p:attrName>
                                        </p:attrNameLst>
                                      </p:cBhvr>
                                      <p:to>
                                        <p:strVal val="visible"/>
                                      </p:to>
                                    </p:set>
                                    <p:animEffect transition="in" filter="dissolve">
                                      <p:cBhvr>
                                        <p:cTn id="22" dur="500"/>
                                        <p:tgtEl>
                                          <p:spTgt spid="51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125">
                                            <p:txEl>
                                              <p:pRg st="3" end="3"/>
                                            </p:txEl>
                                          </p:spTgt>
                                        </p:tgtEl>
                                        <p:attrNameLst>
                                          <p:attrName>style.visibility</p:attrName>
                                        </p:attrNameLst>
                                      </p:cBhvr>
                                      <p:to>
                                        <p:strVal val="visible"/>
                                      </p:to>
                                    </p:set>
                                    <p:animEffect transition="in" filter="dissolve">
                                      <p:cBhvr>
                                        <p:cTn id="27" dur="500"/>
                                        <p:tgtEl>
                                          <p:spTgt spid="51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125">
                                            <p:txEl>
                                              <p:pRg st="4" end="4"/>
                                            </p:txEl>
                                          </p:spTgt>
                                        </p:tgtEl>
                                        <p:attrNameLst>
                                          <p:attrName>style.visibility</p:attrName>
                                        </p:attrNameLst>
                                      </p:cBhvr>
                                      <p:to>
                                        <p:strVal val="visible"/>
                                      </p:to>
                                    </p:set>
                                    <p:animEffect transition="in" filter="dissolve">
                                      <p:cBhvr>
                                        <p:cTn id="32" dur="500"/>
                                        <p:tgtEl>
                                          <p:spTgt spid="512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125">
                                            <p:txEl>
                                              <p:pRg st="5" end="5"/>
                                            </p:txEl>
                                          </p:spTgt>
                                        </p:tgtEl>
                                        <p:attrNameLst>
                                          <p:attrName>style.visibility</p:attrName>
                                        </p:attrNameLst>
                                      </p:cBhvr>
                                      <p:to>
                                        <p:strVal val="visible"/>
                                      </p:to>
                                    </p:set>
                                    <p:animEffect transition="in" filter="dissolve">
                                      <p:cBhvr>
                                        <p:cTn id="37" dur="500"/>
                                        <p:tgtEl>
                                          <p:spTgt spid="512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5125">
                                            <p:txEl>
                                              <p:pRg st="6" end="6"/>
                                            </p:txEl>
                                          </p:spTgt>
                                        </p:tgtEl>
                                        <p:attrNameLst>
                                          <p:attrName>style.visibility</p:attrName>
                                        </p:attrNameLst>
                                      </p:cBhvr>
                                      <p:to>
                                        <p:strVal val="visible"/>
                                      </p:to>
                                    </p:set>
                                    <p:animEffect transition="in" filter="dissolve">
                                      <p:cBhvr>
                                        <p:cTn id="42" dur="500"/>
                                        <p:tgtEl>
                                          <p:spTgt spid="512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solidFill>
                  <a:srgbClr val="000000"/>
                </a:solidFill>
                <a:effectLst>
                  <a:outerShdw blurRad="38100" dist="38100" dir="2700000" algn="tl">
                    <a:srgbClr val="FFFFFF"/>
                  </a:outerShdw>
                </a:effectLst>
                <a:latin typeface="Georgia" pitchFamily="18" charset="0"/>
              </a:rPr>
              <a:t>Newton’s Laws of Motion</a:t>
            </a:r>
          </a:p>
        </p:txBody>
      </p:sp>
      <p:sp>
        <p:nvSpPr>
          <p:cNvPr id="23555" name="Rectangle 3"/>
          <p:cNvSpPr>
            <a:spLocks noGrp="1" noChangeArrowheads="1"/>
          </p:cNvSpPr>
          <p:nvPr>
            <p:ph type="body" sz="half" idx="1"/>
          </p:nvPr>
        </p:nvSpPr>
        <p:spPr>
          <a:xfrm>
            <a:off x="457200" y="1600200"/>
            <a:ext cx="8153400" cy="4530725"/>
          </a:xfrm>
        </p:spPr>
        <p:txBody>
          <a:bodyPr/>
          <a:lstStyle/>
          <a:p>
            <a:r>
              <a:rPr lang="en-US" sz="3600" dirty="0">
                <a:effectLst>
                  <a:outerShdw blurRad="38100" dist="38100" dir="2700000" algn="tl">
                    <a:srgbClr val="FFFFFF"/>
                  </a:outerShdw>
                </a:effectLst>
                <a:latin typeface="Georgia" pitchFamily="18" charset="0"/>
              </a:rPr>
              <a:t>1</a:t>
            </a:r>
            <a:r>
              <a:rPr lang="en-US" sz="3600" baseline="30000" dirty="0">
                <a:effectLst>
                  <a:outerShdw blurRad="38100" dist="38100" dir="2700000" algn="tl">
                    <a:srgbClr val="FFFFFF"/>
                  </a:outerShdw>
                </a:effectLst>
                <a:latin typeface="Georgia" pitchFamily="18" charset="0"/>
              </a:rPr>
              <a:t>st</a:t>
            </a:r>
            <a:r>
              <a:rPr lang="en-US" sz="3600" dirty="0">
                <a:effectLst>
                  <a:outerShdw blurRad="38100" dist="38100" dir="2700000" algn="tl">
                    <a:srgbClr val="FFFFFF"/>
                  </a:outerShdw>
                </a:effectLst>
                <a:latin typeface="Georgia" pitchFamily="18" charset="0"/>
              </a:rPr>
              <a:t> Law</a:t>
            </a:r>
            <a:r>
              <a:rPr lang="en-US" dirty="0">
                <a:latin typeface="Georgia" pitchFamily="18" charset="0"/>
              </a:rPr>
              <a:t> – An object at rest will stay at rest, and an object in motion will stay in motion at constant velocity, unless acted upon by an unbalanced force.</a:t>
            </a:r>
          </a:p>
          <a:p>
            <a:r>
              <a:rPr lang="en-US" sz="3600" dirty="0">
                <a:effectLst>
                  <a:outerShdw blurRad="38100" dist="38100" dir="2700000" algn="tl">
                    <a:srgbClr val="FFFFFF"/>
                  </a:outerShdw>
                </a:effectLst>
                <a:latin typeface="Georgia" pitchFamily="18" charset="0"/>
              </a:rPr>
              <a:t>2</a:t>
            </a:r>
            <a:r>
              <a:rPr lang="en-US" sz="3600" baseline="30000" dirty="0">
                <a:effectLst>
                  <a:outerShdw blurRad="38100" dist="38100" dir="2700000" algn="tl">
                    <a:srgbClr val="FFFFFF"/>
                  </a:outerShdw>
                </a:effectLst>
                <a:latin typeface="Georgia" pitchFamily="18" charset="0"/>
              </a:rPr>
              <a:t>nd</a:t>
            </a:r>
            <a:r>
              <a:rPr lang="en-US" sz="3600" dirty="0">
                <a:effectLst>
                  <a:outerShdw blurRad="38100" dist="38100" dir="2700000" algn="tl">
                    <a:srgbClr val="FFFFFF"/>
                  </a:outerShdw>
                </a:effectLst>
                <a:latin typeface="Georgia" pitchFamily="18" charset="0"/>
              </a:rPr>
              <a:t> Law</a:t>
            </a:r>
            <a:r>
              <a:rPr lang="en-US" dirty="0">
                <a:latin typeface="Georgia" pitchFamily="18" charset="0"/>
              </a:rPr>
              <a:t> – Force equals mass times acceleration.</a:t>
            </a:r>
          </a:p>
          <a:p>
            <a:r>
              <a:rPr lang="en-US" sz="3600" dirty="0">
                <a:effectLst>
                  <a:outerShdw blurRad="38100" dist="38100" dir="2700000" algn="tl">
                    <a:srgbClr val="FFFFFF"/>
                  </a:outerShdw>
                </a:effectLst>
                <a:latin typeface="Georgia" pitchFamily="18" charset="0"/>
              </a:rPr>
              <a:t>3</a:t>
            </a:r>
            <a:r>
              <a:rPr lang="en-US" sz="3600" baseline="30000" dirty="0">
                <a:effectLst>
                  <a:outerShdw blurRad="38100" dist="38100" dir="2700000" algn="tl">
                    <a:srgbClr val="FFFFFF"/>
                  </a:outerShdw>
                </a:effectLst>
                <a:latin typeface="Georgia" pitchFamily="18" charset="0"/>
              </a:rPr>
              <a:t>rd</a:t>
            </a:r>
            <a:r>
              <a:rPr lang="en-US" sz="3600" dirty="0">
                <a:effectLst>
                  <a:outerShdw blurRad="38100" dist="38100" dir="2700000" algn="tl">
                    <a:srgbClr val="FFFFFF"/>
                  </a:outerShdw>
                </a:effectLst>
                <a:latin typeface="Georgia" pitchFamily="18" charset="0"/>
              </a:rPr>
              <a:t> Law</a:t>
            </a:r>
            <a:r>
              <a:rPr lang="en-US" dirty="0">
                <a:latin typeface="Georgia" pitchFamily="18" charset="0"/>
              </a:rPr>
              <a:t> – For every action there is an equal and opposite reaction.</a:t>
            </a:r>
          </a:p>
        </p:txBody>
      </p:sp>
    </p:spTree>
  </p:cSld>
  <p:clrMapOvr>
    <a:masterClrMapping/>
  </p:clrMapOvr>
  <p:transition spd="slow">
    <p:push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914400"/>
            <a:ext cx="8229600" cy="1155700"/>
          </a:xfrm>
        </p:spPr>
        <p:txBody>
          <a:bodyPr>
            <a:normAutofit fontScale="90000"/>
          </a:bodyPr>
          <a:lstStyle/>
          <a:p>
            <a:r>
              <a:rPr lang="en-US" sz="4000">
                <a:solidFill>
                  <a:srgbClr val="000000"/>
                </a:solidFill>
                <a:effectLst>
                  <a:outerShdw blurRad="38100" dist="38100" dir="2700000" algn="tl">
                    <a:srgbClr val="FFFFFF"/>
                  </a:outerShdw>
                </a:effectLst>
                <a:latin typeface="Georgia" pitchFamily="18" charset="0"/>
              </a:rPr>
              <a:t>1</a:t>
            </a:r>
            <a:r>
              <a:rPr lang="en-US" sz="4000" baseline="30000">
                <a:solidFill>
                  <a:srgbClr val="000000"/>
                </a:solidFill>
                <a:effectLst>
                  <a:outerShdw blurRad="38100" dist="38100" dir="2700000" algn="tl">
                    <a:srgbClr val="FFFFFF"/>
                  </a:outerShdw>
                </a:effectLst>
                <a:latin typeface="Georgia" pitchFamily="18" charset="0"/>
              </a:rPr>
              <a:t>st</a:t>
            </a:r>
            <a:r>
              <a:rPr lang="en-US" sz="4000">
                <a:solidFill>
                  <a:srgbClr val="000000"/>
                </a:solidFill>
                <a:effectLst>
                  <a:outerShdw blurRad="38100" dist="38100" dir="2700000" algn="tl">
                    <a:srgbClr val="FFFFFF"/>
                  </a:outerShdw>
                </a:effectLst>
                <a:latin typeface="Georgia" pitchFamily="18" charset="0"/>
              </a:rPr>
              <a:t> Law of Motion</a:t>
            </a:r>
            <a:br>
              <a:rPr lang="en-US" sz="4000">
                <a:solidFill>
                  <a:srgbClr val="000000"/>
                </a:solidFill>
                <a:effectLst>
                  <a:outerShdw blurRad="38100" dist="38100" dir="2700000" algn="tl">
                    <a:srgbClr val="FFFFFF"/>
                  </a:outerShdw>
                </a:effectLst>
                <a:latin typeface="Georgia" pitchFamily="18" charset="0"/>
              </a:rPr>
            </a:br>
            <a:r>
              <a:rPr lang="en-US" sz="4000">
                <a:solidFill>
                  <a:srgbClr val="000000"/>
                </a:solidFill>
                <a:effectLst>
                  <a:outerShdw blurRad="38100" dist="38100" dir="2700000" algn="tl">
                    <a:srgbClr val="FFFFFF"/>
                  </a:outerShdw>
                </a:effectLst>
                <a:latin typeface="Georgia" pitchFamily="18" charset="0"/>
              </a:rPr>
              <a:t> (Law of Inertia)</a:t>
            </a:r>
            <a:br>
              <a:rPr lang="en-US" sz="4000">
                <a:solidFill>
                  <a:srgbClr val="000000"/>
                </a:solidFill>
                <a:effectLst>
                  <a:outerShdw blurRad="38100" dist="38100" dir="2700000" algn="tl">
                    <a:srgbClr val="FFFFFF"/>
                  </a:outerShdw>
                </a:effectLst>
                <a:latin typeface="Georgia" pitchFamily="18" charset="0"/>
              </a:rPr>
            </a:br>
            <a:endParaRPr lang="en-US" sz="4000">
              <a:solidFill>
                <a:srgbClr val="000000"/>
              </a:solidFill>
              <a:effectLst>
                <a:outerShdw blurRad="38100" dist="38100" dir="2700000" algn="tl">
                  <a:srgbClr val="FFFFFF"/>
                </a:outerShdw>
              </a:effectLst>
              <a:latin typeface="Georgia" pitchFamily="18" charset="0"/>
            </a:endParaRPr>
          </a:p>
        </p:txBody>
      </p:sp>
      <p:sp>
        <p:nvSpPr>
          <p:cNvPr id="76803" name="Rectangle 3"/>
          <p:cNvSpPr>
            <a:spLocks noGrp="1" noChangeArrowheads="1"/>
          </p:cNvSpPr>
          <p:nvPr>
            <p:ph type="body" sz="half" idx="1"/>
          </p:nvPr>
        </p:nvSpPr>
        <p:spPr>
          <a:xfrm>
            <a:off x="457200" y="2514600"/>
            <a:ext cx="8153400" cy="4114800"/>
          </a:xfrm>
        </p:spPr>
        <p:txBody>
          <a:bodyPr/>
          <a:lstStyle/>
          <a:p>
            <a:pPr>
              <a:buFont typeface="Wingdings" pitchFamily="2" charset="2"/>
              <a:buNone/>
            </a:pPr>
            <a:r>
              <a:rPr lang="en-US" dirty="0">
                <a:latin typeface="Georgia" pitchFamily="18" charset="0"/>
              </a:rPr>
              <a:t>	</a:t>
            </a:r>
            <a:r>
              <a:rPr lang="en-US" sz="4400" i="1" dirty="0">
                <a:latin typeface="Georgia" pitchFamily="18" charset="0"/>
              </a:rPr>
              <a:t>An object at rest will stay at rest, and an object in motion will stay in motion at constant velocity, unless acted upon by an unbalanced force.</a:t>
            </a:r>
          </a:p>
        </p:txBody>
      </p:sp>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066800" y="0"/>
            <a:ext cx="77724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Work input and output</a:t>
            </a:r>
          </a:p>
        </p:txBody>
      </p:sp>
      <p:sp>
        <p:nvSpPr>
          <p:cNvPr id="5" name="Rectangle 3"/>
          <p:cNvSpPr txBox="1">
            <a:spLocks noChangeArrowheads="1"/>
          </p:cNvSpPr>
          <p:nvPr/>
        </p:nvSpPr>
        <p:spPr>
          <a:xfrm>
            <a:off x="762000" y="1219200"/>
            <a:ext cx="7772400" cy="33528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8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2"/>
                </a:solidFill>
                <a:effectLst/>
                <a:uLnTx/>
                <a:uFillTx/>
                <a:latin typeface="+mn-lt"/>
                <a:ea typeface="+mn-ea"/>
                <a:cs typeface="+mn-cs"/>
              </a:rPr>
              <a:t>Work input is the amount of work done </a:t>
            </a:r>
            <a:r>
              <a:rPr kumimoji="0" lang="en-US" sz="3200" b="1" i="0" u="sng" strike="noStrike" kern="1200" cap="none" spc="0" normalizeH="0" baseline="0" noProof="0" dirty="0" smtClean="0">
                <a:ln>
                  <a:noFill/>
                </a:ln>
                <a:solidFill>
                  <a:schemeClr val="tx2"/>
                </a:solidFill>
                <a:effectLst/>
                <a:uLnTx/>
                <a:uFillTx/>
                <a:latin typeface="+mn-lt"/>
                <a:ea typeface="+mn-ea"/>
                <a:cs typeface="+mn-cs"/>
              </a:rPr>
              <a:t>on </a:t>
            </a:r>
            <a:r>
              <a:rPr kumimoji="0" lang="en-US" sz="3200" b="1" i="0" u="none" strike="noStrike" kern="1200" cap="none" spc="0" normalizeH="0" baseline="0" noProof="0" dirty="0" smtClean="0">
                <a:ln>
                  <a:noFill/>
                </a:ln>
                <a:solidFill>
                  <a:schemeClr val="tx2"/>
                </a:solidFill>
                <a:effectLst/>
                <a:uLnTx/>
                <a:uFillTx/>
                <a:latin typeface="+mn-lt"/>
                <a:ea typeface="+mn-ea"/>
                <a:cs typeface="+mn-cs"/>
              </a:rPr>
              <a:t>a machine. </a:t>
            </a:r>
          </a:p>
          <a:p>
            <a:pPr marL="742950" marR="0" lvl="1" indent="-285750" algn="l" defTabSz="914400" rtl="0" eaLnBrk="1" fontAlgn="auto" latinLnBrk="0" hangingPunct="1">
              <a:lnSpc>
                <a:spcPct val="8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2"/>
                </a:solidFill>
                <a:effectLst/>
                <a:uLnTx/>
                <a:uFillTx/>
                <a:latin typeface="+mn-lt"/>
                <a:ea typeface="+mn-ea"/>
                <a:cs typeface="+mn-cs"/>
              </a:rPr>
              <a:t>Input force x input distance</a:t>
            </a:r>
          </a:p>
          <a:p>
            <a:pPr marL="742950" marR="0" lvl="1" indent="-285750" algn="l" defTabSz="914400" rtl="0" eaLnBrk="1" fontAlgn="auto" latinLnBrk="0" hangingPunct="1">
              <a:lnSpc>
                <a:spcPct val="80000"/>
              </a:lnSpc>
              <a:spcBef>
                <a:spcPct val="20000"/>
              </a:spcBef>
              <a:spcAft>
                <a:spcPts val="0"/>
              </a:spcAft>
              <a:buClrTx/>
              <a:buSzTx/>
              <a:buFont typeface="Wingdings" pitchFamily="2" charset="2"/>
              <a:buNone/>
              <a:tabLst/>
              <a:defRPr/>
            </a:pPr>
            <a:endParaRPr kumimoji="0" lang="en-US" sz="2800" b="1" i="0" u="none" strike="noStrike" kern="1200" cap="none" spc="0" normalizeH="0" baseline="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8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2"/>
                </a:solidFill>
                <a:effectLst/>
                <a:uLnTx/>
                <a:uFillTx/>
                <a:latin typeface="+mn-lt"/>
                <a:ea typeface="+mn-ea"/>
                <a:cs typeface="+mn-cs"/>
              </a:rPr>
              <a:t>Work output is the amount of work done </a:t>
            </a:r>
            <a:r>
              <a:rPr kumimoji="0" lang="en-US" sz="3200" b="1" i="0" u="sng" strike="noStrike" kern="1200" cap="none" spc="0" normalizeH="0" baseline="0" noProof="0" dirty="0" smtClean="0">
                <a:ln>
                  <a:noFill/>
                </a:ln>
                <a:solidFill>
                  <a:schemeClr val="tx2"/>
                </a:solidFill>
                <a:effectLst/>
                <a:uLnTx/>
                <a:uFillTx/>
                <a:latin typeface="+mn-lt"/>
                <a:ea typeface="+mn-ea"/>
                <a:cs typeface="+mn-cs"/>
              </a:rPr>
              <a:t>by</a:t>
            </a:r>
            <a:r>
              <a:rPr kumimoji="0" lang="en-US" sz="3200" b="1" i="0" u="none" strike="noStrike" kern="1200" cap="none" spc="0" normalizeH="0" baseline="0" noProof="0" dirty="0" smtClean="0">
                <a:ln>
                  <a:noFill/>
                </a:ln>
                <a:solidFill>
                  <a:schemeClr val="tx2"/>
                </a:solidFill>
                <a:effectLst/>
                <a:uLnTx/>
                <a:uFillTx/>
                <a:latin typeface="+mn-lt"/>
                <a:ea typeface="+mn-ea"/>
                <a:cs typeface="+mn-cs"/>
              </a:rPr>
              <a:t> a machine.</a:t>
            </a:r>
          </a:p>
          <a:p>
            <a:pPr marL="742950" marR="0" lvl="1" indent="-285750" algn="l" defTabSz="914400" rtl="0" eaLnBrk="1" fontAlgn="auto" latinLnBrk="0" hangingPunct="1">
              <a:lnSpc>
                <a:spcPct val="8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2"/>
                </a:solidFill>
                <a:effectLst/>
                <a:uLnTx/>
                <a:uFillTx/>
                <a:latin typeface="+mn-lt"/>
                <a:ea typeface="+mn-ea"/>
                <a:cs typeface="+mn-cs"/>
              </a:rPr>
              <a:t>Output force x output distance </a:t>
            </a:r>
          </a:p>
        </p:txBody>
      </p:sp>
      <p:sp>
        <p:nvSpPr>
          <p:cNvPr id="6" name="AutoShape 4"/>
          <p:cNvSpPr>
            <a:spLocks noChangeArrowheads="1"/>
          </p:cNvSpPr>
          <p:nvPr/>
        </p:nvSpPr>
        <p:spPr bwMode="auto">
          <a:xfrm>
            <a:off x="6096000" y="5029200"/>
            <a:ext cx="2362200" cy="1219200"/>
          </a:xfrm>
          <a:prstGeom prst="rtTriangle">
            <a:avLst/>
          </a:prstGeom>
          <a:solidFill>
            <a:schemeClr val="accent1"/>
          </a:solidFill>
          <a:ln w="9525">
            <a:solidFill>
              <a:schemeClr val="tx1"/>
            </a:solidFill>
            <a:miter lim="800000"/>
            <a:headEnd/>
            <a:tailEnd/>
          </a:ln>
        </p:spPr>
        <p:txBody>
          <a:bodyPr wrap="none" anchor="ctr"/>
          <a:lstStyle/>
          <a:p>
            <a:pPr algn="ctr"/>
            <a:endParaRPr lang="en-US" sz="2800"/>
          </a:p>
        </p:txBody>
      </p:sp>
      <p:sp>
        <p:nvSpPr>
          <p:cNvPr id="7" name="AutoShape 8"/>
          <p:cNvSpPr>
            <a:spLocks/>
          </p:cNvSpPr>
          <p:nvPr/>
        </p:nvSpPr>
        <p:spPr bwMode="auto">
          <a:xfrm rot="17823475">
            <a:off x="7128669" y="4148931"/>
            <a:ext cx="477838" cy="2543175"/>
          </a:xfrm>
          <a:prstGeom prst="rightBrace">
            <a:avLst>
              <a:gd name="adj1" fmla="val 44352"/>
              <a:gd name="adj2" fmla="val 50000"/>
            </a:avLst>
          </a:prstGeom>
          <a:noFill/>
          <a:ln w="9525">
            <a:solidFill>
              <a:schemeClr val="tx1"/>
            </a:solidFill>
            <a:miter lim="800000"/>
            <a:headEnd/>
            <a:tailEnd/>
          </a:ln>
        </p:spPr>
        <p:txBody>
          <a:bodyPr wrap="none" anchor="ctr"/>
          <a:lstStyle/>
          <a:p>
            <a:endParaRPr lang="en-US"/>
          </a:p>
        </p:txBody>
      </p:sp>
      <p:sp>
        <p:nvSpPr>
          <p:cNvPr id="8" name="Text Box 9"/>
          <p:cNvSpPr txBox="1">
            <a:spLocks noChangeArrowheads="1"/>
          </p:cNvSpPr>
          <p:nvPr/>
        </p:nvSpPr>
        <p:spPr bwMode="auto">
          <a:xfrm>
            <a:off x="7375525" y="4635500"/>
            <a:ext cx="831850" cy="519113"/>
          </a:xfrm>
          <a:prstGeom prst="rect">
            <a:avLst/>
          </a:prstGeom>
          <a:noFill/>
          <a:ln w="9525">
            <a:noFill/>
            <a:miter lim="800000"/>
            <a:headEnd/>
            <a:tailEnd/>
          </a:ln>
        </p:spPr>
        <p:txBody>
          <a:bodyPr wrap="none">
            <a:spAutoFit/>
          </a:bodyPr>
          <a:lstStyle/>
          <a:p>
            <a:r>
              <a:rPr lang="en-US" sz="2800"/>
              <a:t>15 m</a:t>
            </a:r>
          </a:p>
        </p:txBody>
      </p:sp>
      <p:sp>
        <p:nvSpPr>
          <p:cNvPr id="9" name="AutoShape 10"/>
          <p:cNvSpPr>
            <a:spLocks/>
          </p:cNvSpPr>
          <p:nvPr/>
        </p:nvSpPr>
        <p:spPr bwMode="auto">
          <a:xfrm>
            <a:off x="5867400" y="5029200"/>
            <a:ext cx="152400" cy="1219200"/>
          </a:xfrm>
          <a:prstGeom prst="leftBrace">
            <a:avLst>
              <a:gd name="adj1" fmla="val 66667"/>
              <a:gd name="adj2" fmla="val 50000"/>
            </a:avLst>
          </a:prstGeom>
          <a:noFill/>
          <a:ln w="9525">
            <a:solidFill>
              <a:schemeClr val="tx1"/>
            </a:solidFill>
            <a:miter lim="800000"/>
            <a:headEnd/>
            <a:tailEnd/>
          </a:ln>
        </p:spPr>
        <p:txBody>
          <a:bodyPr wrap="none" anchor="ctr"/>
          <a:lstStyle/>
          <a:p>
            <a:endParaRPr lang="en-US"/>
          </a:p>
        </p:txBody>
      </p:sp>
      <p:sp>
        <p:nvSpPr>
          <p:cNvPr id="10" name="Text Box 11"/>
          <p:cNvSpPr txBox="1">
            <a:spLocks noChangeArrowheads="1"/>
          </p:cNvSpPr>
          <p:nvPr/>
        </p:nvSpPr>
        <p:spPr bwMode="auto">
          <a:xfrm>
            <a:off x="5257800" y="5334000"/>
            <a:ext cx="669925" cy="519113"/>
          </a:xfrm>
          <a:prstGeom prst="rect">
            <a:avLst/>
          </a:prstGeom>
          <a:noFill/>
          <a:ln w="9525">
            <a:noFill/>
            <a:miter lim="800000"/>
            <a:headEnd/>
            <a:tailEnd/>
          </a:ln>
        </p:spPr>
        <p:txBody>
          <a:bodyPr wrap="none">
            <a:spAutoFit/>
          </a:bodyPr>
          <a:lstStyle/>
          <a:p>
            <a:r>
              <a:rPr lang="en-US" sz="2800"/>
              <a:t>3 m</a:t>
            </a:r>
          </a:p>
        </p:txBody>
      </p:sp>
      <p:sp>
        <p:nvSpPr>
          <p:cNvPr id="11" name="Text Box 12"/>
          <p:cNvSpPr txBox="1">
            <a:spLocks noChangeArrowheads="1"/>
          </p:cNvSpPr>
          <p:nvPr/>
        </p:nvSpPr>
        <p:spPr bwMode="auto">
          <a:xfrm>
            <a:off x="914400" y="4572000"/>
            <a:ext cx="4321175" cy="1801813"/>
          </a:xfrm>
          <a:prstGeom prst="rect">
            <a:avLst/>
          </a:prstGeom>
          <a:noFill/>
          <a:ln w="9525">
            <a:noFill/>
            <a:miter lim="800000"/>
            <a:headEnd/>
            <a:tailEnd/>
          </a:ln>
        </p:spPr>
        <p:txBody>
          <a:bodyPr>
            <a:spAutoFit/>
          </a:bodyPr>
          <a:lstStyle/>
          <a:p>
            <a:pPr>
              <a:spcBef>
                <a:spcPct val="50000"/>
              </a:spcBef>
            </a:pPr>
            <a:r>
              <a:rPr lang="en-US" sz="2800" dirty="0" err="1"/>
              <a:t>Wout</a:t>
            </a:r>
            <a:r>
              <a:rPr lang="en-US" sz="2800" dirty="0"/>
              <a:t> = Win</a:t>
            </a:r>
          </a:p>
          <a:p>
            <a:pPr>
              <a:spcBef>
                <a:spcPct val="50000"/>
              </a:spcBef>
            </a:pPr>
            <a:r>
              <a:rPr lang="en-US" sz="2800" dirty="0" err="1"/>
              <a:t>F</a:t>
            </a:r>
            <a:r>
              <a:rPr lang="en-US" sz="2000" dirty="0" err="1"/>
              <a:t>out</a:t>
            </a:r>
            <a:r>
              <a:rPr lang="en-US" sz="2800" dirty="0"/>
              <a:t> x </a:t>
            </a:r>
            <a:r>
              <a:rPr lang="en-US" sz="2800" dirty="0" err="1"/>
              <a:t>D</a:t>
            </a:r>
            <a:r>
              <a:rPr lang="en-US" sz="2000" dirty="0" err="1"/>
              <a:t>out</a:t>
            </a:r>
            <a:r>
              <a:rPr lang="en-US" sz="2800" dirty="0"/>
              <a:t> = F</a:t>
            </a:r>
            <a:r>
              <a:rPr lang="en-US" sz="2000" dirty="0"/>
              <a:t>in</a:t>
            </a:r>
            <a:r>
              <a:rPr lang="en-US" sz="2800" dirty="0"/>
              <a:t> x D</a:t>
            </a:r>
            <a:r>
              <a:rPr lang="en-US" sz="2000" dirty="0"/>
              <a:t>in</a:t>
            </a:r>
          </a:p>
          <a:p>
            <a:pPr>
              <a:spcBef>
                <a:spcPct val="50000"/>
              </a:spcBef>
            </a:pPr>
            <a:r>
              <a:rPr lang="en-US" sz="2800" dirty="0"/>
              <a:t>10N x 3m = </a:t>
            </a:r>
            <a:r>
              <a:rPr lang="en-US" sz="2800" dirty="0">
                <a:solidFill>
                  <a:srgbClr val="FF0000"/>
                </a:solidFill>
              </a:rPr>
              <a:t>2</a:t>
            </a:r>
            <a:r>
              <a:rPr lang="en-US" sz="2800" dirty="0"/>
              <a:t>N x 15m </a:t>
            </a:r>
          </a:p>
        </p:txBody>
      </p:sp>
      <p:sp>
        <p:nvSpPr>
          <p:cNvPr id="12" name="Rectangle 13"/>
          <p:cNvSpPr>
            <a:spLocks noChangeArrowheads="1"/>
          </p:cNvSpPr>
          <p:nvPr/>
        </p:nvSpPr>
        <p:spPr bwMode="auto">
          <a:xfrm>
            <a:off x="5334000" y="5943600"/>
            <a:ext cx="609600" cy="381000"/>
          </a:xfrm>
          <a:prstGeom prst="rect">
            <a:avLst/>
          </a:prstGeom>
          <a:solidFill>
            <a:schemeClr val="accent1"/>
          </a:solidFill>
          <a:ln w="9525">
            <a:solidFill>
              <a:schemeClr val="tx1"/>
            </a:solidFill>
            <a:miter lim="800000"/>
            <a:headEnd/>
            <a:tailEnd/>
          </a:ln>
        </p:spPr>
        <p:txBody>
          <a:bodyPr wrap="none" anchor="ctr"/>
          <a:lstStyle/>
          <a:p>
            <a:pPr algn="ctr"/>
            <a:r>
              <a:rPr lang="en-US" sz="2800">
                <a:solidFill>
                  <a:srgbClr val="FF0000"/>
                </a:solidFill>
              </a:rPr>
              <a:t>10 N</a:t>
            </a:r>
          </a:p>
        </p:txBody>
      </p:sp>
      <p:sp>
        <p:nvSpPr>
          <p:cNvPr id="13" name="Text Box 16"/>
          <p:cNvSpPr txBox="1">
            <a:spLocks noChangeArrowheads="1"/>
          </p:cNvSpPr>
          <p:nvPr/>
        </p:nvSpPr>
        <p:spPr bwMode="auto">
          <a:xfrm>
            <a:off x="8518525" y="5778500"/>
            <a:ext cx="523875" cy="519113"/>
          </a:xfrm>
          <a:prstGeom prst="rect">
            <a:avLst/>
          </a:prstGeom>
          <a:noFill/>
          <a:ln w="9525">
            <a:noFill/>
            <a:miter lim="800000"/>
            <a:headEnd/>
            <a:tailEnd/>
          </a:ln>
        </p:spPr>
        <p:txBody>
          <a:bodyPr wrap="none">
            <a:spAutoFit/>
          </a:bodyPr>
          <a:lstStyle/>
          <a:p>
            <a:r>
              <a:rPr lang="en-US" sz="2800">
                <a:solidFill>
                  <a:srgbClr val="FF0000"/>
                </a:solidFill>
              </a:rPr>
              <a:t>F</a:t>
            </a:r>
            <a:r>
              <a:rPr lang="en-US" sz="2000">
                <a:solidFill>
                  <a:srgbClr val="FF0000"/>
                </a:solidFill>
              </a:rPr>
              <a:t>in</a:t>
            </a:r>
          </a:p>
        </p:txBody>
      </p:sp>
      <p:sp>
        <p:nvSpPr>
          <p:cNvPr id="14" name="Rectangle 18"/>
          <p:cNvSpPr>
            <a:spLocks noChangeArrowheads="1"/>
          </p:cNvSpPr>
          <p:nvPr/>
        </p:nvSpPr>
        <p:spPr bwMode="auto">
          <a:xfrm>
            <a:off x="6705600" y="4648200"/>
            <a:ext cx="844550" cy="519113"/>
          </a:xfrm>
          <a:prstGeom prst="rect">
            <a:avLst/>
          </a:prstGeom>
          <a:noFill/>
          <a:ln w="9525">
            <a:noFill/>
            <a:miter lim="800000"/>
            <a:headEnd/>
            <a:tailEnd/>
          </a:ln>
        </p:spPr>
        <p:txBody>
          <a:bodyPr>
            <a:spAutoFit/>
          </a:bodyPr>
          <a:lstStyle/>
          <a:p>
            <a:r>
              <a:rPr lang="en-US" sz="2800"/>
              <a:t>D</a:t>
            </a:r>
            <a:r>
              <a:rPr lang="en-US" sz="2000"/>
              <a:t>in</a:t>
            </a:r>
          </a:p>
        </p:txBody>
      </p:sp>
      <p:sp>
        <p:nvSpPr>
          <p:cNvPr id="15" name="Text Box 19"/>
          <p:cNvSpPr txBox="1">
            <a:spLocks noChangeArrowheads="1"/>
          </p:cNvSpPr>
          <p:nvPr/>
        </p:nvSpPr>
        <p:spPr bwMode="auto">
          <a:xfrm>
            <a:off x="5105400" y="4800600"/>
            <a:ext cx="684213" cy="519113"/>
          </a:xfrm>
          <a:prstGeom prst="rect">
            <a:avLst/>
          </a:prstGeom>
          <a:noFill/>
          <a:ln w="9525">
            <a:noFill/>
            <a:miter lim="800000"/>
            <a:headEnd/>
            <a:tailEnd/>
          </a:ln>
        </p:spPr>
        <p:txBody>
          <a:bodyPr wrap="none">
            <a:spAutoFit/>
          </a:bodyPr>
          <a:lstStyle/>
          <a:p>
            <a:r>
              <a:rPr lang="en-US" sz="2800" dirty="0" err="1"/>
              <a:t>D</a:t>
            </a:r>
            <a:r>
              <a:rPr lang="en-US" sz="2000" dirty="0" err="1"/>
              <a:t>out</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t>1</a:t>
            </a:r>
            <a:r>
              <a:rPr lang="en-US" baseline="30000"/>
              <a:t>st</a:t>
            </a:r>
            <a:r>
              <a:rPr lang="en-US"/>
              <a:t> Law </a:t>
            </a:r>
          </a:p>
        </p:txBody>
      </p:sp>
      <p:pic>
        <p:nvPicPr>
          <p:cNvPr id="26627" name="Picture 3" descr="j0336838"/>
          <p:cNvPicPr>
            <a:picLocks noGrp="1" noChangeAspect="1" noChangeArrowheads="1" noCrop="1"/>
          </p:cNvPicPr>
          <p:nvPr>
            <p:ph sz="half" idx="1"/>
          </p:nvPr>
        </p:nvPicPr>
        <p:blipFill>
          <a:blip r:embed="rId2"/>
          <a:srcRect/>
          <a:stretch>
            <a:fillRect/>
          </a:stretch>
        </p:blipFill>
        <p:spPr>
          <a:xfrm>
            <a:off x="4495800" y="1600200"/>
            <a:ext cx="3886200" cy="3752850"/>
          </a:xfrm>
          <a:noFill/>
          <a:ln/>
        </p:spPr>
      </p:pic>
      <p:sp>
        <p:nvSpPr>
          <p:cNvPr id="26628" name="Rectangle 4"/>
          <p:cNvSpPr>
            <a:spLocks noGrp="1" noChangeArrowheads="1"/>
          </p:cNvSpPr>
          <p:nvPr>
            <p:ph type="body" sz="half" idx="2"/>
          </p:nvPr>
        </p:nvSpPr>
        <p:spPr>
          <a:xfrm>
            <a:off x="228600" y="1447800"/>
            <a:ext cx="4038600" cy="4525963"/>
          </a:xfrm>
        </p:spPr>
        <p:txBody>
          <a:bodyPr>
            <a:normAutofit lnSpcReduction="10000"/>
          </a:bodyPr>
          <a:lstStyle/>
          <a:p>
            <a:pPr>
              <a:lnSpc>
                <a:spcPct val="90000"/>
              </a:lnSpc>
            </a:pPr>
            <a:r>
              <a:rPr lang="en-US" sz="4000"/>
              <a:t>Once airborne, unless acted on by an unbalanced force (gravity and air – fluid friction), it would never stop! </a:t>
            </a:r>
          </a:p>
        </p:txBody>
      </p:sp>
    </p:spTree>
  </p:cSld>
  <p:clrMapOvr>
    <a:masterClrMapping/>
  </p:clrMapOvr>
  <p:transition spd="slow">
    <p:push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t>1</a:t>
            </a:r>
            <a:r>
              <a:rPr lang="en-US" baseline="30000"/>
              <a:t>st</a:t>
            </a:r>
            <a:r>
              <a:rPr lang="en-US"/>
              <a:t> Law </a:t>
            </a:r>
          </a:p>
        </p:txBody>
      </p:sp>
      <p:pic>
        <p:nvPicPr>
          <p:cNvPr id="25603" name="Picture 3" descr="j0336838"/>
          <p:cNvPicPr>
            <a:picLocks noGrp="1" noChangeAspect="1" noChangeArrowheads="1" noCrop="1"/>
          </p:cNvPicPr>
          <p:nvPr>
            <p:ph sz="half" idx="1"/>
          </p:nvPr>
        </p:nvPicPr>
        <p:blipFill>
          <a:blip r:embed="rId2"/>
          <a:srcRect/>
          <a:stretch>
            <a:fillRect/>
          </a:stretch>
        </p:blipFill>
        <p:spPr>
          <a:xfrm>
            <a:off x="457200" y="1828800"/>
            <a:ext cx="3886200" cy="3751263"/>
          </a:xfrm>
          <a:noFill/>
          <a:ln/>
        </p:spPr>
      </p:pic>
      <p:sp>
        <p:nvSpPr>
          <p:cNvPr id="25604" name="Rectangle 4"/>
          <p:cNvSpPr>
            <a:spLocks noGrp="1" noChangeArrowheads="1"/>
          </p:cNvSpPr>
          <p:nvPr>
            <p:ph type="body" sz="half" idx="2"/>
          </p:nvPr>
        </p:nvSpPr>
        <p:spPr/>
        <p:txBody>
          <a:bodyPr/>
          <a:lstStyle/>
          <a:p>
            <a:r>
              <a:rPr lang="en-US" sz="4000"/>
              <a:t>Unless acted upon by an unbalanced force, this golf ball would sit on the tee forever. </a:t>
            </a:r>
          </a:p>
        </p:txBody>
      </p:sp>
    </p:spTree>
  </p:cSld>
  <p:clrMapOvr>
    <a:masterClrMapping/>
  </p:clrMapOvr>
  <p:transition spd="slow">
    <p:push di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t>Newtons’s 1</a:t>
            </a:r>
            <a:r>
              <a:rPr lang="en-US" baseline="30000"/>
              <a:t>st</a:t>
            </a:r>
            <a:r>
              <a:rPr lang="en-US"/>
              <a:t> Law and You</a:t>
            </a:r>
          </a:p>
        </p:txBody>
      </p:sp>
      <p:pic>
        <p:nvPicPr>
          <p:cNvPr id="28675" name="Picture 3" descr="cci"/>
          <p:cNvPicPr>
            <a:picLocks noGrp="1" noChangeAspect="1" noChangeArrowheads="1" noCrop="1"/>
          </p:cNvPicPr>
          <p:nvPr>
            <p:ph idx="1"/>
          </p:nvPr>
        </p:nvPicPr>
        <p:blipFill>
          <a:blip r:embed="rId2"/>
          <a:srcRect/>
          <a:stretch>
            <a:fillRect/>
          </a:stretch>
        </p:blipFill>
        <p:spPr>
          <a:xfrm>
            <a:off x="1295400" y="1524000"/>
            <a:ext cx="6505575" cy="2098675"/>
          </a:xfrm>
          <a:noFill/>
          <a:ln/>
        </p:spPr>
      </p:pic>
      <p:sp>
        <p:nvSpPr>
          <p:cNvPr id="28676" name="Text Box 4"/>
          <p:cNvSpPr txBox="1">
            <a:spLocks noChangeArrowheads="1"/>
          </p:cNvSpPr>
          <p:nvPr/>
        </p:nvSpPr>
        <p:spPr bwMode="auto">
          <a:xfrm>
            <a:off x="1295400" y="4114800"/>
            <a:ext cx="6553200" cy="1463675"/>
          </a:xfrm>
          <a:prstGeom prst="rect">
            <a:avLst/>
          </a:prstGeom>
          <a:noFill/>
          <a:ln w="9525">
            <a:noFill/>
            <a:miter lim="800000"/>
            <a:headEnd/>
            <a:tailEnd/>
          </a:ln>
          <a:effectLst/>
        </p:spPr>
        <p:txBody>
          <a:bodyPr>
            <a:spAutoFit/>
          </a:bodyPr>
          <a:lstStyle/>
          <a:p>
            <a:pPr>
              <a:spcBef>
                <a:spcPct val="50000"/>
              </a:spcBef>
            </a:pPr>
            <a:r>
              <a:rPr lang="en-US" sz="2000" b="1">
                <a:effectLst>
                  <a:outerShdw blurRad="38100" dist="38100" dir="2700000" algn="tl">
                    <a:srgbClr val="000000"/>
                  </a:outerShdw>
                </a:effectLst>
                <a:latin typeface="Garamond" pitchFamily="18" charset="0"/>
              </a:rPr>
              <a:t>Don’t let this be you. Wear seat belts.</a:t>
            </a:r>
          </a:p>
          <a:p>
            <a:pPr>
              <a:spcBef>
                <a:spcPct val="50000"/>
              </a:spcBef>
            </a:pPr>
            <a:r>
              <a:rPr lang="en-US" sz="2000" b="1">
                <a:effectLst>
                  <a:outerShdw blurRad="38100" dist="38100" dir="2700000" algn="tl">
                    <a:srgbClr val="000000"/>
                  </a:outerShdw>
                </a:effectLst>
                <a:latin typeface="Garamond" pitchFamily="18" charset="0"/>
              </a:rPr>
              <a:t>Because of inertia, objects (including you) resist changes in their motion. When the car going 80 km/hour is stopped by the brick wall, your body keeps moving at 80 m/hour.</a:t>
            </a:r>
          </a:p>
        </p:txBody>
      </p:sp>
    </p:spTree>
  </p:cSld>
  <p:clrMapOvr>
    <a:masterClrMapping/>
  </p:clrMapOvr>
  <p:transition spd="slow">
    <p:push/>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t>2</a:t>
            </a:r>
            <a:r>
              <a:rPr lang="en-US" baseline="30000"/>
              <a:t>nd</a:t>
            </a:r>
            <a:r>
              <a:rPr lang="en-US"/>
              <a:t> Law</a:t>
            </a:r>
          </a:p>
        </p:txBody>
      </p:sp>
      <p:sp>
        <p:nvSpPr>
          <p:cNvPr id="30723" name="WordArt 3"/>
          <p:cNvSpPr>
            <a:spLocks noChangeArrowheads="1" noChangeShapeType="1" noTextEdit="1"/>
          </p:cNvSpPr>
          <p:nvPr/>
        </p:nvSpPr>
        <p:spPr bwMode="auto">
          <a:xfrm>
            <a:off x="1219200" y="2438400"/>
            <a:ext cx="6705600" cy="2057400"/>
          </a:xfrm>
          <a:prstGeom prst="rect">
            <a:avLst/>
          </a:prstGeom>
        </p:spPr>
        <p:txBody>
          <a:bodyPr wrap="none" fromWordArt="1">
            <a:prstTxWarp prst="textPlain">
              <a:avLst>
                <a:gd name="adj" fmla="val 50000"/>
              </a:avLst>
            </a:prstTxWarp>
          </a:bodyPr>
          <a:lstStyle/>
          <a:p>
            <a:pPr algn="ctr"/>
            <a:r>
              <a:rPr lang="en-US" sz="54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F = m x a</a:t>
            </a:r>
          </a:p>
        </p:txBody>
      </p:sp>
      <p:pic>
        <p:nvPicPr>
          <p:cNvPr id="30724" name="Picture 4" descr="tennis ball"/>
          <p:cNvPicPr>
            <a:picLocks noGrp="1" noChangeAspect="1" noChangeArrowheads="1" noCrop="1"/>
          </p:cNvPicPr>
          <p:nvPr>
            <p:ph idx="1"/>
          </p:nvPr>
        </p:nvPicPr>
        <p:blipFill>
          <a:blip r:embed="rId2"/>
          <a:srcRect/>
          <a:stretch>
            <a:fillRect/>
          </a:stretch>
        </p:blipFill>
        <p:spPr>
          <a:xfrm>
            <a:off x="2819400" y="5181600"/>
            <a:ext cx="3810000" cy="571500"/>
          </a:xfrm>
          <a:noFill/>
          <a:ln/>
        </p:spPr>
      </p:pic>
    </p:spTree>
  </p:cSld>
  <p:clrMapOvr>
    <a:masterClrMapping/>
  </p:clrMapOvr>
  <p:transition spd="slow">
    <p:push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t>2</a:t>
            </a:r>
            <a:r>
              <a:rPr lang="en-US" baseline="30000"/>
              <a:t>nd</a:t>
            </a:r>
            <a:r>
              <a:rPr lang="en-US"/>
              <a:t> Law</a:t>
            </a:r>
          </a:p>
        </p:txBody>
      </p:sp>
      <p:sp>
        <p:nvSpPr>
          <p:cNvPr id="32771" name="Rectangle 3"/>
          <p:cNvSpPr>
            <a:spLocks noGrp="1" noChangeArrowheads="1"/>
          </p:cNvSpPr>
          <p:nvPr>
            <p:ph type="body" idx="1"/>
          </p:nvPr>
        </p:nvSpPr>
        <p:spPr/>
        <p:txBody>
          <a:bodyPr/>
          <a:lstStyle/>
          <a:p>
            <a:pPr>
              <a:buFont typeface="Wingdings" pitchFamily="2" charset="2"/>
              <a:buNone/>
            </a:pPr>
            <a:r>
              <a:rPr lang="en-US" sz="4400" i="1"/>
              <a:t>		The net force of an object is equal to the product of its mass and acceleration, or F=ma.</a:t>
            </a:r>
          </a:p>
        </p:txBody>
      </p:sp>
    </p:spTree>
  </p:cSld>
  <p:clrMapOvr>
    <a:masterClrMapping/>
  </p:clrMapOvr>
  <p:transition spd="slow">
    <p:push di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a:t>2</a:t>
            </a:r>
            <a:r>
              <a:rPr lang="en-US" baseline="30000"/>
              <a:t>nd</a:t>
            </a:r>
            <a:r>
              <a:rPr lang="en-US"/>
              <a:t> Law</a:t>
            </a:r>
          </a:p>
        </p:txBody>
      </p:sp>
      <p:sp>
        <p:nvSpPr>
          <p:cNvPr id="86019" name="Rectangle 3"/>
          <p:cNvSpPr>
            <a:spLocks noGrp="1" noChangeArrowheads="1"/>
          </p:cNvSpPr>
          <p:nvPr>
            <p:ph type="body" idx="1"/>
          </p:nvPr>
        </p:nvSpPr>
        <p:spPr/>
        <p:txBody>
          <a:bodyPr/>
          <a:lstStyle/>
          <a:p>
            <a:pPr>
              <a:buFont typeface="Wingdings" pitchFamily="2" charset="2"/>
              <a:buNone/>
            </a:pPr>
            <a:endParaRPr lang="en-US"/>
          </a:p>
          <a:p>
            <a:r>
              <a:rPr lang="en-US"/>
              <a:t>When mass is in kilograms and acceleration is in m/s/s, the unit of force is in newtons (N).</a:t>
            </a:r>
          </a:p>
          <a:p>
            <a:r>
              <a:rPr lang="en-US"/>
              <a:t>One newton is equal to the force required to accelerate one kilogram of mass at one meter/second/second.</a:t>
            </a:r>
          </a:p>
        </p:txBody>
      </p:sp>
    </p:spTree>
  </p:cSld>
  <p:clrMapOvr>
    <a:masterClrMapping/>
  </p:clrMapOvr>
  <p:transition spd="slow">
    <p:push dir="d"/>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t>2</a:t>
            </a:r>
            <a:r>
              <a:rPr lang="en-US" baseline="30000"/>
              <a:t>nd</a:t>
            </a:r>
            <a:r>
              <a:rPr lang="en-US"/>
              <a:t> Law (F = m x a)</a:t>
            </a:r>
          </a:p>
        </p:txBody>
      </p:sp>
      <p:sp>
        <p:nvSpPr>
          <p:cNvPr id="33795" name="Rectangle 3"/>
          <p:cNvSpPr>
            <a:spLocks noGrp="1" noChangeArrowheads="1"/>
          </p:cNvSpPr>
          <p:nvPr>
            <p:ph type="body" idx="1"/>
          </p:nvPr>
        </p:nvSpPr>
        <p:spPr/>
        <p:txBody>
          <a:bodyPr>
            <a:normAutofit lnSpcReduction="10000"/>
          </a:bodyPr>
          <a:lstStyle/>
          <a:p>
            <a:pPr>
              <a:lnSpc>
                <a:spcPct val="90000"/>
              </a:lnSpc>
            </a:pPr>
            <a:r>
              <a:rPr lang="en-US">
                <a:solidFill>
                  <a:srgbClr val="FF0000"/>
                </a:solidFill>
                <a:effectLst/>
              </a:rPr>
              <a:t>How much force is needed to accelerate a 1400 kilogram car 2 meters per second/per second?</a:t>
            </a:r>
          </a:p>
          <a:p>
            <a:pPr>
              <a:lnSpc>
                <a:spcPct val="90000"/>
              </a:lnSpc>
            </a:pPr>
            <a:r>
              <a:rPr lang="en-US"/>
              <a:t>Write the formula</a:t>
            </a:r>
          </a:p>
          <a:p>
            <a:pPr>
              <a:lnSpc>
                <a:spcPct val="90000"/>
              </a:lnSpc>
            </a:pPr>
            <a:r>
              <a:rPr lang="en-US">
                <a:solidFill>
                  <a:srgbClr val="FF0000"/>
                </a:solidFill>
                <a:effectLst/>
              </a:rPr>
              <a:t>F = m x a</a:t>
            </a:r>
          </a:p>
          <a:p>
            <a:pPr>
              <a:lnSpc>
                <a:spcPct val="90000"/>
              </a:lnSpc>
            </a:pPr>
            <a:r>
              <a:rPr lang="en-US"/>
              <a:t>Fill in given numbers and units</a:t>
            </a:r>
          </a:p>
          <a:p>
            <a:pPr>
              <a:lnSpc>
                <a:spcPct val="90000"/>
              </a:lnSpc>
            </a:pPr>
            <a:r>
              <a:rPr lang="en-US">
                <a:solidFill>
                  <a:srgbClr val="FF0000"/>
                </a:solidFill>
                <a:effectLst/>
              </a:rPr>
              <a:t>F = 1400 kg x 2 meters per second/second</a:t>
            </a:r>
          </a:p>
          <a:p>
            <a:pPr>
              <a:lnSpc>
                <a:spcPct val="90000"/>
              </a:lnSpc>
            </a:pPr>
            <a:r>
              <a:rPr lang="en-US"/>
              <a:t>Solve for the unknown</a:t>
            </a:r>
          </a:p>
          <a:p>
            <a:pPr>
              <a:lnSpc>
                <a:spcPct val="90000"/>
              </a:lnSpc>
            </a:pPr>
            <a:r>
              <a:rPr lang="en-US">
                <a:solidFill>
                  <a:srgbClr val="FF0000"/>
                </a:solidFill>
                <a:effectLst/>
              </a:rPr>
              <a:t>2800 kg-meters/second/second or</a:t>
            </a:r>
            <a:r>
              <a:rPr lang="en-US" sz="2800">
                <a:solidFill>
                  <a:srgbClr val="FF0000"/>
                </a:solidFill>
                <a:effectLst/>
              </a:rPr>
              <a:t> </a:t>
            </a:r>
            <a:r>
              <a:rPr lang="en-US" sz="4400" b="1">
                <a:solidFill>
                  <a:srgbClr val="FF0000"/>
                </a:solidFill>
                <a:effectLst/>
              </a:rPr>
              <a:t>2800 N</a:t>
            </a:r>
            <a:endParaRPr lang="en-US" sz="4000" b="1">
              <a:solidFill>
                <a:srgbClr val="FF0000"/>
              </a:solidFill>
              <a:effectLst/>
            </a:endParaRPr>
          </a:p>
          <a:p>
            <a:pPr>
              <a:lnSpc>
                <a:spcPct val="90000"/>
              </a:lnSpc>
              <a:buFont typeface="Wingdings" pitchFamily="2" charset="2"/>
              <a:buNone/>
            </a:pPr>
            <a:endParaRPr lang="en-US" sz="4000" b="1">
              <a:solidFill>
                <a:srgbClr val="FF0000"/>
              </a:solidFill>
              <a:effectLst/>
            </a:endParaRPr>
          </a:p>
        </p:txBody>
      </p:sp>
    </p:spTree>
  </p:cSld>
  <p:clrMapOvr>
    <a:masterClrMapping/>
  </p:clrMapOvr>
  <p:transition spd="slow">
    <p:push/>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4"/>
          <p:cNvSpPr>
            <a:spLocks noGrp="1" noChangeArrowheads="1"/>
          </p:cNvSpPr>
          <p:nvPr>
            <p:ph type="title"/>
          </p:nvPr>
        </p:nvSpPr>
        <p:spPr/>
        <p:txBody>
          <a:bodyPr/>
          <a:lstStyle/>
          <a:p>
            <a:endParaRPr lang="en-US"/>
          </a:p>
        </p:txBody>
      </p:sp>
      <p:pic>
        <p:nvPicPr>
          <p:cNvPr id="91142" name="Picture 6" descr="table"/>
          <p:cNvPicPr>
            <a:picLocks noGrp="1" noChangeAspect="1" noChangeArrowheads="1"/>
          </p:cNvPicPr>
          <p:nvPr>
            <p:ph idx="1"/>
          </p:nvPr>
        </p:nvPicPr>
        <p:blipFill>
          <a:blip r:embed="rId2"/>
          <a:srcRect/>
          <a:stretch>
            <a:fillRect/>
          </a:stretch>
        </p:blipFill>
        <p:spPr>
          <a:xfrm>
            <a:off x="0" y="609600"/>
            <a:ext cx="9144000" cy="5862638"/>
          </a:xfrm>
          <a:solidFill>
            <a:schemeClr val="accent1"/>
          </a:solidFill>
          <a:ln/>
        </p:spPr>
      </p:pic>
      <p:sp>
        <p:nvSpPr>
          <p:cNvPr id="91143" name="Text Box 7"/>
          <p:cNvSpPr txBox="1">
            <a:spLocks noChangeArrowheads="1"/>
          </p:cNvSpPr>
          <p:nvPr/>
        </p:nvSpPr>
        <p:spPr bwMode="auto">
          <a:xfrm>
            <a:off x="381000" y="5791200"/>
            <a:ext cx="8458200" cy="641350"/>
          </a:xfrm>
          <a:prstGeom prst="rect">
            <a:avLst/>
          </a:prstGeom>
          <a:noFill/>
          <a:ln w="9525">
            <a:noFill/>
            <a:miter lim="800000"/>
            <a:headEnd/>
            <a:tailEnd/>
          </a:ln>
          <a:effectLst/>
        </p:spPr>
        <p:txBody>
          <a:bodyPr>
            <a:spAutoFit/>
          </a:bodyPr>
          <a:lstStyle/>
          <a:p>
            <a:pPr>
              <a:spcBef>
                <a:spcPct val="50000"/>
              </a:spcBef>
            </a:pPr>
            <a:r>
              <a:rPr lang="en-US"/>
              <a:t>If mass remains constant, doubling the acceleration, doubles the force. If force remains constant, doubling the mass, halves the acceleration.</a:t>
            </a:r>
          </a:p>
        </p:txBody>
      </p:sp>
    </p:spTree>
  </p:cSld>
  <p:clrMapOvr>
    <a:masterClrMapping/>
  </p:clrMapOvr>
  <p:transition spd="slow">
    <p:push dir="d"/>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4"/>
          <p:cNvSpPr>
            <a:spLocks noGrp="1" noChangeArrowheads="1"/>
          </p:cNvSpPr>
          <p:nvPr>
            <p:ph type="title"/>
          </p:nvPr>
        </p:nvSpPr>
        <p:spPr>
          <a:xfrm>
            <a:off x="457200" y="0"/>
            <a:ext cx="8229600" cy="1143000"/>
          </a:xfrm>
        </p:spPr>
        <p:txBody>
          <a:bodyPr>
            <a:normAutofit fontScale="90000"/>
          </a:bodyPr>
          <a:lstStyle/>
          <a:p>
            <a:pPr algn="l"/>
            <a:r>
              <a:rPr lang="en-US" sz="2400" b="1" i="1">
                <a:solidFill>
                  <a:srgbClr val="FF0000"/>
                </a:solidFill>
                <a:latin typeface="Georgia" pitchFamily="18" charset="0"/>
              </a:rPr>
              <a:t>Newton’s 2</a:t>
            </a:r>
            <a:r>
              <a:rPr lang="en-US" sz="2400" b="1" i="1" baseline="30000">
                <a:solidFill>
                  <a:srgbClr val="FF0000"/>
                </a:solidFill>
                <a:latin typeface="Georgia" pitchFamily="18" charset="0"/>
              </a:rPr>
              <a:t>nd</a:t>
            </a:r>
            <a:r>
              <a:rPr lang="en-US" sz="2400" b="1" i="1">
                <a:solidFill>
                  <a:srgbClr val="FF0000"/>
                </a:solidFill>
                <a:latin typeface="Georgia" pitchFamily="18" charset="0"/>
              </a:rPr>
              <a:t> Law</a:t>
            </a:r>
            <a:r>
              <a:rPr lang="en-US" sz="4000" b="1" i="1">
                <a:solidFill>
                  <a:srgbClr val="FF0000"/>
                </a:solidFill>
                <a:latin typeface="Georgia" pitchFamily="18" charset="0"/>
              </a:rPr>
              <a:t> </a:t>
            </a:r>
            <a:r>
              <a:rPr lang="en-US" sz="2400" b="1" i="1">
                <a:solidFill>
                  <a:srgbClr val="FF0000"/>
                </a:solidFill>
                <a:latin typeface="Georgia" pitchFamily="18" charset="0"/>
              </a:rPr>
              <a:t>proves that different masses accelerate to the earth at the same rate, but with different forces.</a:t>
            </a:r>
          </a:p>
        </p:txBody>
      </p:sp>
      <p:sp>
        <p:nvSpPr>
          <p:cNvPr id="106501" name="Rectangle 5"/>
          <p:cNvSpPr>
            <a:spLocks noGrp="1" noChangeArrowheads="1"/>
          </p:cNvSpPr>
          <p:nvPr>
            <p:ph type="body" sz="half" idx="1"/>
          </p:nvPr>
        </p:nvSpPr>
        <p:spPr>
          <a:xfrm>
            <a:off x="457200" y="1447800"/>
            <a:ext cx="4038600" cy="4525963"/>
          </a:xfrm>
        </p:spPr>
        <p:txBody>
          <a:bodyPr/>
          <a:lstStyle/>
          <a:p>
            <a:r>
              <a:rPr lang="en-US" sz="2800">
                <a:latin typeface="Georgia" pitchFamily="18" charset="0"/>
              </a:rPr>
              <a:t>We know that objects with different masses accelerate to the ground at the same rate.</a:t>
            </a:r>
          </a:p>
          <a:p>
            <a:r>
              <a:rPr lang="en-US" sz="2800">
                <a:latin typeface="Georgia" pitchFamily="18" charset="0"/>
              </a:rPr>
              <a:t>However, because of the 2</a:t>
            </a:r>
            <a:r>
              <a:rPr lang="en-US" sz="2800" baseline="30000">
                <a:latin typeface="Georgia" pitchFamily="18" charset="0"/>
              </a:rPr>
              <a:t>nd</a:t>
            </a:r>
            <a:r>
              <a:rPr lang="en-US" sz="2800">
                <a:latin typeface="Georgia" pitchFamily="18" charset="0"/>
              </a:rPr>
              <a:t> Law we know that they don’t hit the ground with the same force.</a:t>
            </a:r>
          </a:p>
        </p:txBody>
      </p:sp>
      <p:pic>
        <p:nvPicPr>
          <p:cNvPr id="106503" name="Picture 7" descr="Picture1"/>
          <p:cNvPicPr>
            <a:picLocks noGrp="1" noChangeAspect="1" noChangeArrowheads="1"/>
          </p:cNvPicPr>
          <p:nvPr>
            <p:ph sz="half" idx="2"/>
          </p:nvPr>
        </p:nvPicPr>
        <p:blipFill>
          <a:blip r:embed="rId2"/>
          <a:srcRect/>
          <a:stretch>
            <a:fillRect/>
          </a:stretch>
        </p:blipFill>
        <p:spPr>
          <a:xfrm>
            <a:off x="4648200" y="1447800"/>
            <a:ext cx="4038600" cy="3949700"/>
          </a:xfrm>
          <a:noFill/>
          <a:ln/>
        </p:spPr>
      </p:pic>
      <p:sp>
        <p:nvSpPr>
          <p:cNvPr id="106505" name="Text Box 9"/>
          <p:cNvSpPr txBox="1">
            <a:spLocks noChangeArrowheads="1"/>
          </p:cNvSpPr>
          <p:nvPr/>
        </p:nvSpPr>
        <p:spPr bwMode="auto">
          <a:xfrm>
            <a:off x="2286000" y="5715000"/>
            <a:ext cx="3048000" cy="854075"/>
          </a:xfrm>
          <a:prstGeom prst="rect">
            <a:avLst/>
          </a:prstGeom>
          <a:noFill/>
          <a:ln w="9525">
            <a:noFill/>
            <a:miter lim="800000"/>
            <a:headEnd/>
            <a:tailEnd/>
          </a:ln>
          <a:effectLst/>
        </p:spPr>
        <p:txBody>
          <a:bodyPr>
            <a:spAutoFit/>
          </a:bodyPr>
          <a:lstStyle/>
          <a:p>
            <a:pPr algn="ctr">
              <a:spcBef>
                <a:spcPct val="50000"/>
              </a:spcBef>
            </a:pPr>
            <a:r>
              <a:rPr lang="en-US" sz="2000" b="1">
                <a:solidFill>
                  <a:srgbClr val="FF0000"/>
                </a:solidFill>
                <a:effectLst>
                  <a:outerShdw blurRad="38100" dist="38100" dir="2700000" algn="tl">
                    <a:srgbClr val="000000"/>
                  </a:outerShdw>
                </a:effectLst>
              </a:rPr>
              <a:t>F = ma</a:t>
            </a:r>
          </a:p>
          <a:p>
            <a:pPr algn="ctr">
              <a:spcBef>
                <a:spcPct val="50000"/>
              </a:spcBef>
            </a:pPr>
            <a:r>
              <a:rPr lang="en-US" sz="2000" b="1">
                <a:solidFill>
                  <a:srgbClr val="FF0000"/>
                </a:solidFill>
                <a:effectLst>
                  <a:outerShdw blurRad="38100" dist="38100" dir="2700000" algn="tl">
                    <a:srgbClr val="000000"/>
                  </a:outerShdw>
                </a:effectLst>
              </a:rPr>
              <a:t>98 N = 10 kg x 9.8 m/s/s</a:t>
            </a:r>
          </a:p>
        </p:txBody>
      </p:sp>
      <p:sp>
        <p:nvSpPr>
          <p:cNvPr id="106506" name="Text Box 10"/>
          <p:cNvSpPr txBox="1">
            <a:spLocks noChangeArrowheads="1"/>
          </p:cNvSpPr>
          <p:nvPr/>
        </p:nvSpPr>
        <p:spPr bwMode="auto">
          <a:xfrm>
            <a:off x="6019800" y="5715000"/>
            <a:ext cx="2667000" cy="854075"/>
          </a:xfrm>
          <a:prstGeom prst="rect">
            <a:avLst/>
          </a:prstGeom>
          <a:noFill/>
          <a:ln w="9525">
            <a:noFill/>
            <a:miter lim="800000"/>
            <a:headEnd/>
            <a:tailEnd/>
          </a:ln>
          <a:effectLst/>
        </p:spPr>
        <p:txBody>
          <a:bodyPr>
            <a:spAutoFit/>
          </a:bodyPr>
          <a:lstStyle/>
          <a:p>
            <a:pPr algn="ctr">
              <a:spcBef>
                <a:spcPct val="50000"/>
              </a:spcBef>
            </a:pPr>
            <a:r>
              <a:rPr lang="en-US" sz="2000" b="1">
                <a:solidFill>
                  <a:srgbClr val="FF0000"/>
                </a:solidFill>
                <a:effectLst>
                  <a:outerShdw blurRad="38100" dist="38100" dir="2700000" algn="tl">
                    <a:srgbClr val="000000"/>
                  </a:outerShdw>
                </a:effectLst>
              </a:rPr>
              <a:t>F = ma</a:t>
            </a:r>
          </a:p>
          <a:p>
            <a:pPr algn="ctr">
              <a:spcBef>
                <a:spcPct val="50000"/>
              </a:spcBef>
            </a:pPr>
            <a:r>
              <a:rPr lang="en-US" sz="2000" b="1">
                <a:solidFill>
                  <a:srgbClr val="FF0000"/>
                </a:solidFill>
                <a:effectLst>
                  <a:outerShdw blurRad="38100" dist="38100" dir="2700000" algn="tl">
                    <a:srgbClr val="000000"/>
                  </a:outerShdw>
                </a:effectLst>
              </a:rPr>
              <a:t>9.8 N = 1 kg x 9.8 m/s/s</a:t>
            </a:r>
          </a:p>
        </p:txBody>
      </p:sp>
    </p:spTree>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8229600" cy="4525963"/>
          </a:xfrm>
        </p:spPr>
        <p:txBody>
          <a:bodyPr>
            <a:normAutofit fontScale="92500" lnSpcReduction="20000"/>
          </a:bodyPr>
          <a:lstStyle/>
          <a:p>
            <a:pPr>
              <a:lnSpc>
                <a:spcPct val="80000"/>
              </a:lnSpc>
            </a:pPr>
            <a:r>
              <a:rPr lang="en-US" dirty="0" smtClean="0"/>
              <a:t>The mechanical advantage of a wedge can be found by dividing the length of either slope (S) by the thickness (T) of the big end.</a:t>
            </a:r>
          </a:p>
          <a:p>
            <a:pPr>
              <a:lnSpc>
                <a:spcPct val="80000"/>
              </a:lnSpc>
              <a:buNone/>
            </a:pPr>
            <a:r>
              <a:rPr lang="en-US" dirty="0" smtClean="0"/>
              <a:t>                                                              S</a:t>
            </a:r>
          </a:p>
          <a:p>
            <a:pPr>
              <a:lnSpc>
                <a:spcPct val="80000"/>
              </a:lnSpc>
              <a:buNone/>
            </a:pPr>
            <a:endParaRPr lang="en-US" dirty="0" smtClean="0"/>
          </a:p>
          <a:p>
            <a:pPr>
              <a:lnSpc>
                <a:spcPct val="80000"/>
              </a:lnSpc>
              <a:buNone/>
            </a:pPr>
            <a:endParaRPr lang="en-US" dirty="0" smtClean="0"/>
          </a:p>
          <a:p>
            <a:pPr>
              <a:lnSpc>
                <a:spcPct val="80000"/>
              </a:lnSpc>
              <a:buNone/>
            </a:pPr>
            <a:endParaRPr lang="en-US" dirty="0" smtClean="0"/>
          </a:p>
          <a:p>
            <a:pPr>
              <a:lnSpc>
                <a:spcPct val="80000"/>
              </a:lnSpc>
            </a:pPr>
            <a:r>
              <a:rPr lang="en-US" dirty="0" smtClean="0"/>
              <a:t> As an example, assume that the length of the slope is 10 inches and the thickness is 4 inches. The mechanical advantage is equal to 10/4 or 2 1/2. As with the inclined plane, the mechanical advantage gained by using a wedge requires a corresponding increase in distance. </a:t>
            </a:r>
          </a:p>
          <a:p>
            <a:endParaRPr lang="en-US" dirty="0"/>
          </a:p>
        </p:txBody>
      </p:sp>
      <p:sp>
        <p:nvSpPr>
          <p:cNvPr id="4" name="AutoShape 9"/>
          <p:cNvSpPr>
            <a:spLocks noChangeArrowheads="1"/>
          </p:cNvSpPr>
          <p:nvPr/>
        </p:nvSpPr>
        <p:spPr bwMode="auto">
          <a:xfrm rot="5400000">
            <a:off x="5562600" y="2514600"/>
            <a:ext cx="1143000" cy="16002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a:t>Check Your Understanding</a:t>
            </a:r>
          </a:p>
        </p:txBody>
      </p:sp>
      <p:sp>
        <p:nvSpPr>
          <p:cNvPr id="89091" name="Rectangle 3"/>
          <p:cNvSpPr>
            <a:spLocks noGrp="1" noChangeArrowheads="1"/>
          </p:cNvSpPr>
          <p:nvPr>
            <p:ph type="body" idx="1"/>
          </p:nvPr>
        </p:nvSpPr>
        <p:spPr/>
        <p:txBody>
          <a:bodyPr/>
          <a:lstStyle/>
          <a:p>
            <a:pPr>
              <a:lnSpc>
                <a:spcPct val="80000"/>
              </a:lnSpc>
              <a:buFont typeface="Wingdings" pitchFamily="2" charset="2"/>
              <a:buNone/>
            </a:pPr>
            <a:endParaRPr lang="en-US" sz="2000" b="1"/>
          </a:p>
          <a:p>
            <a:pPr>
              <a:lnSpc>
                <a:spcPct val="80000"/>
              </a:lnSpc>
            </a:pPr>
            <a:r>
              <a:rPr lang="en-US" sz="2000"/>
              <a:t>1. What acceleration will result when a 12 N net force applied to a 3 kg object? A 6 kg object?</a:t>
            </a:r>
          </a:p>
          <a:p>
            <a:pPr>
              <a:lnSpc>
                <a:spcPct val="80000"/>
              </a:lnSpc>
              <a:buFont typeface="Wingdings" pitchFamily="2" charset="2"/>
              <a:buNone/>
            </a:pPr>
            <a:r>
              <a:rPr lang="en-US" sz="2000"/>
              <a:t> </a:t>
            </a:r>
          </a:p>
          <a:p>
            <a:pPr>
              <a:lnSpc>
                <a:spcPct val="80000"/>
              </a:lnSpc>
            </a:pPr>
            <a:r>
              <a:rPr lang="en-US" sz="2000"/>
              <a:t>2. A net force of 16 N causes a mass to accelerate at a rate of 5 m/s</a:t>
            </a:r>
            <a:r>
              <a:rPr lang="en-US" sz="2000" baseline="30000"/>
              <a:t>2</a:t>
            </a:r>
            <a:r>
              <a:rPr lang="en-US" sz="2000"/>
              <a:t>. Determine the mass.</a:t>
            </a:r>
          </a:p>
          <a:p>
            <a:pPr>
              <a:lnSpc>
                <a:spcPct val="80000"/>
              </a:lnSpc>
            </a:pPr>
            <a:endParaRPr lang="en-US" sz="2000"/>
          </a:p>
          <a:p>
            <a:pPr>
              <a:lnSpc>
                <a:spcPct val="80000"/>
              </a:lnSpc>
            </a:pPr>
            <a:r>
              <a:rPr lang="en-US" sz="2000"/>
              <a:t>3. How much force is needed to accelerate a 66 kg skier 1 m/sec/sec?</a:t>
            </a:r>
          </a:p>
          <a:p>
            <a:pPr>
              <a:lnSpc>
                <a:spcPct val="80000"/>
              </a:lnSpc>
              <a:buFont typeface="Wingdings" pitchFamily="2" charset="2"/>
              <a:buNone/>
            </a:pPr>
            <a:endParaRPr lang="en-US" sz="2000"/>
          </a:p>
          <a:p>
            <a:pPr>
              <a:lnSpc>
                <a:spcPct val="80000"/>
              </a:lnSpc>
            </a:pPr>
            <a:r>
              <a:rPr lang="en-US" sz="2000"/>
              <a:t>4. What is the force on a 1000 kg elevator that is falling freely at 9.8 m/sec/sec?</a:t>
            </a:r>
          </a:p>
          <a:p>
            <a:pPr>
              <a:lnSpc>
                <a:spcPct val="80000"/>
              </a:lnSpc>
              <a:buFont typeface="Wingdings" pitchFamily="2" charset="2"/>
              <a:buNone/>
            </a:pPr>
            <a:endParaRPr lang="en-US" sz="2000"/>
          </a:p>
        </p:txBody>
      </p:sp>
    </p:spTree>
  </p:cSld>
  <p:clrMapOvr>
    <a:masterClrMapping/>
  </p:clrMapOvr>
  <p:transition spd="slow">
    <p:push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a:t>Check Your Understanding</a:t>
            </a:r>
          </a:p>
        </p:txBody>
      </p:sp>
      <p:sp>
        <p:nvSpPr>
          <p:cNvPr id="90115" name="Rectangle 3"/>
          <p:cNvSpPr>
            <a:spLocks noGrp="1" noChangeArrowheads="1"/>
          </p:cNvSpPr>
          <p:nvPr>
            <p:ph type="body" idx="1"/>
          </p:nvPr>
        </p:nvSpPr>
        <p:spPr/>
        <p:txBody>
          <a:bodyPr/>
          <a:lstStyle/>
          <a:p>
            <a:pPr>
              <a:lnSpc>
                <a:spcPct val="80000"/>
              </a:lnSpc>
              <a:buFont typeface="Wingdings" pitchFamily="2" charset="2"/>
              <a:buNone/>
            </a:pPr>
            <a:endParaRPr lang="en-US" sz="1800" b="1"/>
          </a:p>
          <a:p>
            <a:pPr>
              <a:lnSpc>
                <a:spcPct val="80000"/>
              </a:lnSpc>
            </a:pPr>
            <a:r>
              <a:rPr lang="en-US" sz="1800"/>
              <a:t>1. What acceleration will result when a 12 N net force applied to a 3 kg object? </a:t>
            </a:r>
          </a:p>
          <a:p>
            <a:pPr>
              <a:lnSpc>
                <a:spcPct val="80000"/>
              </a:lnSpc>
              <a:buFont typeface="Wingdings" pitchFamily="2" charset="2"/>
              <a:buNone/>
            </a:pPr>
            <a:r>
              <a:rPr lang="en-US" sz="1800"/>
              <a:t>				 </a:t>
            </a:r>
            <a:r>
              <a:rPr lang="en-US" sz="1800" b="1">
                <a:solidFill>
                  <a:srgbClr val="FF0000"/>
                </a:solidFill>
              </a:rPr>
              <a:t>12 N = 3 kg x 4 m/s/s</a:t>
            </a:r>
          </a:p>
          <a:p>
            <a:pPr lvl="4" algn="ctr">
              <a:lnSpc>
                <a:spcPct val="80000"/>
              </a:lnSpc>
              <a:buFont typeface="Wingdings" pitchFamily="2" charset="2"/>
              <a:buNone/>
            </a:pPr>
            <a:r>
              <a:rPr lang="en-US" sz="1200"/>
              <a:t>  </a:t>
            </a:r>
          </a:p>
          <a:p>
            <a:pPr>
              <a:lnSpc>
                <a:spcPct val="80000"/>
              </a:lnSpc>
              <a:buFont typeface="Wingdings" pitchFamily="2" charset="2"/>
              <a:buNone/>
            </a:pPr>
            <a:r>
              <a:rPr lang="en-US" sz="1800"/>
              <a:t> </a:t>
            </a:r>
          </a:p>
          <a:p>
            <a:pPr>
              <a:lnSpc>
                <a:spcPct val="80000"/>
              </a:lnSpc>
            </a:pPr>
            <a:r>
              <a:rPr lang="en-US" sz="1800"/>
              <a:t>2. A net force of 16 N causes a mass to accelerate at a rate of 5 m/s</a:t>
            </a:r>
            <a:r>
              <a:rPr lang="en-US" sz="1800" baseline="30000"/>
              <a:t>2</a:t>
            </a:r>
            <a:r>
              <a:rPr lang="en-US" sz="1800"/>
              <a:t>. Determine the mass.</a:t>
            </a:r>
          </a:p>
          <a:p>
            <a:pPr>
              <a:lnSpc>
                <a:spcPct val="80000"/>
              </a:lnSpc>
              <a:buFont typeface="Wingdings" pitchFamily="2" charset="2"/>
              <a:buNone/>
            </a:pPr>
            <a:r>
              <a:rPr lang="en-US" sz="1800"/>
              <a:t>                                                      </a:t>
            </a:r>
            <a:r>
              <a:rPr lang="en-US" sz="1800" b="1">
                <a:solidFill>
                  <a:srgbClr val="FF0000"/>
                </a:solidFill>
              </a:rPr>
              <a:t>16 N = 3.2 kg x 5 m/s/s</a:t>
            </a:r>
          </a:p>
          <a:p>
            <a:pPr algn="ctr">
              <a:lnSpc>
                <a:spcPct val="80000"/>
              </a:lnSpc>
              <a:buFont typeface="Wingdings" pitchFamily="2" charset="2"/>
              <a:buNone/>
            </a:pPr>
            <a:r>
              <a:rPr lang="en-US" sz="1800"/>
              <a:t> </a:t>
            </a:r>
          </a:p>
          <a:p>
            <a:pPr>
              <a:lnSpc>
                <a:spcPct val="80000"/>
              </a:lnSpc>
            </a:pPr>
            <a:r>
              <a:rPr lang="en-US" sz="1800"/>
              <a:t>3. How much force is needed to accelerate a 66 kg skier 1 m/sec/sec?</a:t>
            </a:r>
          </a:p>
          <a:p>
            <a:pPr>
              <a:lnSpc>
                <a:spcPct val="80000"/>
              </a:lnSpc>
            </a:pPr>
            <a:endParaRPr lang="en-US" sz="1800"/>
          </a:p>
          <a:p>
            <a:pPr algn="ctr">
              <a:lnSpc>
                <a:spcPct val="80000"/>
              </a:lnSpc>
              <a:buFont typeface="Wingdings" pitchFamily="2" charset="2"/>
              <a:buNone/>
            </a:pPr>
            <a:r>
              <a:rPr lang="en-US" sz="1800" b="1">
                <a:solidFill>
                  <a:srgbClr val="FF0000"/>
                </a:solidFill>
              </a:rPr>
              <a:t>66 kg-m/sec/sec or 66 N</a:t>
            </a:r>
          </a:p>
          <a:p>
            <a:pPr algn="ctr">
              <a:lnSpc>
                <a:spcPct val="80000"/>
              </a:lnSpc>
              <a:buFont typeface="Wingdings" pitchFamily="2" charset="2"/>
              <a:buNone/>
            </a:pPr>
            <a:endParaRPr lang="en-US" sz="1800" b="1"/>
          </a:p>
          <a:p>
            <a:pPr>
              <a:lnSpc>
                <a:spcPct val="80000"/>
              </a:lnSpc>
            </a:pPr>
            <a:r>
              <a:rPr lang="en-US" sz="1800"/>
              <a:t>4. What is the force on a 1000 kg elevator that is falling freely at 9.8 m/sec/sec?</a:t>
            </a:r>
          </a:p>
          <a:p>
            <a:pPr>
              <a:lnSpc>
                <a:spcPct val="80000"/>
              </a:lnSpc>
            </a:pPr>
            <a:endParaRPr lang="en-US" sz="1800"/>
          </a:p>
          <a:p>
            <a:pPr algn="ctr">
              <a:lnSpc>
                <a:spcPct val="80000"/>
              </a:lnSpc>
            </a:pPr>
            <a:r>
              <a:rPr lang="en-US" sz="1800" b="1">
                <a:effectLst/>
              </a:rPr>
              <a:t> </a:t>
            </a:r>
            <a:r>
              <a:rPr lang="en-US" sz="1800" b="1">
                <a:solidFill>
                  <a:srgbClr val="FF0000"/>
                </a:solidFill>
              </a:rPr>
              <a:t>9800 kg-m/sec/sec or 9800 N</a:t>
            </a:r>
          </a:p>
          <a:p>
            <a:pPr algn="ctr">
              <a:lnSpc>
                <a:spcPct val="80000"/>
              </a:lnSpc>
            </a:pPr>
            <a:endParaRPr lang="en-US" sz="1800" b="1"/>
          </a:p>
        </p:txBody>
      </p:sp>
    </p:spTree>
  </p:cSld>
  <p:clrMapOvr>
    <a:masterClrMapping/>
  </p:clrMapOvr>
  <p:transition spd="slow">
    <p:push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endParaRPr lang="en-US"/>
          </a:p>
        </p:txBody>
      </p:sp>
      <p:pic>
        <p:nvPicPr>
          <p:cNvPr id="31747" name="Picture 3" descr="force1"/>
          <p:cNvPicPr>
            <a:picLocks noGrp="1" noChangeAspect="1" noChangeArrowheads="1"/>
          </p:cNvPicPr>
          <p:nvPr>
            <p:ph idx="1"/>
          </p:nvPr>
        </p:nvPicPr>
        <p:blipFill>
          <a:blip r:embed="rId2"/>
          <a:srcRect/>
          <a:stretch>
            <a:fillRect/>
          </a:stretch>
        </p:blipFill>
        <p:spPr>
          <a:xfrm>
            <a:off x="1524000" y="0"/>
            <a:ext cx="6324600" cy="6858000"/>
          </a:xfrm>
          <a:noFill/>
          <a:ln/>
        </p:spPr>
      </p:pic>
    </p:spTree>
  </p:cSld>
  <p:clrMapOvr>
    <a:masterClrMapping/>
  </p:clrMapOvr>
  <p:transition spd="slow">
    <p:push dir="d"/>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t>3</a:t>
            </a:r>
            <a:r>
              <a:rPr lang="en-US" baseline="30000"/>
              <a:t>rd</a:t>
            </a:r>
            <a:r>
              <a:rPr lang="en-US"/>
              <a:t> Law</a:t>
            </a:r>
          </a:p>
        </p:txBody>
      </p:sp>
      <p:sp>
        <p:nvSpPr>
          <p:cNvPr id="36867" name="Rectangle 3"/>
          <p:cNvSpPr>
            <a:spLocks noGrp="1" noChangeArrowheads="1"/>
          </p:cNvSpPr>
          <p:nvPr>
            <p:ph type="body" sz="half" idx="1"/>
          </p:nvPr>
        </p:nvSpPr>
        <p:spPr/>
        <p:txBody>
          <a:bodyPr/>
          <a:lstStyle/>
          <a:p>
            <a:r>
              <a:rPr lang="en-US" sz="4800"/>
              <a:t>For every action, there is an equal and opposite reaction.</a:t>
            </a:r>
          </a:p>
        </p:txBody>
      </p:sp>
      <p:sp>
        <p:nvSpPr>
          <p:cNvPr id="36868" name="Rectangle 4"/>
          <p:cNvSpPr>
            <a:spLocks noGrp="1" noChangeArrowheads="1"/>
          </p:cNvSpPr>
          <p:nvPr>
            <p:ph sz="half" idx="2"/>
          </p:nvPr>
        </p:nvSpPr>
        <p:spPr>
          <a:xfrm>
            <a:off x="457200" y="3940175"/>
            <a:ext cx="8229600" cy="2190750"/>
          </a:xfrm>
        </p:spPr>
        <p:txBody>
          <a:bodyPr/>
          <a:lstStyle/>
          <a:p>
            <a:endParaRPr lang="en-US" sz="2800"/>
          </a:p>
        </p:txBody>
      </p:sp>
    </p:spTree>
  </p:cSld>
  <p:clrMapOvr>
    <a:masterClrMapping/>
  </p:clrMapOvr>
  <p:transition spd="slow">
    <p:push/>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title"/>
          </p:nvPr>
        </p:nvSpPr>
        <p:spPr/>
        <p:txBody>
          <a:bodyPr/>
          <a:lstStyle/>
          <a:p>
            <a:r>
              <a:rPr lang="en-US"/>
              <a:t>3</a:t>
            </a:r>
            <a:r>
              <a:rPr lang="en-US" baseline="30000"/>
              <a:t>rd</a:t>
            </a:r>
            <a:r>
              <a:rPr lang="en-US"/>
              <a:t> Law</a:t>
            </a:r>
          </a:p>
        </p:txBody>
      </p:sp>
      <p:sp>
        <p:nvSpPr>
          <p:cNvPr id="44034" name="Rectangle 2"/>
          <p:cNvSpPr>
            <a:spLocks noGrp="1" noChangeArrowheads="1"/>
          </p:cNvSpPr>
          <p:nvPr>
            <p:ph type="body" sz="half" idx="1"/>
          </p:nvPr>
        </p:nvSpPr>
        <p:spPr>
          <a:xfrm>
            <a:off x="4572000" y="1524000"/>
            <a:ext cx="4038600" cy="5105400"/>
          </a:xfrm>
        </p:spPr>
        <p:txBody>
          <a:bodyPr/>
          <a:lstStyle/>
          <a:p>
            <a:pPr>
              <a:buFont typeface="Wingdings" pitchFamily="2" charset="2"/>
              <a:buNone/>
            </a:pPr>
            <a:r>
              <a:rPr lang="en-US" sz="2800"/>
              <a:t>	According to Newton, whenever objects A and B interact with each other, they exert forces upon each other. When you sit in your chair, your body exerts a downward force on the chair and the chair exerts an upward force on your body. </a:t>
            </a:r>
          </a:p>
        </p:txBody>
      </p:sp>
      <p:pic>
        <p:nvPicPr>
          <p:cNvPr id="44035" name="Picture 3" descr="j0344933"/>
          <p:cNvPicPr>
            <a:picLocks noGrp="1" noChangeAspect="1" noChangeArrowheads="1"/>
          </p:cNvPicPr>
          <p:nvPr>
            <p:ph sz="half" idx="2"/>
          </p:nvPr>
        </p:nvPicPr>
        <p:blipFill>
          <a:blip r:embed="rId2"/>
          <a:srcRect/>
          <a:stretch>
            <a:fillRect/>
          </a:stretch>
        </p:blipFill>
        <p:spPr>
          <a:xfrm>
            <a:off x="381000" y="1676400"/>
            <a:ext cx="3919538" cy="4191000"/>
          </a:xfrm>
          <a:noFill/>
          <a:ln/>
        </p:spPr>
      </p:pic>
    </p:spTree>
  </p:cSld>
  <p:clrMapOvr>
    <a:masterClrMapping/>
  </p:clrMapOvr>
  <p:transition spd="slow">
    <p:push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p:cNvSpPr>
            <a:spLocks noGrp="1" noChangeArrowheads="1"/>
          </p:cNvSpPr>
          <p:nvPr>
            <p:ph type="title"/>
          </p:nvPr>
        </p:nvSpPr>
        <p:spPr/>
        <p:txBody>
          <a:bodyPr/>
          <a:lstStyle/>
          <a:p>
            <a:r>
              <a:rPr lang="en-US"/>
              <a:t>3</a:t>
            </a:r>
            <a:r>
              <a:rPr lang="en-US" baseline="30000"/>
              <a:t>rd</a:t>
            </a:r>
            <a:r>
              <a:rPr lang="en-US"/>
              <a:t> Law</a:t>
            </a:r>
          </a:p>
        </p:txBody>
      </p:sp>
      <p:sp>
        <p:nvSpPr>
          <p:cNvPr id="45058" name="Rectangle 2"/>
          <p:cNvSpPr>
            <a:spLocks noGrp="1" noChangeArrowheads="1"/>
          </p:cNvSpPr>
          <p:nvPr>
            <p:ph type="body" sz="half" idx="1"/>
          </p:nvPr>
        </p:nvSpPr>
        <p:spPr>
          <a:xfrm>
            <a:off x="228600" y="1676400"/>
            <a:ext cx="4038600" cy="4454525"/>
          </a:xfrm>
        </p:spPr>
        <p:txBody>
          <a:bodyPr/>
          <a:lstStyle/>
          <a:p>
            <a:pPr>
              <a:buFont typeface="Wingdings" pitchFamily="2" charset="2"/>
              <a:buNone/>
            </a:pPr>
            <a:r>
              <a:rPr lang="en-US" sz="2800"/>
              <a:t>	There are two forces resulting from this interaction - a force on the chair and a force on your body. These two forces are called </a:t>
            </a:r>
            <a:r>
              <a:rPr lang="en-US" sz="2800" i="1"/>
              <a:t>action</a:t>
            </a:r>
            <a:r>
              <a:rPr lang="en-US" sz="2800"/>
              <a:t> and </a:t>
            </a:r>
            <a:r>
              <a:rPr lang="en-US" sz="2800" i="1"/>
              <a:t>reaction</a:t>
            </a:r>
            <a:r>
              <a:rPr lang="en-US" sz="2800"/>
              <a:t> forces.</a:t>
            </a:r>
          </a:p>
        </p:txBody>
      </p:sp>
      <p:pic>
        <p:nvPicPr>
          <p:cNvPr id="45059" name="Picture 3" descr="j0344928"/>
          <p:cNvPicPr>
            <a:picLocks noGrp="1" noChangeAspect="1" noChangeArrowheads="1"/>
          </p:cNvPicPr>
          <p:nvPr>
            <p:ph sz="half" idx="2"/>
          </p:nvPr>
        </p:nvPicPr>
        <p:blipFill>
          <a:blip r:embed="rId2"/>
          <a:srcRect/>
          <a:stretch>
            <a:fillRect/>
          </a:stretch>
        </p:blipFill>
        <p:spPr>
          <a:xfrm>
            <a:off x="4572000" y="1600200"/>
            <a:ext cx="4191000" cy="4002088"/>
          </a:xfrm>
          <a:noFill/>
          <a:ln/>
        </p:spPr>
      </p:pic>
    </p:spTree>
  </p:cSld>
  <p:clrMapOvr>
    <a:masterClrMapping/>
  </p:clrMapOvr>
  <p:transition spd="slow">
    <p:push dir="u"/>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sz="4000" i="1">
                <a:latin typeface="Georgia" pitchFamily="18" charset="0"/>
              </a:rPr>
              <a:t>Newton’s 3rd Law in Nature</a:t>
            </a:r>
          </a:p>
        </p:txBody>
      </p:sp>
      <p:sp>
        <p:nvSpPr>
          <p:cNvPr id="47107" name="Rectangle 3"/>
          <p:cNvSpPr>
            <a:spLocks noGrp="1" noChangeArrowheads="1"/>
          </p:cNvSpPr>
          <p:nvPr>
            <p:ph type="body" sz="half" idx="1"/>
          </p:nvPr>
        </p:nvSpPr>
        <p:spPr>
          <a:xfrm>
            <a:off x="0" y="1524000"/>
            <a:ext cx="4038600" cy="4530725"/>
          </a:xfrm>
        </p:spPr>
        <p:txBody>
          <a:bodyPr>
            <a:normAutofit fontScale="92500"/>
          </a:bodyPr>
          <a:lstStyle/>
          <a:p>
            <a:pPr>
              <a:lnSpc>
                <a:spcPct val="90000"/>
              </a:lnSpc>
            </a:pPr>
            <a:r>
              <a:rPr lang="en-US" sz="2400"/>
              <a:t>Consider the propulsion of a fish through the water. A fish uses its fins to push water backwards.  In turn, the water </a:t>
            </a:r>
            <a:r>
              <a:rPr lang="en-US" sz="2400" i="1"/>
              <a:t>reacts</a:t>
            </a:r>
            <a:r>
              <a:rPr lang="en-US" sz="2400"/>
              <a:t> by pushing the fish forwards, propelling the fish through the water.</a:t>
            </a:r>
          </a:p>
          <a:p>
            <a:pPr>
              <a:lnSpc>
                <a:spcPct val="90000"/>
              </a:lnSpc>
            </a:pPr>
            <a:r>
              <a:rPr lang="en-US" sz="2400"/>
              <a:t> The size of the force on the water equals the size of the force on the fish; the direction of the force on the water (backwards) is opposite the direction of the force on the fish (forwards).</a:t>
            </a:r>
          </a:p>
        </p:txBody>
      </p:sp>
      <p:pic>
        <p:nvPicPr>
          <p:cNvPr id="47108" name="Picture 4" descr="j0282885"/>
          <p:cNvPicPr>
            <a:picLocks noGrp="1" noChangeAspect="1" noChangeArrowheads="1" noCrop="1"/>
          </p:cNvPicPr>
          <p:nvPr>
            <p:ph sz="half" idx="2"/>
          </p:nvPr>
        </p:nvPicPr>
        <p:blipFill>
          <a:blip r:embed="rId2"/>
          <a:srcRect/>
          <a:stretch>
            <a:fillRect/>
          </a:stretch>
        </p:blipFill>
        <p:spPr>
          <a:xfrm>
            <a:off x="4343400" y="1905000"/>
            <a:ext cx="4495800" cy="3962400"/>
          </a:xfrm>
          <a:noFill/>
          <a:ln/>
        </p:spPr>
      </p:pic>
    </p:spTree>
  </p:cSld>
  <p:clrMapOvr>
    <a:masterClrMapping/>
  </p:clrMapOvr>
  <p:transition spd="slow">
    <p:push dir="d"/>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t>3</a:t>
            </a:r>
            <a:r>
              <a:rPr lang="en-US" baseline="30000"/>
              <a:t>rd</a:t>
            </a:r>
            <a:r>
              <a:rPr lang="en-US"/>
              <a:t> Law</a:t>
            </a:r>
          </a:p>
        </p:txBody>
      </p:sp>
      <p:pic>
        <p:nvPicPr>
          <p:cNvPr id="38915" name="Picture 3" descr="j0189234"/>
          <p:cNvPicPr>
            <a:picLocks noGrp="1" noChangeAspect="1" noChangeArrowheads="1" noCrop="1"/>
          </p:cNvPicPr>
          <p:nvPr>
            <p:ph sz="half" idx="2"/>
          </p:nvPr>
        </p:nvPicPr>
        <p:blipFill>
          <a:blip r:embed="rId2"/>
          <a:srcRect/>
          <a:stretch>
            <a:fillRect/>
          </a:stretch>
        </p:blipFill>
        <p:spPr>
          <a:xfrm>
            <a:off x="685800" y="1600200"/>
            <a:ext cx="3421063" cy="4572000"/>
          </a:xfrm>
          <a:noFill/>
          <a:ln/>
        </p:spPr>
      </p:pic>
      <p:sp>
        <p:nvSpPr>
          <p:cNvPr id="38916" name="Rectangle 4"/>
          <p:cNvSpPr>
            <a:spLocks noGrp="1" noChangeArrowheads="1"/>
          </p:cNvSpPr>
          <p:nvPr>
            <p:ph sz="half" idx="1"/>
          </p:nvPr>
        </p:nvSpPr>
        <p:spPr>
          <a:xfrm>
            <a:off x="4724400" y="1600200"/>
            <a:ext cx="4038600" cy="4525963"/>
          </a:xfrm>
        </p:spPr>
        <p:txBody>
          <a:bodyPr/>
          <a:lstStyle/>
          <a:p>
            <a:endParaRPr lang="en-US"/>
          </a:p>
        </p:txBody>
      </p:sp>
      <p:sp>
        <p:nvSpPr>
          <p:cNvPr id="38917" name="Text Box 5"/>
          <p:cNvSpPr txBox="1">
            <a:spLocks noChangeArrowheads="1"/>
          </p:cNvSpPr>
          <p:nvPr/>
        </p:nvSpPr>
        <p:spPr bwMode="auto">
          <a:xfrm>
            <a:off x="4822825" y="1820863"/>
            <a:ext cx="3787775" cy="396875"/>
          </a:xfrm>
          <a:prstGeom prst="rect">
            <a:avLst/>
          </a:prstGeom>
          <a:noFill/>
          <a:ln w="9525">
            <a:noFill/>
            <a:miter lim="800000"/>
            <a:headEnd/>
            <a:tailEnd/>
          </a:ln>
          <a:effectLst/>
        </p:spPr>
        <p:txBody>
          <a:bodyPr>
            <a:spAutoFit/>
          </a:bodyPr>
          <a:lstStyle/>
          <a:p>
            <a:pPr>
              <a:spcBef>
                <a:spcPct val="50000"/>
              </a:spcBef>
            </a:pPr>
            <a:endParaRPr lang="en-US" sz="2000" b="1">
              <a:effectLst>
                <a:outerShdw blurRad="38100" dist="38100" dir="2700000" algn="tl">
                  <a:srgbClr val="000000"/>
                </a:outerShdw>
              </a:effectLst>
              <a:latin typeface="Garamond" pitchFamily="18" charset="0"/>
            </a:endParaRPr>
          </a:p>
        </p:txBody>
      </p:sp>
      <p:sp>
        <p:nvSpPr>
          <p:cNvPr id="38918" name="Text Box 6"/>
          <p:cNvSpPr txBox="1">
            <a:spLocks noChangeArrowheads="1"/>
          </p:cNvSpPr>
          <p:nvPr/>
        </p:nvSpPr>
        <p:spPr bwMode="auto">
          <a:xfrm>
            <a:off x="4800600" y="1676400"/>
            <a:ext cx="4343400" cy="4478338"/>
          </a:xfrm>
          <a:prstGeom prst="rect">
            <a:avLst/>
          </a:prstGeom>
          <a:noFill/>
          <a:ln w="9525">
            <a:noFill/>
            <a:miter lim="800000"/>
            <a:headEnd/>
            <a:tailEnd/>
          </a:ln>
          <a:effectLst/>
        </p:spPr>
        <p:txBody>
          <a:bodyPr>
            <a:spAutoFit/>
          </a:bodyPr>
          <a:lstStyle/>
          <a:p>
            <a:pPr>
              <a:spcBef>
                <a:spcPct val="50000"/>
              </a:spcBef>
            </a:pPr>
            <a:r>
              <a:rPr lang="en-US" sz="3200" b="1">
                <a:effectLst>
                  <a:outerShdw blurRad="38100" dist="38100" dir="2700000" algn="tl">
                    <a:srgbClr val="000000"/>
                  </a:outerShdw>
                </a:effectLst>
                <a:latin typeface="Garamond" pitchFamily="18" charset="0"/>
              </a:rPr>
              <a:t>Flying gracefully through the air, birds depend on Newton’s third law of motion. As the birds push down on the air with their wings, the air pushes their wings up and gives them lift.</a:t>
            </a:r>
          </a:p>
        </p:txBody>
      </p:sp>
    </p:spTree>
  </p:cSld>
  <p:clrMapOvr>
    <a:masterClrMapping/>
  </p:clrMapOvr>
  <p:transition spd="slow">
    <p:push dir="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endParaRPr lang="en-US"/>
          </a:p>
        </p:txBody>
      </p:sp>
      <p:sp>
        <p:nvSpPr>
          <p:cNvPr id="48131" name="Rectangle 3"/>
          <p:cNvSpPr>
            <a:spLocks noGrp="1" noChangeArrowheads="1"/>
          </p:cNvSpPr>
          <p:nvPr>
            <p:ph type="body" idx="1"/>
          </p:nvPr>
        </p:nvSpPr>
        <p:spPr/>
        <p:txBody>
          <a:bodyPr/>
          <a:lstStyle/>
          <a:p>
            <a:pPr>
              <a:lnSpc>
                <a:spcPct val="90000"/>
              </a:lnSpc>
            </a:pPr>
            <a:r>
              <a:rPr lang="en-US" sz="2800"/>
              <a:t>Consider the flying motion of birds. A bird flies by use of its wings. The wings of a bird push air downwards. In turn, the air reacts by pushing the bird upwards. </a:t>
            </a:r>
          </a:p>
          <a:p>
            <a:pPr>
              <a:lnSpc>
                <a:spcPct val="90000"/>
              </a:lnSpc>
            </a:pPr>
            <a:r>
              <a:rPr lang="en-US" sz="2800"/>
              <a:t>The size of the force on the air equals the size of the force on the bird; the direction of the force on the air (downwards) is opposite the direction of the force on the bird (upwards).</a:t>
            </a:r>
          </a:p>
          <a:p>
            <a:pPr>
              <a:lnSpc>
                <a:spcPct val="90000"/>
              </a:lnSpc>
            </a:pPr>
            <a:r>
              <a:rPr lang="en-US" sz="2800"/>
              <a:t>Action-reaction force pairs make it possible for birds to fly.</a:t>
            </a:r>
          </a:p>
        </p:txBody>
      </p:sp>
    </p:spTree>
  </p:cSld>
  <p:clrMapOvr>
    <a:masterClrMapping/>
  </p:clrMapOvr>
  <p:transition spd="slow">
    <p:push dir="u"/>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r>
              <a:rPr lang="en-US" sz="4000" i="1">
                <a:latin typeface="Georgia" pitchFamily="18" charset="0"/>
              </a:rPr>
              <a:t>Other examples of Newton’s Third Law</a:t>
            </a:r>
          </a:p>
        </p:txBody>
      </p:sp>
      <p:sp>
        <p:nvSpPr>
          <p:cNvPr id="50179" name="Rectangle 3"/>
          <p:cNvSpPr>
            <a:spLocks noGrp="1" noChangeArrowheads="1"/>
          </p:cNvSpPr>
          <p:nvPr>
            <p:ph type="body" sz="half" idx="1"/>
          </p:nvPr>
        </p:nvSpPr>
        <p:spPr/>
        <p:txBody>
          <a:bodyPr/>
          <a:lstStyle/>
          <a:p>
            <a:r>
              <a:rPr lang="en-US" sz="2800"/>
              <a:t>The baseball forces the bat to the left (an action); the bat forces the ball to the right (the reaction). </a:t>
            </a:r>
          </a:p>
        </p:txBody>
      </p:sp>
      <p:sp>
        <p:nvSpPr>
          <p:cNvPr id="50180" name="AutoShape 4" descr="u2l4a5"/>
          <p:cNvSpPr>
            <a:spLocks noChangeAspect="1" noChangeArrowheads="1"/>
          </p:cNvSpPr>
          <p:nvPr/>
        </p:nvSpPr>
        <p:spPr bwMode="auto">
          <a:xfrm>
            <a:off x="155575" y="46038"/>
            <a:ext cx="1352550" cy="1057275"/>
          </a:xfrm>
          <a:prstGeom prst="rect">
            <a:avLst/>
          </a:prstGeom>
          <a:noFill/>
        </p:spPr>
        <p:txBody>
          <a:bodyPr/>
          <a:lstStyle/>
          <a:p>
            <a:endParaRPr lang="en-US"/>
          </a:p>
        </p:txBody>
      </p:sp>
      <p:sp>
        <p:nvSpPr>
          <p:cNvPr id="50181" name="AutoShape 5" descr="u2l4a5"/>
          <p:cNvSpPr>
            <a:spLocks noChangeAspect="1" noChangeArrowheads="1"/>
          </p:cNvSpPr>
          <p:nvPr/>
        </p:nvSpPr>
        <p:spPr bwMode="auto">
          <a:xfrm>
            <a:off x="155575" y="46038"/>
            <a:ext cx="1352550" cy="1057275"/>
          </a:xfrm>
          <a:prstGeom prst="rect">
            <a:avLst/>
          </a:prstGeom>
          <a:noFill/>
        </p:spPr>
        <p:txBody>
          <a:bodyPr/>
          <a:lstStyle/>
          <a:p>
            <a:endParaRPr lang="en-US"/>
          </a:p>
        </p:txBody>
      </p:sp>
      <p:pic>
        <p:nvPicPr>
          <p:cNvPr id="50182" name="Picture 6" descr="baseball"/>
          <p:cNvPicPr>
            <a:picLocks noGrp="1" noChangeAspect="1" noChangeArrowheads="1"/>
          </p:cNvPicPr>
          <p:nvPr>
            <p:ph sz="half" idx="2"/>
          </p:nvPr>
        </p:nvPicPr>
        <p:blipFill>
          <a:blip r:embed="rId3"/>
          <a:srcRect/>
          <a:stretch>
            <a:fillRect/>
          </a:stretch>
        </p:blipFill>
        <p:spPr>
          <a:xfrm>
            <a:off x="4572000" y="1676400"/>
            <a:ext cx="4343400" cy="3395663"/>
          </a:xfrm>
          <a:noFill/>
          <a:ln/>
        </p:spPr>
      </p:pic>
      <p:pic>
        <p:nvPicPr>
          <p:cNvPr id="50183" name="Picture 7">
            <a:hlinkClick r:id="" action="ppaction://media"/>
          </p:cNvPr>
          <p:cNvPicPr>
            <a:picLocks noRot="1" noChangeAspect="1" noChangeArrowheads="1"/>
          </p:cNvPicPr>
          <p:nvPr>
            <a:wavAudioFile r:embed="rId1" name="bsblht04.wav"/>
          </p:nvPr>
        </p:nvPicPr>
        <p:blipFill>
          <a:blip r:embed="rId4"/>
          <a:srcRect/>
          <a:stretch>
            <a:fillRect/>
          </a:stretch>
        </p:blipFill>
        <p:spPr bwMode="auto">
          <a:xfrm>
            <a:off x="4114800" y="5715000"/>
            <a:ext cx="304800" cy="304800"/>
          </a:xfrm>
          <a:prstGeom prst="rect">
            <a:avLst/>
          </a:prstGeom>
          <a:noFill/>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5018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4" fill="hold"/>
                                        <p:tgtEl>
                                          <p:spTgt spid="50183"/>
                                        </p:tgtEl>
                                      </p:cBhvr>
                                    </p:cmd>
                                  </p:childTnLst>
                                </p:cTn>
                              </p:par>
                            </p:childTnLst>
                          </p:cTn>
                        </p:par>
                      </p:childTnLst>
                    </p:cTn>
                  </p:par>
                </p:childTnLst>
              </p:cTn>
              <p:nextCondLst>
                <p:cond evt="onClick" delay="0">
                  <p:tgtEl>
                    <p:spTgt spid="5018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018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3143248"/>
            <a:ext cx="8458200" cy="10668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j-lt"/>
                <a:ea typeface="+mj-ea"/>
                <a:cs typeface="+mj-cs"/>
              </a:rPr>
              <a:t/>
            </a:r>
            <a:br>
              <a:rPr kumimoji="0" lang="en-US" sz="2400" b="0" i="0" u="none" strike="noStrike" kern="1200" cap="none" spc="0" normalizeH="0" baseline="0" noProof="0" dirty="0" smtClean="0">
                <a:ln>
                  <a:noFill/>
                </a:ln>
                <a:solidFill>
                  <a:schemeClr val="tx1"/>
                </a:solidFill>
                <a:effectLst/>
                <a:uLnTx/>
                <a:uFillTx/>
                <a:latin typeface="+mj-lt"/>
                <a:ea typeface="+mj-ea"/>
                <a:cs typeface="+mj-cs"/>
              </a:rPr>
            </a:br>
            <a:r>
              <a:rPr kumimoji="0" lang="en-US" sz="2400" b="0" i="0" u="none" strike="noStrike" kern="1200" cap="none" spc="0" normalizeH="0" baseline="0" noProof="0" dirty="0" smtClean="0">
                <a:ln>
                  <a:noFill/>
                </a:ln>
                <a:solidFill>
                  <a:schemeClr val="tx1"/>
                </a:solidFill>
                <a:effectLst/>
                <a:uLnTx/>
                <a:uFillTx/>
                <a:latin typeface="+mj-lt"/>
                <a:ea typeface="+mj-ea"/>
                <a:cs typeface="+mj-cs"/>
              </a:rPr>
              <a:t/>
            </a:r>
            <a:br>
              <a:rPr kumimoji="0" lang="en-US" sz="2400" b="0" i="0" u="none" strike="noStrike" kern="1200" cap="none" spc="0" normalizeH="0" baseline="0" noProof="0" dirty="0" smtClean="0">
                <a:ln>
                  <a:noFill/>
                </a:ln>
                <a:solidFill>
                  <a:schemeClr val="tx1"/>
                </a:solidFill>
                <a:effectLst/>
                <a:uLnTx/>
                <a:uFillTx/>
                <a:latin typeface="+mj-lt"/>
                <a:ea typeface="+mj-ea"/>
                <a:cs typeface="+mj-cs"/>
              </a:rPr>
            </a:br>
            <a:r>
              <a:rPr kumimoji="0" lang="en-US" sz="2400" b="0" i="0" u="none" strike="noStrike" kern="1200" cap="none" spc="0" normalizeH="0" baseline="0" noProof="0" dirty="0" smtClean="0">
                <a:ln>
                  <a:noFill/>
                </a:ln>
                <a:solidFill>
                  <a:schemeClr val="tx1"/>
                </a:solidFill>
                <a:effectLst/>
                <a:uLnTx/>
                <a:uFillTx/>
                <a:latin typeface="+mj-lt"/>
                <a:ea typeface="+mj-ea"/>
                <a:cs typeface="+mj-cs"/>
              </a:rPr>
              <a:t>Fulcrum is between EF (effort) and RF (load)</a:t>
            </a:r>
            <a:br>
              <a:rPr kumimoji="0" lang="en-US" sz="2400" b="0" i="0" u="none" strike="noStrike" kern="1200" cap="none" spc="0" normalizeH="0" baseline="0" noProof="0" dirty="0" smtClean="0">
                <a:ln>
                  <a:noFill/>
                </a:ln>
                <a:solidFill>
                  <a:schemeClr val="tx1"/>
                </a:solidFill>
                <a:effectLst/>
                <a:uLnTx/>
                <a:uFillTx/>
                <a:latin typeface="+mj-lt"/>
                <a:ea typeface="+mj-ea"/>
                <a:cs typeface="+mj-cs"/>
              </a:rPr>
            </a:br>
            <a:r>
              <a:rPr kumimoji="0" lang="en-US" sz="2400" b="1" i="0" u="none" strike="noStrike" kern="1200" cap="none" spc="0" normalizeH="0" baseline="0" noProof="0" dirty="0" smtClean="0">
                <a:ln>
                  <a:noFill/>
                </a:ln>
                <a:solidFill>
                  <a:schemeClr val="tx1"/>
                </a:solidFill>
                <a:effectLst/>
                <a:uLnTx/>
                <a:uFillTx/>
                <a:latin typeface="+mj-lt"/>
                <a:ea typeface="+mj-ea"/>
                <a:cs typeface="+mj-cs"/>
              </a:rPr>
              <a:t>Effort moves farther than Resistance.</a:t>
            </a:r>
            <a:r>
              <a:rPr kumimoji="0" lang="en-US" sz="2400" b="0" i="0" u="none" strike="noStrike" kern="1200" cap="none" spc="0" normalizeH="0" baseline="0" noProof="0" dirty="0" smtClean="0">
                <a:ln>
                  <a:noFill/>
                </a:ln>
                <a:solidFill>
                  <a:schemeClr val="tx1"/>
                </a:solidFill>
                <a:effectLst/>
                <a:uLnTx/>
                <a:uFillTx/>
                <a:latin typeface="+mj-lt"/>
                <a:ea typeface="+mj-ea"/>
                <a:cs typeface="+mj-cs"/>
              </a:rPr>
              <a:t> </a:t>
            </a:r>
            <a:br>
              <a:rPr kumimoji="0" lang="en-US" sz="2400" b="0" i="0" u="none" strike="noStrike" kern="1200" cap="none" spc="0" normalizeH="0" baseline="0" noProof="0" dirty="0" smtClean="0">
                <a:ln>
                  <a:noFill/>
                </a:ln>
                <a:solidFill>
                  <a:schemeClr val="tx1"/>
                </a:solidFill>
                <a:effectLst/>
                <a:uLnTx/>
                <a:uFillTx/>
                <a:latin typeface="+mj-lt"/>
                <a:ea typeface="+mj-ea"/>
                <a:cs typeface="+mj-cs"/>
              </a:rPr>
            </a:br>
            <a:r>
              <a:rPr kumimoji="0" lang="en-US" sz="2400" b="0" i="0" u="none" strike="noStrike" kern="1200" cap="none" spc="0" normalizeH="0" baseline="0" noProof="0" dirty="0" smtClean="0">
                <a:ln>
                  <a:noFill/>
                </a:ln>
                <a:solidFill>
                  <a:schemeClr val="tx1"/>
                </a:solidFill>
                <a:effectLst/>
                <a:uLnTx/>
                <a:uFillTx/>
                <a:latin typeface="+mj-lt"/>
                <a:ea typeface="+mj-ea"/>
                <a:cs typeface="+mj-cs"/>
              </a:rPr>
              <a:t>Multiplies EF and changes its direction</a:t>
            </a:r>
            <a:r>
              <a:rPr kumimoji="0" lang="en-US" sz="2000" b="0" i="0" u="none" strike="noStrike" kern="1200" cap="none" spc="0" normalizeH="0" baseline="0" noProof="0" dirty="0" smtClean="0">
                <a:ln>
                  <a:noFill/>
                </a:ln>
                <a:solidFill>
                  <a:schemeClr val="tx1"/>
                </a:solidFill>
                <a:effectLst/>
                <a:uLnTx/>
                <a:uFillTx/>
                <a:latin typeface="+mj-lt"/>
                <a:ea typeface="+mj-ea"/>
                <a:cs typeface="+mj-cs"/>
              </a:rPr>
              <a:t> </a:t>
            </a:r>
            <a:br>
              <a:rPr kumimoji="0" lang="en-US" sz="2000" b="0" i="0" u="none" strike="noStrike" kern="1200" cap="none" spc="0" normalizeH="0" baseline="0" noProof="0" dirty="0" smtClean="0">
                <a:ln>
                  <a:noFill/>
                </a:ln>
                <a:solidFill>
                  <a:schemeClr val="tx1"/>
                </a:solidFill>
                <a:effectLst/>
                <a:uLnTx/>
                <a:uFillTx/>
                <a:latin typeface="+mj-lt"/>
                <a:ea typeface="+mj-ea"/>
                <a:cs typeface="+mj-cs"/>
              </a:rPr>
            </a:br>
            <a:r>
              <a:rPr kumimoji="0" lang="en-US" sz="2000" b="0" i="0" u="none" strike="noStrike" kern="1200" cap="none" spc="0" normalizeH="0" baseline="0" noProof="0" dirty="0" smtClean="0">
                <a:ln>
                  <a:noFill/>
                </a:ln>
                <a:solidFill>
                  <a:schemeClr val="tx1"/>
                </a:solidFill>
                <a:effectLst/>
                <a:uLnTx/>
                <a:uFillTx/>
                <a:latin typeface="+mj-lt"/>
                <a:ea typeface="+mj-ea"/>
                <a:cs typeface="+mj-cs"/>
              </a:rPr>
              <a:t/>
            </a:r>
            <a:br>
              <a:rPr kumimoji="0" lang="en-US" sz="2000" b="0" i="0" u="none" strike="noStrike" kern="1200" cap="none" spc="0" normalizeH="0" baseline="0" noProof="0" dirty="0" smtClean="0">
                <a:ln>
                  <a:noFill/>
                </a:ln>
                <a:solidFill>
                  <a:schemeClr val="tx1"/>
                </a:solidFill>
                <a:effectLst/>
                <a:uLnTx/>
                <a:uFillTx/>
                <a:latin typeface="+mj-lt"/>
                <a:ea typeface="+mj-ea"/>
                <a:cs typeface="+mj-cs"/>
              </a:rPr>
            </a:br>
            <a:r>
              <a:rPr kumimoji="0" lang="en-US" sz="2400" b="0" i="0" u="none" strike="noStrike" kern="1200" cap="none" spc="0" normalizeH="0" baseline="0" noProof="0" dirty="0" smtClean="0">
                <a:ln>
                  <a:noFill/>
                </a:ln>
                <a:solidFill>
                  <a:schemeClr val="tx1"/>
                </a:solidFill>
                <a:effectLst/>
                <a:uLnTx/>
                <a:uFillTx/>
                <a:latin typeface="+mj-lt"/>
                <a:ea typeface="+mj-ea"/>
                <a:cs typeface="+mj-cs"/>
              </a:rPr>
              <a:t>The mechanical advantage of a lever is the ratio of the length of the lever on the applied force side of the fulcrum to the length of the lever on the resistance force side of the fulcrum.</a:t>
            </a:r>
          </a:p>
        </p:txBody>
      </p:sp>
      <p:pic>
        <p:nvPicPr>
          <p:cNvPr id="3" name="Picture 3" descr="1stclass"/>
          <p:cNvPicPr>
            <a:picLocks noChangeAspect="1" noChangeArrowheads="1" noCrop="1"/>
          </p:cNvPicPr>
          <p:nvPr/>
        </p:nvPicPr>
        <p:blipFill>
          <a:blip r:embed="rId2"/>
          <a:srcRect/>
          <a:stretch>
            <a:fillRect/>
          </a:stretch>
        </p:blipFill>
        <p:spPr>
          <a:xfrm>
            <a:off x="3276600" y="685800"/>
            <a:ext cx="5653088" cy="3019425"/>
          </a:xfrm>
          <a:prstGeom prst="rect">
            <a:avLst/>
          </a:prstGeom>
          <a:noFill/>
        </p:spPr>
      </p:pic>
      <p:sp>
        <p:nvSpPr>
          <p:cNvPr id="4" name="Text Box 4"/>
          <p:cNvSpPr txBox="1">
            <a:spLocks noChangeArrowheads="1"/>
          </p:cNvSpPr>
          <p:nvPr/>
        </p:nvSpPr>
        <p:spPr bwMode="auto">
          <a:xfrm>
            <a:off x="838200" y="152400"/>
            <a:ext cx="3203575" cy="641350"/>
          </a:xfrm>
          <a:prstGeom prst="rect">
            <a:avLst/>
          </a:prstGeom>
          <a:noFill/>
          <a:ln w="9525">
            <a:noFill/>
            <a:miter lim="800000"/>
            <a:headEnd/>
            <a:tailEnd/>
          </a:ln>
        </p:spPr>
        <p:txBody>
          <a:bodyPr wrap="none">
            <a:spAutoFit/>
          </a:bodyPr>
          <a:lstStyle/>
          <a:p>
            <a:r>
              <a:rPr lang="en-US" sz="3600" b="1" dirty="0">
                <a:solidFill>
                  <a:schemeClr val="accent1"/>
                </a:solidFill>
              </a:rPr>
              <a:t>First Class Lever</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i="1">
                <a:latin typeface="Georgia" pitchFamily="18" charset="0"/>
              </a:rPr>
              <a:t>3</a:t>
            </a:r>
            <a:r>
              <a:rPr lang="en-US" i="1" baseline="30000">
                <a:latin typeface="Georgia" pitchFamily="18" charset="0"/>
              </a:rPr>
              <a:t>rd</a:t>
            </a:r>
            <a:r>
              <a:rPr lang="en-US" i="1">
                <a:latin typeface="Georgia" pitchFamily="18" charset="0"/>
              </a:rPr>
              <a:t> Law</a:t>
            </a:r>
          </a:p>
        </p:txBody>
      </p:sp>
      <p:sp>
        <p:nvSpPr>
          <p:cNvPr id="71683" name="Rectangle 3"/>
          <p:cNvSpPr>
            <a:spLocks noGrp="1" noChangeArrowheads="1"/>
          </p:cNvSpPr>
          <p:nvPr>
            <p:ph type="body" sz="half" idx="1"/>
          </p:nvPr>
        </p:nvSpPr>
        <p:spPr/>
        <p:txBody>
          <a:bodyPr/>
          <a:lstStyle/>
          <a:p>
            <a:r>
              <a:rPr lang="en-US" sz="2800"/>
              <a:t>Consider the motion of a car on the way to school. A car is equipped with wheels which spin backwards. As the wheels spin backwards, they grip the road and push the road backwards.</a:t>
            </a:r>
          </a:p>
        </p:txBody>
      </p:sp>
      <p:pic>
        <p:nvPicPr>
          <p:cNvPr id="71684" name="Picture 4" descr="j0296927"/>
          <p:cNvPicPr>
            <a:picLocks noGrp="1" noChangeAspect="1" noChangeArrowheads="1" noCrop="1"/>
          </p:cNvPicPr>
          <p:nvPr>
            <p:ph sz="half" idx="2"/>
          </p:nvPr>
        </p:nvPicPr>
        <p:blipFill>
          <a:blip r:embed="rId2"/>
          <a:srcRect/>
          <a:stretch>
            <a:fillRect/>
          </a:stretch>
        </p:blipFill>
        <p:spPr>
          <a:xfrm>
            <a:off x="5181600" y="1447800"/>
            <a:ext cx="3317875" cy="4724400"/>
          </a:xfrm>
          <a:noFill/>
          <a:ln/>
        </p:spPr>
      </p:pic>
    </p:spTree>
  </p:cSld>
  <p:clrMapOvr>
    <a:masterClrMapping/>
  </p:clrMapOvr>
  <p:transition spd="slow"/>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i="1">
                <a:latin typeface="Georgia" pitchFamily="18" charset="0"/>
              </a:rPr>
              <a:t>3</a:t>
            </a:r>
            <a:r>
              <a:rPr lang="en-US" i="1" baseline="30000">
                <a:latin typeface="Georgia" pitchFamily="18" charset="0"/>
              </a:rPr>
              <a:t>rd</a:t>
            </a:r>
            <a:r>
              <a:rPr lang="en-US" i="1">
                <a:latin typeface="Georgia" pitchFamily="18" charset="0"/>
              </a:rPr>
              <a:t> Law</a:t>
            </a:r>
          </a:p>
        </p:txBody>
      </p:sp>
      <p:pic>
        <p:nvPicPr>
          <p:cNvPr id="37891" name="Picture 3" descr="j0297001"/>
          <p:cNvPicPr>
            <a:picLocks noGrp="1" noChangeAspect="1" noChangeArrowheads="1" noCrop="1"/>
          </p:cNvPicPr>
          <p:nvPr>
            <p:ph sz="half" idx="2"/>
          </p:nvPr>
        </p:nvPicPr>
        <p:blipFill>
          <a:blip r:embed="rId2"/>
          <a:srcRect/>
          <a:stretch>
            <a:fillRect/>
          </a:stretch>
        </p:blipFill>
        <p:spPr>
          <a:xfrm>
            <a:off x="434975" y="1219200"/>
            <a:ext cx="3732213" cy="5334000"/>
          </a:xfrm>
          <a:noFill/>
          <a:ln/>
        </p:spPr>
      </p:pic>
      <p:sp>
        <p:nvSpPr>
          <p:cNvPr id="37892" name="Text Box 4"/>
          <p:cNvSpPr txBox="1">
            <a:spLocks noChangeArrowheads="1"/>
          </p:cNvSpPr>
          <p:nvPr/>
        </p:nvSpPr>
        <p:spPr bwMode="auto">
          <a:xfrm>
            <a:off x="4419600" y="1219200"/>
            <a:ext cx="4321175" cy="396875"/>
          </a:xfrm>
          <a:prstGeom prst="rect">
            <a:avLst/>
          </a:prstGeom>
          <a:noFill/>
          <a:ln w="9525">
            <a:noFill/>
            <a:miter lim="800000"/>
            <a:headEnd/>
            <a:tailEnd/>
          </a:ln>
          <a:effectLst/>
        </p:spPr>
        <p:txBody>
          <a:bodyPr>
            <a:spAutoFit/>
          </a:bodyPr>
          <a:lstStyle/>
          <a:p>
            <a:pPr>
              <a:spcBef>
                <a:spcPct val="50000"/>
              </a:spcBef>
            </a:pPr>
            <a:endParaRPr lang="en-US" sz="2000" b="1">
              <a:effectLst>
                <a:outerShdw blurRad="38100" dist="38100" dir="2700000" algn="tl">
                  <a:srgbClr val="000000"/>
                </a:outerShdw>
              </a:effectLst>
              <a:latin typeface="Garamond" pitchFamily="18" charset="0"/>
            </a:endParaRPr>
          </a:p>
        </p:txBody>
      </p:sp>
      <p:sp>
        <p:nvSpPr>
          <p:cNvPr id="37893" name="Text Box 5"/>
          <p:cNvSpPr txBox="1">
            <a:spLocks noChangeArrowheads="1"/>
          </p:cNvSpPr>
          <p:nvPr/>
        </p:nvSpPr>
        <p:spPr bwMode="auto">
          <a:xfrm>
            <a:off x="4495800" y="1295400"/>
            <a:ext cx="4648200" cy="5021263"/>
          </a:xfrm>
          <a:prstGeom prst="rect">
            <a:avLst/>
          </a:prstGeom>
          <a:noFill/>
          <a:ln w="9525">
            <a:noFill/>
            <a:miter lim="800000"/>
            <a:headEnd/>
            <a:tailEnd/>
          </a:ln>
          <a:effectLst/>
        </p:spPr>
        <p:txBody>
          <a:bodyPr>
            <a:spAutoFit/>
          </a:bodyPr>
          <a:lstStyle/>
          <a:p>
            <a:pPr>
              <a:spcBef>
                <a:spcPct val="50000"/>
              </a:spcBef>
            </a:pPr>
            <a:r>
              <a:rPr lang="en-US" sz="2400" b="1" i="1">
                <a:effectLst>
                  <a:outerShdw blurRad="38100" dist="38100" dir="2700000" algn="tl">
                    <a:srgbClr val="000000"/>
                  </a:outerShdw>
                </a:effectLst>
                <a:latin typeface="Georgia" pitchFamily="18" charset="0"/>
              </a:rPr>
              <a:t>The reaction of a rocket is an application of the third law of motion. Various fuels are burned in the engine, producing hot gases. </a:t>
            </a:r>
          </a:p>
          <a:p>
            <a:pPr>
              <a:spcBef>
                <a:spcPct val="50000"/>
              </a:spcBef>
            </a:pPr>
            <a:r>
              <a:rPr lang="en-US" sz="2400" b="1" i="1">
                <a:effectLst>
                  <a:outerShdw blurRad="38100" dist="38100" dir="2700000" algn="tl">
                    <a:srgbClr val="000000"/>
                  </a:outerShdw>
                </a:effectLst>
                <a:latin typeface="Georgia" pitchFamily="18" charset="0"/>
              </a:rPr>
              <a:t>The hot gases push against the inside tube of the rocket and escape out the bottom of the tube. As the gases move downward, the rocket moves in the opposite direction.</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2910" y="1928802"/>
            <a:ext cx="7929618" cy="4524315"/>
          </a:xfrm>
          <a:prstGeom prst="rect">
            <a:avLst/>
          </a:prstGeom>
        </p:spPr>
        <p:txBody>
          <a:bodyPr wrap="square">
            <a:spAutoFit/>
          </a:bodyPr>
          <a:lstStyle/>
          <a:p>
            <a:pPr>
              <a:buClr>
                <a:schemeClr val="tx1"/>
              </a:buClr>
            </a:pPr>
            <a:r>
              <a:rPr lang="en-US" altLang="en-US" sz="2400" b="1" dirty="0" smtClean="0">
                <a:solidFill>
                  <a:srgbClr val="FFCC00"/>
                </a:solidFill>
              </a:rPr>
              <a:t>Gravity</a:t>
            </a:r>
            <a:r>
              <a:rPr lang="en-US" altLang="en-US" sz="2400" dirty="0" smtClean="0"/>
              <a:t> is a force of attraction between objects that is due to their masses.</a:t>
            </a:r>
          </a:p>
          <a:p>
            <a:endParaRPr lang="en-US" altLang="en-US" sz="2400" dirty="0" smtClean="0"/>
          </a:p>
          <a:p>
            <a:r>
              <a:rPr lang="en-US" altLang="en-US" sz="2400" dirty="0" smtClean="0"/>
              <a:t>All matter has mass. Gravity is a result of mass. Therefore, all matter is affected by gravity.</a:t>
            </a:r>
          </a:p>
          <a:p>
            <a:endParaRPr lang="en-US" altLang="en-US" sz="2400" dirty="0" smtClean="0"/>
          </a:p>
          <a:p>
            <a:r>
              <a:rPr lang="en-US" altLang="en-US" sz="2400" dirty="0" smtClean="0"/>
              <a:t>Gravity between the objects of the solar system holds the solar system together.</a:t>
            </a:r>
          </a:p>
          <a:p>
            <a:endParaRPr lang="en-US" altLang="en-US" sz="2400" dirty="0" smtClean="0"/>
          </a:p>
          <a:p>
            <a:endParaRPr lang="en-US" altLang="en-US" sz="2400" dirty="0" smtClean="0"/>
          </a:p>
          <a:p>
            <a:endParaRPr lang="en-US" altLang="en-US" sz="2400" dirty="0" smtClean="0"/>
          </a:p>
          <a:p>
            <a:endParaRPr lang="en-US" altLang="en-US" sz="2400" b="1" i="1" dirty="0" smtClean="0"/>
          </a:p>
        </p:txBody>
      </p:sp>
      <p:sp>
        <p:nvSpPr>
          <p:cNvPr id="6" name="Rectangle 5"/>
          <p:cNvSpPr/>
          <p:nvPr/>
        </p:nvSpPr>
        <p:spPr>
          <a:xfrm>
            <a:off x="928662" y="500042"/>
            <a:ext cx="7000924" cy="92869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4800" dirty="0" smtClean="0"/>
              <a:t>Motion Under Gravity</a:t>
            </a:r>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33400" y="0"/>
            <a:ext cx="8229600" cy="57451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1" i="0" u="sng" strike="noStrike" kern="1200" cap="none" spc="0" normalizeH="0" baseline="0" noProof="0" smtClean="0">
                <a:ln>
                  <a:noFill/>
                </a:ln>
                <a:solidFill>
                  <a:schemeClr val="tx1"/>
                </a:solidFill>
                <a:effectLst/>
                <a:uLnTx/>
                <a:uFillTx/>
                <a:latin typeface="+mn-lt"/>
                <a:ea typeface="+mn-ea"/>
                <a:cs typeface="+mn-cs"/>
              </a:rPr>
              <a:t>MASS:</a:t>
            </a:r>
            <a:r>
              <a:rPr kumimoji="0" lang="en-US" altLang="en-US" sz="3200" b="0" i="0" u="none" strike="noStrike" kern="1200" cap="none" spc="0" normalizeH="0" baseline="0" noProof="0" smtClean="0">
                <a:ln>
                  <a:noFill/>
                </a:ln>
                <a:solidFill>
                  <a:schemeClr val="tx1"/>
                </a:solidFill>
                <a:effectLst/>
                <a:uLnTx/>
                <a:uFillTx/>
                <a:latin typeface="+mn-lt"/>
                <a:ea typeface="+mn-ea"/>
                <a:cs typeface="+mn-cs"/>
              </a:rPr>
              <a:t> The gravitational force between objects depends on the product of the masses of the objects. So, the gravity between objects increases as the masses of the objects increases.</a:t>
            </a: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altLang="en-US" sz="32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3" name="Picture 4" descr="13-11"/>
          <p:cNvPicPr>
            <a:picLocks noChangeAspect="1" noChangeArrowheads="1"/>
          </p:cNvPicPr>
          <p:nvPr/>
        </p:nvPicPr>
        <p:blipFill>
          <a:blip r:embed="rId2"/>
          <a:srcRect/>
          <a:stretch>
            <a:fillRect/>
          </a:stretch>
        </p:blipFill>
        <p:spPr bwMode="auto">
          <a:xfrm>
            <a:off x="304800" y="2555875"/>
            <a:ext cx="7953375" cy="4302125"/>
          </a:xfrm>
          <a:prstGeom prst="rect">
            <a:avLst/>
          </a:prstGeom>
          <a:solidFill>
            <a:schemeClr val="tx1"/>
          </a:solid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457200" y="228600"/>
            <a:ext cx="8229600" cy="5897563"/>
          </a:xfrm>
        </p:spPr>
        <p:txBody>
          <a:bodyPr/>
          <a:lstStyle/>
          <a:p>
            <a:pPr eaLnBrk="1" hangingPunct="1"/>
            <a:r>
              <a:rPr lang="en-US" altLang="en-US" b="1" u="sng" dirty="0" smtClean="0"/>
              <a:t>DISTANCE:</a:t>
            </a:r>
            <a:r>
              <a:rPr lang="en-US" altLang="en-US" dirty="0" smtClean="0"/>
              <a:t> The force of gravity depends on the distance between two objects. </a:t>
            </a:r>
          </a:p>
          <a:p>
            <a:pPr eaLnBrk="1" hangingPunct="1"/>
            <a:r>
              <a:rPr lang="en-US" altLang="en-US" dirty="0" smtClean="0"/>
              <a:t>As the distance between two objects gets larger, the force of gravity gets much smaller.</a:t>
            </a:r>
          </a:p>
          <a:p>
            <a:pPr eaLnBrk="1" hangingPunct="1"/>
            <a:endParaRPr lang="en-US" altLang="en-US" dirty="0" smtClean="0"/>
          </a:p>
        </p:txBody>
      </p:sp>
      <p:pic>
        <p:nvPicPr>
          <p:cNvPr id="9219" name="Picture 4" descr="13-13"/>
          <p:cNvPicPr>
            <a:picLocks noChangeAspect="1" noChangeArrowheads="1"/>
          </p:cNvPicPr>
          <p:nvPr/>
        </p:nvPicPr>
        <p:blipFill>
          <a:blip r:embed="rId2"/>
          <a:srcRect/>
          <a:stretch>
            <a:fillRect/>
          </a:stretch>
        </p:blipFill>
        <p:spPr bwMode="auto">
          <a:xfrm>
            <a:off x="609600" y="2971800"/>
            <a:ext cx="7953375" cy="3886200"/>
          </a:xfrm>
          <a:prstGeom prst="rect">
            <a:avLst/>
          </a:prstGeom>
          <a:solidFill>
            <a:schemeClr val="tx1"/>
          </a:solid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229600" cy="563562"/>
          </a:xfrm>
        </p:spPr>
        <p:txBody>
          <a:bodyPr>
            <a:normAutofit fontScale="90000"/>
          </a:bodyPr>
          <a:lstStyle/>
          <a:p>
            <a:r>
              <a:rPr lang="en-US" altLang="en-US" smtClean="0">
                <a:solidFill>
                  <a:srgbClr val="FF0000"/>
                </a:solidFill>
              </a:rPr>
              <a:t>Where is the most gravitational attraction? </a:t>
            </a:r>
          </a:p>
        </p:txBody>
      </p:sp>
      <p:sp>
        <p:nvSpPr>
          <p:cNvPr id="10243" name="Content Placeholder 2"/>
          <p:cNvSpPr>
            <a:spLocks noGrp="1"/>
          </p:cNvSpPr>
          <p:nvPr>
            <p:ph idx="1"/>
          </p:nvPr>
        </p:nvSpPr>
        <p:spPr/>
        <p:txBody>
          <a:bodyPr>
            <a:normAutofit lnSpcReduction="10000"/>
          </a:bodyPr>
          <a:lstStyle/>
          <a:p>
            <a:pPr marL="514350" indent="-514350">
              <a:buFontTx/>
              <a:buAutoNum type="arabicPeriod"/>
            </a:pPr>
            <a:r>
              <a:rPr lang="en-US" altLang="en-US" smtClean="0"/>
              <a:t>Between the two textbooks on your table or a textbook on the table and the one in your house? </a:t>
            </a:r>
          </a:p>
          <a:p>
            <a:pPr marL="514350" indent="-514350">
              <a:buFontTx/>
              <a:buAutoNum type="arabicPeriod"/>
            </a:pPr>
            <a:r>
              <a:rPr lang="en-US" altLang="en-US" smtClean="0">
                <a:solidFill>
                  <a:srgbClr val="FF0000"/>
                </a:solidFill>
              </a:rPr>
              <a:t>Between two football players or a football player and a toddler</a:t>
            </a:r>
          </a:p>
          <a:p>
            <a:pPr marL="514350" indent="-514350">
              <a:buFontTx/>
              <a:buAutoNum type="arabicPeriod"/>
            </a:pPr>
            <a:r>
              <a:rPr lang="en-US" altLang="en-US" smtClean="0"/>
              <a:t>Between the two textbooks on the table or one textbook and the desk</a:t>
            </a:r>
          </a:p>
          <a:p>
            <a:pPr marL="514350" indent="-514350">
              <a:buFontTx/>
              <a:buAutoNum type="arabicPeriod"/>
            </a:pPr>
            <a:r>
              <a:rPr lang="en-US" altLang="en-US" smtClean="0">
                <a:solidFill>
                  <a:srgbClr val="FF0000"/>
                </a:solidFill>
              </a:rPr>
              <a:t>Why cant we see the attraction between these objects?</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487362"/>
          </a:xfrm>
        </p:spPr>
        <p:txBody>
          <a:bodyPr>
            <a:normAutofit fontScale="90000"/>
          </a:bodyPr>
          <a:lstStyle/>
          <a:p>
            <a:pPr eaLnBrk="1" hangingPunct="1"/>
            <a:r>
              <a:rPr lang="en-US" altLang="en-US" sz="4000" u="sng" smtClean="0"/>
              <a:t>Weight and the Gravitational Force</a:t>
            </a:r>
          </a:p>
        </p:txBody>
      </p:sp>
      <p:sp>
        <p:nvSpPr>
          <p:cNvPr id="11267" name="Rectangle 3"/>
          <p:cNvSpPr>
            <a:spLocks noGrp="1" noChangeArrowheads="1"/>
          </p:cNvSpPr>
          <p:nvPr>
            <p:ph type="body" idx="1"/>
          </p:nvPr>
        </p:nvSpPr>
        <p:spPr>
          <a:xfrm>
            <a:off x="457200" y="838200"/>
            <a:ext cx="8229600" cy="5287963"/>
          </a:xfrm>
        </p:spPr>
        <p:txBody>
          <a:bodyPr/>
          <a:lstStyle/>
          <a:p>
            <a:pPr eaLnBrk="1" hangingPunct="1">
              <a:lnSpc>
                <a:spcPct val="90000"/>
              </a:lnSpc>
            </a:pPr>
            <a:r>
              <a:rPr lang="en-US" altLang="en-US" smtClean="0"/>
              <a:t>Weight is related to mass, but they are not the same. </a:t>
            </a:r>
            <a:r>
              <a:rPr lang="en-US" altLang="en-US" b="1" smtClean="0">
                <a:solidFill>
                  <a:srgbClr val="FFCC00"/>
                </a:solidFill>
              </a:rPr>
              <a:t>Weight</a:t>
            </a:r>
            <a:r>
              <a:rPr lang="en-US" altLang="en-US" smtClean="0"/>
              <a:t> is a measure of the gravitational force on an object. </a:t>
            </a:r>
          </a:p>
          <a:p>
            <a:pPr eaLnBrk="1" hangingPunct="1">
              <a:lnSpc>
                <a:spcPct val="90000"/>
              </a:lnSpc>
            </a:pPr>
            <a:endParaRPr lang="en-US" altLang="en-US" smtClean="0"/>
          </a:p>
          <a:p>
            <a:pPr eaLnBrk="1" hangingPunct="1">
              <a:lnSpc>
                <a:spcPct val="90000"/>
              </a:lnSpc>
            </a:pPr>
            <a:r>
              <a:rPr lang="en-US" altLang="en-US" smtClean="0"/>
              <a:t>Weight is expressed in the SI unit of force, the Newton (N).</a:t>
            </a:r>
          </a:p>
          <a:p>
            <a:pPr eaLnBrk="1" hangingPunct="1">
              <a:lnSpc>
                <a:spcPct val="90000"/>
              </a:lnSpc>
            </a:pPr>
            <a:endParaRPr lang="en-US" altLang="en-US" smtClean="0"/>
          </a:p>
          <a:p>
            <a:pPr eaLnBrk="1" hangingPunct="1">
              <a:lnSpc>
                <a:spcPct val="90000"/>
              </a:lnSpc>
            </a:pPr>
            <a:r>
              <a:rPr lang="en-US" altLang="en-US" smtClean="0"/>
              <a:t>The value of an object’s weight can change with the location of the object in the universe.</a:t>
            </a:r>
          </a:p>
          <a:p>
            <a:pPr eaLnBrk="1" hangingPunct="1">
              <a:lnSpc>
                <a:spcPct val="90000"/>
              </a:lnSpc>
            </a:pPr>
            <a:endParaRPr lang="en-US" altLang="en-US" smtClean="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2976" y="785794"/>
            <a:ext cx="6143668" cy="830997"/>
          </a:xfrm>
          <a:prstGeom prst="rect">
            <a:avLst/>
          </a:prstGeom>
          <a:noFill/>
        </p:spPr>
        <p:txBody>
          <a:bodyPr wrap="square" rtlCol="0">
            <a:spAutoFit/>
          </a:bodyPr>
          <a:lstStyle/>
          <a:p>
            <a:r>
              <a:rPr lang="en-US" sz="4800" dirty="0" smtClean="0"/>
              <a:t>Numerical Problem</a:t>
            </a:r>
            <a:endParaRPr lang="en-US" sz="4800"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related to Textile </a:t>
            </a:r>
            <a:r>
              <a:rPr lang="en-US" dirty="0" err="1" smtClean="0"/>
              <a:t>Machinaries</a:t>
            </a:r>
            <a:endParaRPr lang="en-US" dirty="0"/>
          </a:p>
        </p:txBody>
      </p:sp>
      <p:sp>
        <p:nvSpPr>
          <p:cNvPr id="3" name="Subtitle 2"/>
          <p:cNvSpPr>
            <a:spLocks noGrp="1"/>
          </p:cNvSpPr>
          <p:nvPr>
            <p:ph type="subTitle" idx="1"/>
          </p:nvPr>
        </p:nvSpPr>
        <p:spPr/>
        <p:txBody>
          <a:bodyPr/>
          <a:lstStyle/>
          <a:p>
            <a:pPr>
              <a:buFont typeface="Arial" pitchFamily="34" charset="0"/>
              <a:buChar char="•"/>
            </a:pPr>
            <a:r>
              <a:rPr lang="en-US" dirty="0" smtClean="0"/>
              <a:t>Numerical Problems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2742</Words>
  <Application>Microsoft Office PowerPoint</Application>
  <PresentationFormat>On-screen Show (4:3)</PresentationFormat>
  <Paragraphs>530</Paragraphs>
  <Slides>88</Slides>
  <Notes>33</Notes>
  <HiddenSlides>0</HiddenSlides>
  <MMClips>1</MMClips>
  <ScaleCrop>false</ScaleCrop>
  <HeadingPairs>
    <vt:vector size="6" baseType="variant">
      <vt:variant>
        <vt:lpstr>Theme</vt:lpstr>
      </vt:variant>
      <vt:variant>
        <vt:i4>1</vt:i4>
      </vt:variant>
      <vt:variant>
        <vt:lpstr>Embedded OLE Servers</vt:lpstr>
      </vt:variant>
      <vt:variant>
        <vt:i4>5</vt:i4>
      </vt:variant>
      <vt:variant>
        <vt:lpstr>Slide Titles</vt:lpstr>
      </vt:variant>
      <vt:variant>
        <vt:i4>88</vt:i4>
      </vt:variant>
    </vt:vector>
  </HeadingPairs>
  <TitlesOfParts>
    <vt:vector size="94" baseType="lpstr">
      <vt:lpstr>Office Theme</vt:lpstr>
      <vt:lpstr>Equation</vt:lpstr>
      <vt:lpstr>Photo Editor Photo</vt:lpstr>
      <vt:lpstr>Slide</vt:lpstr>
      <vt:lpstr>CorelDRAW</vt:lpstr>
      <vt:lpstr>ClipArt</vt:lpstr>
      <vt:lpstr>Slide 1</vt:lpstr>
      <vt:lpstr>FORCES AND RESULTANTS</vt:lpstr>
      <vt:lpstr>MOMENTS AND COUPLES</vt:lpstr>
      <vt:lpstr>FRICTION</vt:lpstr>
      <vt:lpstr>Simple lifting Machine</vt:lpstr>
      <vt:lpstr>Slide 6</vt:lpstr>
      <vt:lpstr>Slide 7</vt:lpstr>
      <vt:lpstr>Slide 8</vt:lpstr>
      <vt:lpstr>Slide 9</vt:lpstr>
      <vt:lpstr>Chapter 8</vt:lpstr>
      <vt:lpstr>Torque</vt:lpstr>
      <vt:lpstr>Torque is vector quantity</vt:lpstr>
      <vt:lpstr>Non-perpendicular forces</vt:lpstr>
      <vt:lpstr>Torque and Equilibrium</vt:lpstr>
      <vt:lpstr>Axis of Rotation</vt:lpstr>
      <vt:lpstr>Example 8.1</vt:lpstr>
      <vt:lpstr>Another Example</vt:lpstr>
      <vt:lpstr>Center of Gravity</vt:lpstr>
      <vt:lpstr>Example 8.2</vt:lpstr>
      <vt:lpstr>Example 8.3</vt:lpstr>
      <vt:lpstr>Example 8.4a</vt:lpstr>
      <vt:lpstr>Example 8.4b</vt:lpstr>
      <vt:lpstr>Example 8.4c</vt:lpstr>
      <vt:lpstr>Example 8.4d</vt:lpstr>
      <vt:lpstr>Example 8.4e</vt:lpstr>
      <vt:lpstr>Example 8.5 (skip)</vt:lpstr>
      <vt:lpstr>Torque and Angular Acceleration</vt:lpstr>
      <vt:lpstr>Moment of Inertia</vt:lpstr>
      <vt:lpstr>More About Moment of Inertia</vt:lpstr>
      <vt:lpstr>Moment of Inertia of a Uniform Ring</vt:lpstr>
      <vt:lpstr>Example 8.6</vt:lpstr>
      <vt:lpstr>Example 8.7</vt:lpstr>
      <vt:lpstr>Example 8.8(skip)</vt:lpstr>
      <vt:lpstr>Example 8.9</vt:lpstr>
      <vt:lpstr>Rotational Kinetic Energy</vt:lpstr>
      <vt:lpstr>Example 8.10</vt:lpstr>
      <vt:lpstr>Example 8.11</vt:lpstr>
      <vt:lpstr>Demo: Moment of Inertia Olympics</vt:lpstr>
      <vt:lpstr>Angular Momentum</vt:lpstr>
      <vt:lpstr>Angular Momentum and Kepler’s 2nd Law</vt:lpstr>
      <vt:lpstr>Example 8.13</vt:lpstr>
      <vt:lpstr>Example 8.14</vt:lpstr>
      <vt:lpstr>Slide 43</vt:lpstr>
      <vt:lpstr>Slide 44</vt:lpstr>
      <vt:lpstr>Slide 45</vt:lpstr>
      <vt:lpstr>Slide 46</vt:lpstr>
      <vt:lpstr>Slide 47</vt:lpstr>
      <vt:lpstr>Slide 48</vt:lpstr>
      <vt:lpstr>Slide 49</vt:lpstr>
      <vt:lpstr>Slide 50</vt:lpstr>
      <vt:lpstr>Types of Lubricant - Physical</vt:lpstr>
      <vt:lpstr>Types of Lubricant - Physical</vt:lpstr>
      <vt:lpstr>Typical lubricants - Application</vt:lpstr>
      <vt:lpstr>Typical lubricants - Application</vt:lpstr>
      <vt:lpstr>Lubricant - Components</vt:lpstr>
      <vt:lpstr>Function of a lubricant</vt:lpstr>
      <vt:lpstr>Lubricate – reduce friction</vt:lpstr>
      <vt:lpstr>Newton’s Laws of Motion</vt:lpstr>
      <vt:lpstr>1st Law of Motion  (Law of Inertia) </vt:lpstr>
      <vt:lpstr>Slide 60</vt:lpstr>
      <vt:lpstr>1st Law </vt:lpstr>
      <vt:lpstr>1st Law </vt:lpstr>
      <vt:lpstr>Newtons’s 1st Law and You</vt:lpstr>
      <vt:lpstr>2nd Law</vt:lpstr>
      <vt:lpstr>2nd Law</vt:lpstr>
      <vt:lpstr>2nd Law</vt:lpstr>
      <vt:lpstr>2nd Law (F = m x a)</vt:lpstr>
      <vt:lpstr>Slide 68</vt:lpstr>
      <vt:lpstr>Newton’s 2nd Law proves that different masses accelerate to the earth at the same rate, but with different forces.</vt:lpstr>
      <vt:lpstr>Check Your Understanding</vt:lpstr>
      <vt:lpstr>Check Your Understanding</vt:lpstr>
      <vt:lpstr>Slide 72</vt:lpstr>
      <vt:lpstr>3rd Law</vt:lpstr>
      <vt:lpstr>3rd Law</vt:lpstr>
      <vt:lpstr>3rd Law</vt:lpstr>
      <vt:lpstr>Newton’s 3rd Law in Nature</vt:lpstr>
      <vt:lpstr>3rd Law</vt:lpstr>
      <vt:lpstr>Slide 78</vt:lpstr>
      <vt:lpstr>Other examples of Newton’s Third Law</vt:lpstr>
      <vt:lpstr>3rd Law</vt:lpstr>
      <vt:lpstr>3rd Law</vt:lpstr>
      <vt:lpstr>Slide 82</vt:lpstr>
      <vt:lpstr>Slide 83</vt:lpstr>
      <vt:lpstr>Slide 84</vt:lpstr>
      <vt:lpstr>Where is the most gravitational attraction? </vt:lpstr>
      <vt:lpstr>Weight and the Gravitational Force</vt:lpstr>
      <vt:lpstr>Slide 87</vt:lpstr>
      <vt:lpstr>Chapter related to Textile Machinaries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AND RESULTANTS</dc:title>
  <dc:creator>hp</dc:creator>
  <cp:lastModifiedBy>hp</cp:lastModifiedBy>
  <cp:revision>9</cp:revision>
  <dcterms:created xsi:type="dcterms:W3CDTF">2017-05-31T02:32:56Z</dcterms:created>
  <dcterms:modified xsi:type="dcterms:W3CDTF">2017-05-31T03:49:30Z</dcterms:modified>
</cp:coreProperties>
</file>