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3" r:id="rId6"/>
    <p:sldId id="264" r:id="rId7"/>
    <p:sldId id="265" r:id="rId8"/>
    <p:sldId id="266" r:id="rId9"/>
    <p:sldId id="268" r:id="rId10"/>
    <p:sldId id="270" r:id="rId11"/>
    <p:sldId id="269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83625-602E-4CA0-A780-8A90ED8BA026}" type="datetimeFigureOut">
              <a:rPr lang="en-US" smtClean="0"/>
              <a:pPr/>
              <a:t>12/19/2019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FABRIC MANUFACTURE-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</a:rPr>
              <a:t>lll</a:t>
            </a:r>
            <a:endParaRPr lang="en-IN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15110" cy="2471758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smtClean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Weft insertion by Projectile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Weft insertion by Rapier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B0F0"/>
                </a:solidFill>
              </a:rPr>
              <a:t>Weft insertion by Air jet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Weft insertion by other methods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</a:rPr>
              <a:t>Weaving certain commercial Fabrics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Non-woven Fabrics</a:t>
            </a:r>
          </a:p>
          <a:p>
            <a:pPr algn="l">
              <a:buFont typeface="Wingdings" pitchFamily="2" charset="2"/>
              <a:buChar char="Ø"/>
            </a:pPr>
            <a:endParaRPr lang="en-US" sz="2400" dirty="0" smtClean="0"/>
          </a:p>
          <a:p>
            <a:pPr algn="l">
              <a:buFont typeface="Wingdings" pitchFamily="2" charset="2"/>
              <a:buChar char="Ø"/>
            </a:pPr>
            <a:endParaRPr lang="en-US" dirty="0" smtClean="0"/>
          </a:p>
          <a:p>
            <a:pPr algn="l"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Projectile Picking Mechanism</a:t>
            </a: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Projectile Beat-up Mechanism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Different from conventional beat-up using crankshaft, crank and crank arm</a:t>
            </a:r>
          </a:p>
          <a:p>
            <a:r>
              <a:rPr lang="en-US" sz="2800" dirty="0" err="1" smtClean="0">
                <a:solidFill>
                  <a:srgbClr val="0070C0"/>
                </a:solidFill>
              </a:rPr>
              <a:t>Sley</a:t>
            </a:r>
            <a:r>
              <a:rPr lang="en-US" sz="2800" dirty="0" smtClean="0">
                <a:solidFill>
                  <a:srgbClr val="0070C0"/>
                </a:solidFill>
              </a:rPr>
              <a:t> is positively rocked about its centre by means of matched cams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A saddle carrying two antifriction rollers is attached to the </a:t>
            </a:r>
            <a:r>
              <a:rPr lang="en-US" sz="2800" dirty="0" err="1" smtClean="0">
                <a:solidFill>
                  <a:srgbClr val="0070C0"/>
                </a:solidFill>
              </a:rPr>
              <a:t>sley</a:t>
            </a:r>
            <a:r>
              <a:rPr lang="en-US" sz="2800" dirty="0" smtClean="0">
                <a:solidFill>
                  <a:srgbClr val="0070C0"/>
                </a:solidFill>
              </a:rPr>
              <a:t> and these rollers bear against the surface of the cams.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There are several pairs of cams across the width of the </a:t>
            </a:r>
            <a:r>
              <a:rPr lang="en-US" sz="2800" dirty="0" err="1" smtClean="0">
                <a:solidFill>
                  <a:srgbClr val="0070C0"/>
                </a:solidFill>
              </a:rPr>
              <a:t>sley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The </a:t>
            </a:r>
            <a:r>
              <a:rPr lang="en-US" sz="2800" dirty="0" err="1" smtClean="0">
                <a:solidFill>
                  <a:srgbClr val="0070C0"/>
                </a:solidFill>
              </a:rPr>
              <a:t>sley</a:t>
            </a:r>
            <a:r>
              <a:rPr lang="en-US" sz="2800" dirty="0" smtClean="0">
                <a:solidFill>
                  <a:srgbClr val="0070C0"/>
                </a:solidFill>
              </a:rPr>
              <a:t> carries the reed and a no. of projectile guides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Mass of the </a:t>
            </a:r>
            <a:r>
              <a:rPr lang="en-US" sz="2800" dirty="0" err="1" smtClean="0">
                <a:solidFill>
                  <a:srgbClr val="0070C0"/>
                </a:solidFill>
              </a:rPr>
              <a:t>sley</a:t>
            </a:r>
            <a:r>
              <a:rPr lang="en-US" sz="2800" dirty="0" smtClean="0">
                <a:solidFill>
                  <a:srgbClr val="0070C0"/>
                </a:solidFill>
              </a:rPr>
              <a:t> is about 16 kg (220 cm loom),small compared to that of shuttle  looms</a:t>
            </a:r>
          </a:p>
          <a:p>
            <a:endParaRPr lang="en-US" sz="2800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7030A0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/>
              <a:t>Contd.</a:t>
            </a:r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3"/>
            <a:ext cx="8229600" cy="35719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Projectile guides are used for the smooth movement of the projectile through the shed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During beat up projectile guides move down the shed and lie below the cloth near the fell.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Because of the cam operated </a:t>
            </a:r>
            <a:r>
              <a:rPr lang="en-US" sz="2800" dirty="0" err="1" smtClean="0">
                <a:solidFill>
                  <a:srgbClr val="00B050"/>
                </a:solidFill>
              </a:rPr>
              <a:t>sley</a:t>
            </a:r>
            <a:r>
              <a:rPr lang="en-US" sz="2800" dirty="0" smtClean="0">
                <a:solidFill>
                  <a:srgbClr val="00B050"/>
                </a:solidFill>
              </a:rPr>
              <a:t> it is possible to have a dwell period of 255</a:t>
            </a:r>
            <a:r>
              <a:rPr lang="en-US" sz="2800" baseline="30000" dirty="0" smtClean="0">
                <a:solidFill>
                  <a:srgbClr val="00B050"/>
                </a:solidFill>
              </a:rPr>
              <a:t>0 </a:t>
            </a:r>
            <a:r>
              <a:rPr lang="en-US" sz="2800" dirty="0" smtClean="0">
                <a:solidFill>
                  <a:srgbClr val="00B050"/>
                </a:solidFill>
              </a:rPr>
              <a:t>at its </a:t>
            </a:r>
            <a:r>
              <a:rPr lang="en-US" sz="2800" smtClean="0">
                <a:solidFill>
                  <a:srgbClr val="00B050"/>
                </a:solidFill>
              </a:rPr>
              <a:t>back centre.</a:t>
            </a:r>
            <a:endParaRPr lang="en-IN" sz="2800" baseline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Weft insertion by Air jet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20000"/>
          </a:bodyPr>
          <a:lstStyle/>
          <a:p>
            <a:endParaRPr lang="en-US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Weft insertion by Air jet has made a major entry in early 70s </a:t>
            </a:r>
          </a:p>
          <a:p>
            <a:r>
              <a:rPr lang="en-US" sz="2800" dirty="0" smtClean="0">
                <a:solidFill>
                  <a:srgbClr val="92D050"/>
                </a:solidFill>
              </a:rPr>
              <a:t>Its importance is increasing because its ability to weave a wide range of fabrics at a very high insertion rate of about 2000 </a:t>
            </a:r>
            <a:r>
              <a:rPr lang="en-US" sz="2800" dirty="0" err="1" smtClean="0">
                <a:solidFill>
                  <a:srgbClr val="92D050"/>
                </a:solidFill>
              </a:rPr>
              <a:t>mpm</a:t>
            </a:r>
            <a:r>
              <a:rPr lang="en-US" sz="2800" dirty="0" smtClean="0">
                <a:solidFill>
                  <a:srgbClr val="92D05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Fabric width is restricted to about 150 cm.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Low noise level produced than other conventional method of picking.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The first commercial </a:t>
            </a:r>
            <a:r>
              <a:rPr lang="en-US" sz="2800" dirty="0" err="1" smtClean="0">
                <a:solidFill>
                  <a:srgbClr val="FF0000"/>
                </a:solidFill>
              </a:rPr>
              <a:t>airjet</a:t>
            </a:r>
            <a:r>
              <a:rPr lang="en-US" sz="2800" dirty="0" smtClean="0">
                <a:solidFill>
                  <a:srgbClr val="FF0000"/>
                </a:solidFill>
              </a:rPr>
              <a:t> weaving m/c was the “</a:t>
            </a:r>
            <a:r>
              <a:rPr lang="en-US" sz="2800" dirty="0" err="1" smtClean="0">
                <a:solidFill>
                  <a:srgbClr val="FF0000"/>
                </a:solidFill>
              </a:rPr>
              <a:t>Maxbo</a:t>
            </a:r>
            <a:r>
              <a:rPr lang="en-US" sz="2800" dirty="0" smtClean="0">
                <a:solidFill>
                  <a:srgbClr val="FF0000"/>
                </a:solidFill>
              </a:rPr>
              <a:t>” designed by </a:t>
            </a:r>
            <a:r>
              <a:rPr lang="en-US" sz="2800" dirty="0" err="1" smtClean="0">
                <a:solidFill>
                  <a:srgbClr val="FF0000"/>
                </a:solidFill>
              </a:rPr>
              <a:t>Maxbo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Paaeboe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Later </a:t>
            </a:r>
            <a:r>
              <a:rPr lang="en-US" sz="2800" dirty="0" err="1" smtClean="0">
                <a:solidFill>
                  <a:srgbClr val="002060"/>
                </a:solidFill>
              </a:rPr>
              <a:t>Maxbo</a:t>
            </a:r>
            <a:r>
              <a:rPr lang="en-US" sz="2800" dirty="0" smtClean="0">
                <a:solidFill>
                  <a:srgbClr val="002060"/>
                </a:solidFill>
              </a:rPr>
              <a:t> Murata started to produce the m/c commercially.</a:t>
            </a:r>
            <a:endParaRPr lang="en-IN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Working principle of </a:t>
            </a:r>
            <a:r>
              <a:rPr lang="en-US" dirty="0" err="1" smtClean="0"/>
              <a:t>Maxbo</a:t>
            </a:r>
            <a:r>
              <a:rPr lang="en-US" dirty="0" smtClean="0"/>
              <a:t> Murata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Weft yarn is measured by a drum equivalent to the cloth width</a:t>
            </a:r>
          </a:p>
          <a:p>
            <a:r>
              <a:rPr lang="en-US" sz="2800" dirty="0" err="1" smtClean="0">
                <a:solidFill>
                  <a:srgbClr val="0070C0"/>
                </a:solidFill>
              </a:rPr>
              <a:t>Tensioner</a:t>
            </a:r>
            <a:r>
              <a:rPr lang="en-US" sz="2800" dirty="0" smtClean="0">
                <a:solidFill>
                  <a:srgbClr val="0070C0"/>
                </a:solidFill>
              </a:rPr>
              <a:t> loosens the weft yarn prior to weft insertion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After picking , the slack yarn is drawn back and  nozzle spouts the weft yarn by compressed air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Suction tube is placed on the offside of the loom guides the inserted weft and inhales the weft end which is cut by the cutter</a:t>
            </a:r>
            <a:endParaRPr lang="en-US" sz="2800" dirty="0" smtClean="0">
              <a:solidFill>
                <a:srgbClr val="0070C0"/>
              </a:solidFill>
            </a:endParaRPr>
          </a:p>
          <a:p>
            <a:endParaRPr lang="en-IN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Passage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of warp on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</a:rPr>
              <a:t>Maxbo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 Murata Loom</a:t>
            </a:r>
            <a:endParaRPr lang="en-US" sz="36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Weave plane of original </a:t>
            </a:r>
            <a:r>
              <a:rPr lang="en-US" sz="2800" dirty="0" err="1" smtClean="0">
                <a:solidFill>
                  <a:srgbClr val="00B050"/>
                </a:solidFill>
              </a:rPr>
              <a:t>Maxbo</a:t>
            </a:r>
            <a:r>
              <a:rPr lang="en-US" sz="2800" dirty="0" smtClean="0">
                <a:solidFill>
                  <a:srgbClr val="00B050"/>
                </a:solidFill>
              </a:rPr>
              <a:t> Murata </a:t>
            </a:r>
            <a:r>
              <a:rPr lang="en-US" sz="2800" dirty="0" smtClean="0">
                <a:solidFill>
                  <a:srgbClr val="00B050"/>
                </a:solidFill>
              </a:rPr>
              <a:t>Loom was 36</a:t>
            </a:r>
            <a:r>
              <a:rPr lang="en-US" sz="2800" baseline="30000" dirty="0" smtClean="0">
                <a:solidFill>
                  <a:srgbClr val="00B050"/>
                </a:solidFill>
              </a:rPr>
              <a:t>0 , </a:t>
            </a:r>
            <a:r>
              <a:rPr lang="en-US" sz="2800" dirty="0" smtClean="0">
                <a:solidFill>
                  <a:srgbClr val="00B050"/>
                </a:solidFill>
              </a:rPr>
              <a:t>later modified to 45</a:t>
            </a:r>
            <a:r>
              <a:rPr lang="en-US" sz="2800" baseline="30000" dirty="0" smtClean="0">
                <a:solidFill>
                  <a:srgbClr val="00B050"/>
                </a:solidFill>
              </a:rPr>
              <a:t>0 </a:t>
            </a:r>
            <a:r>
              <a:rPr lang="en-US" sz="2800" dirty="0" smtClean="0">
                <a:solidFill>
                  <a:srgbClr val="00B050"/>
                </a:solidFill>
              </a:rPr>
              <a:t>to vertical with </a:t>
            </a:r>
            <a:r>
              <a:rPr lang="en-US" sz="2800" dirty="0" err="1" smtClean="0">
                <a:solidFill>
                  <a:srgbClr val="00B050"/>
                </a:solidFill>
              </a:rPr>
              <a:t>healds</a:t>
            </a:r>
            <a:r>
              <a:rPr lang="en-US" sz="2800" dirty="0" smtClean="0">
                <a:solidFill>
                  <a:srgbClr val="00B050"/>
                </a:solidFill>
              </a:rPr>
              <a:t> displaced from horizontal.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This system has difficulty in drawing in ends through </a:t>
            </a:r>
            <a:r>
              <a:rPr lang="en-US" sz="2800" dirty="0" err="1" smtClean="0">
                <a:solidFill>
                  <a:srgbClr val="00B050"/>
                </a:solidFill>
              </a:rPr>
              <a:t>healds</a:t>
            </a:r>
            <a:r>
              <a:rPr lang="en-US" sz="2800" dirty="0" smtClean="0">
                <a:solidFill>
                  <a:srgbClr val="00B050"/>
                </a:solidFill>
              </a:rPr>
              <a:t> and reed.</a:t>
            </a:r>
          </a:p>
          <a:p>
            <a:endParaRPr lang="en-IN" sz="2800" dirty="0" smtClean="0">
              <a:solidFill>
                <a:srgbClr val="00B050"/>
              </a:solidFill>
            </a:endParaRPr>
          </a:p>
          <a:p>
            <a:endParaRPr lang="en-US" sz="2800" baseline="30000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Disadvantages of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Maxbo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Murata Loom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Since the air stream emerges through the main nozzle and it is controlled by two cover plates ,the weft thread can be propelled through warp shed </a:t>
            </a:r>
            <a:r>
              <a:rPr lang="en-US" sz="2800" dirty="0" err="1" smtClean="0">
                <a:solidFill>
                  <a:srgbClr val="00B0F0"/>
                </a:solidFill>
              </a:rPr>
              <a:t>upto</a:t>
            </a:r>
            <a:r>
              <a:rPr lang="en-US" sz="2800" dirty="0" smtClean="0">
                <a:solidFill>
                  <a:srgbClr val="00B0F0"/>
                </a:solidFill>
              </a:rPr>
              <a:t> a certain distance and loom width is limited to 110 cm only.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Only tappet shedding </a:t>
            </a:r>
            <a:r>
              <a:rPr lang="en-US" sz="2800" dirty="0" err="1" smtClean="0">
                <a:solidFill>
                  <a:srgbClr val="00B0F0"/>
                </a:solidFill>
              </a:rPr>
              <a:t>upto</a:t>
            </a:r>
            <a:r>
              <a:rPr lang="en-US" sz="2800" dirty="0" smtClean="0">
                <a:solidFill>
                  <a:srgbClr val="00B0F0"/>
                </a:solidFill>
              </a:rPr>
              <a:t> 8 </a:t>
            </a:r>
            <a:r>
              <a:rPr lang="en-US" sz="2800" dirty="0" err="1" smtClean="0">
                <a:solidFill>
                  <a:srgbClr val="00B0F0"/>
                </a:solidFill>
              </a:rPr>
              <a:t>heald</a:t>
            </a:r>
            <a:r>
              <a:rPr lang="en-US" sz="2800" dirty="0" smtClean="0">
                <a:solidFill>
                  <a:srgbClr val="00B0F0"/>
                </a:solidFill>
              </a:rPr>
              <a:t> shafts can be used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Not suitable for heavy fabrics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Count range is from 20-100 </a:t>
            </a:r>
            <a:r>
              <a:rPr lang="en-US" sz="2800" dirty="0" err="1" smtClean="0">
                <a:solidFill>
                  <a:srgbClr val="00B0F0"/>
                </a:solidFill>
              </a:rPr>
              <a:t>dtex</a:t>
            </a:r>
            <a:r>
              <a:rPr lang="en-US" sz="2800" smtClean="0">
                <a:solidFill>
                  <a:srgbClr val="00B0F0"/>
                </a:solidFill>
              </a:rPr>
              <a:t>.</a:t>
            </a:r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70C0"/>
              </a:solidFill>
            </a:endParaRPr>
          </a:p>
          <a:p>
            <a:endParaRPr lang="en-IN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pPr algn="l"/>
            <a:r>
              <a:rPr lang="en-US" sz="1800" dirty="0" smtClean="0"/>
              <a:t>Contd.</a:t>
            </a:r>
            <a:endParaRPr lang="en-IN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The projected weft ends on both sides are tucked into the next shed by special tucking-in device and woven in next pick.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The projected weft ends on both sides are tucked into the next shed by special tucking-in device and woven in next pick.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The reed is not reciprocated as in shuttle loom. It rocks about its axis by a pair of cams.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The reed and projectile guides are stationary during picking.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A </a:t>
            </a:r>
            <a:r>
              <a:rPr lang="en-US" sz="2800" dirty="0" err="1" smtClean="0">
                <a:solidFill>
                  <a:srgbClr val="00B0F0"/>
                </a:solidFill>
              </a:rPr>
              <a:t>sley</a:t>
            </a:r>
            <a:r>
              <a:rPr lang="en-US" sz="2800" dirty="0" smtClean="0">
                <a:solidFill>
                  <a:srgbClr val="00B0F0"/>
                </a:solidFill>
              </a:rPr>
              <a:t> dwell of 255 degree at back centre enables the safe journey of the projectile.</a:t>
            </a:r>
          </a:p>
          <a:p>
            <a:pPr>
              <a:buNone/>
            </a:pPr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IN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pPr algn="l"/>
            <a:r>
              <a:rPr lang="en-US" sz="1600" dirty="0" smtClean="0"/>
              <a:t>Contd.</a:t>
            </a: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Smaller depth of shed for smaller size projectile than  shuttle as in shuttle loom.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Weft insertion rate </a:t>
            </a:r>
            <a:r>
              <a:rPr lang="en-US" sz="2800" dirty="0" err="1" smtClean="0">
                <a:solidFill>
                  <a:srgbClr val="00B0F0"/>
                </a:solidFill>
              </a:rPr>
              <a:t>upto</a:t>
            </a:r>
            <a:r>
              <a:rPr lang="en-US" sz="2800" dirty="0" smtClean="0">
                <a:solidFill>
                  <a:srgbClr val="00B0F0"/>
                </a:solidFill>
              </a:rPr>
              <a:t> 900 to 1500m/min. is possible depending on type of loom and reed width.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The </a:t>
            </a:r>
            <a:r>
              <a:rPr lang="en-US" sz="2800" dirty="0" err="1" smtClean="0">
                <a:solidFill>
                  <a:srgbClr val="00B0F0"/>
                </a:solidFill>
              </a:rPr>
              <a:t>colour</a:t>
            </a:r>
            <a:r>
              <a:rPr lang="en-US" sz="2800" dirty="0" smtClean="0">
                <a:solidFill>
                  <a:srgbClr val="00B0F0"/>
                </a:solidFill>
              </a:rPr>
              <a:t> changing mechanism is less complicated 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Facility to insert two picks in the same shed without the use of a dobby.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In case of weft breakage the take-up beam and </a:t>
            </a:r>
            <a:r>
              <a:rPr lang="en-US" sz="2800" dirty="0" err="1" smtClean="0">
                <a:solidFill>
                  <a:srgbClr val="7030A0"/>
                </a:solidFill>
              </a:rPr>
              <a:t>heald</a:t>
            </a:r>
            <a:r>
              <a:rPr lang="en-US" sz="2800" dirty="0" smtClean="0">
                <a:solidFill>
                  <a:srgbClr val="7030A0"/>
                </a:solidFill>
              </a:rPr>
              <a:t> frames can be driven in reverse direction by a pick finding mechanism.</a:t>
            </a:r>
            <a:endParaRPr lang="en-IN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Advantages of projectile weaving m/c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Two or three clothes can be woven simultaneously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Breakage rate is almost 50% compared to shuttle loom. It may be due to smaller </a:t>
            </a:r>
            <a:r>
              <a:rPr lang="en-US" sz="2800" err="1" smtClean="0">
                <a:solidFill>
                  <a:srgbClr val="7030A0"/>
                </a:solidFill>
              </a:rPr>
              <a:t>shed</a:t>
            </a:r>
            <a:r>
              <a:rPr lang="en-US" sz="2800" smtClean="0">
                <a:solidFill>
                  <a:srgbClr val="7030A0"/>
                </a:solidFill>
              </a:rPr>
              <a:t>, reed </a:t>
            </a:r>
            <a:r>
              <a:rPr lang="en-US" sz="2800" dirty="0" smtClean="0">
                <a:solidFill>
                  <a:srgbClr val="7030A0"/>
                </a:solidFill>
              </a:rPr>
              <a:t>with higher air to wire </a:t>
            </a:r>
            <a:r>
              <a:rPr lang="en-US" sz="2800" smtClean="0">
                <a:solidFill>
                  <a:srgbClr val="7030A0"/>
                </a:solidFill>
              </a:rPr>
              <a:t>ratio and/or </a:t>
            </a:r>
            <a:r>
              <a:rPr lang="en-US" sz="2800" dirty="0" smtClean="0">
                <a:solidFill>
                  <a:srgbClr val="7030A0"/>
                </a:solidFill>
              </a:rPr>
              <a:t>beat up line nearer to centre of the reed.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 Since the projectile passes through the shed  there is no reed to projectile or projectile to yarn contact.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With the four/six </a:t>
            </a:r>
            <a:r>
              <a:rPr lang="en-US" sz="2800" dirty="0" err="1" smtClean="0">
                <a:solidFill>
                  <a:srgbClr val="0070C0"/>
                </a:solidFill>
              </a:rPr>
              <a:t>colour</a:t>
            </a:r>
            <a:r>
              <a:rPr lang="en-US" sz="2800" dirty="0" smtClean="0">
                <a:solidFill>
                  <a:srgbClr val="0070C0"/>
                </a:solidFill>
              </a:rPr>
              <a:t> weaving machine the mechanical problems of conventional looms are eliminated.</a:t>
            </a:r>
            <a:endParaRPr lang="en-US" sz="2800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Projectile Picking Mechanism features</a:t>
            </a:r>
            <a:endParaRPr lang="en-IN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Different from conventional picking system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Heavy wooden shuttle (approx.400g) is replaced by a 40g fine steel gripper(90mmx14mmx6mm)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Weft is drawn directly from a large weft package (approx. 2 kg.)</a:t>
            </a:r>
            <a:r>
              <a:rPr lang="en-IN" sz="2800" dirty="0" smtClean="0">
                <a:solidFill>
                  <a:srgbClr val="7030A0"/>
                </a:solidFill>
              </a:rPr>
              <a:t>.No weft winding required.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Picking takes place from one side only.</a:t>
            </a:r>
            <a:endParaRPr lang="en-IN" sz="2800" dirty="0" smtClean="0">
              <a:solidFill>
                <a:srgbClr val="7030A0"/>
              </a:solidFill>
            </a:endParaRPr>
          </a:p>
          <a:p>
            <a:r>
              <a:rPr lang="en-US" sz="2800" dirty="0" smtClean="0">
                <a:solidFill>
                  <a:srgbClr val="7030A0"/>
                </a:solidFill>
              </a:rPr>
              <a:t>Picking energy is derived from the energy stored in a metal torsion bar, which is twisted at a predetermined amount and released to give a high rate of acceleration.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Due to small mass of projectile compared to wooden shuttle, very high velocity is achieved </a:t>
            </a:r>
            <a:r>
              <a:rPr lang="en-US" sz="2800" dirty="0" err="1" smtClean="0">
                <a:solidFill>
                  <a:srgbClr val="7030A0"/>
                </a:solidFill>
              </a:rPr>
              <a:t>ie</a:t>
            </a:r>
            <a:r>
              <a:rPr lang="en-US" sz="2800" dirty="0" smtClean="0">
                <a:solidFill>
                  <a:srgbClr val="7030A0"/>
                </a:solidFill>
              </a:rPr>
              <a:t> twice as those in conventional shuttle.</a:t>
            </a:r>
          </a:p>
          <a:p>
            <a:endParaRPr lang="en-US" sz="2800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816</Words>
  <Application>Microsoft Office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FABRIC MANUFACTURE-lll</vt:lpstr>
      <vt:lpstr>Weft insertion by Air jet</vt:lpstr>
      <vt:lpstr>Working principle of Maxbo Murata</vt:lpstr>
      <vt:lpstr>Passage of warp on Maxbo Murata Loom</vt:lpstr>
      <vt:lpstr>Disadvantages of Maxbo Murata Loom</vt:lpstr>
      <vt:lpstr>Contd.</vt:lpstr>
      <vt:lpstr>Contd.</vt:lpstr>
      <vt:lpstr>Advantages of projectile weaving m/c</vt:lpstr>
      <vt:lpstr>Projectile Picking Mechanism features</vt:lpstr>
      <vt:lpstr>Projectile Picking Mechanism</vt:lpstr>
      <vt:lpstr>Projectile Beat-up Mechanism</vt:lpstr>
      <vt:lpstr>Contd.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65</cp:revision>
  <dcterms:created xsi:type="dcterms:W3CDTF">2019-12-12T13:04:55Z</dcterms:created>
  <dcterms:modified xsi:type="dcterms:W3CDTF">2019-12-19T14:21:29Z</dcterms:modified>
</cp:coreProperties>
</file>