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60" r:id="rId2"/>
    <p:sldId id="258" r:id="rId3"/>
    <p:sldId id="259" r:id="rId4"/>
    <p:sldId id="263"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3EE3C8-3CF1-41CF-8083-0DF8E4587D7A}"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EE3C8-3CF1-41CF-8083-0DF8E4587D7A}"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EE3C8-3CF1-41CF-8083-0DF8E4587D7A}"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EE3C8-3CF1-41CF-8083-0DF8E4587D7A}"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3EE3C8-3CF1-41CF-8083-0DF8E4587D7A}"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3EE3C8-3CF1-41CF-8083-0DF8E4587D7A}"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3EE3C8-3CF1-41CF-8083-0DF8E4587D7A}" type="datetimeFigureOut">
              <a:rPr lang="en-US" smtClean="0"/>
              <a:t>4/12/2020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3EE3C8-3CF1-41CF-8083-0DF8E4587D7A}" type="datetimeFigureOut">
              <a:rPr lang="en-US" smtClean="0"/>
              <a:t>4/12/2020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3EE3C8-3CF1-41CF-8083-0DF8E4587D7A}" type="datetimeFigureOut">
              <a:rPr lang="en-US" smtClean="0"/>
              <a:t>4/12/2020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EE3C8-3CF1-41CF-8083-0DF8E4587D7A}"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EE3C8-3CF1-41CF-8083-0DF8E4587D7A}"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540AA-34D9-446B-B15A-D295104D6C1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EE3C8-3CF1-41CF-8083-0DF8E4587D7A}" type="datetimeFigureOut">
              <a:rPr lang="en-US" smtClean="0"/>
              <a:t>4/12/2020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3540AA-34D9-446B-B15A-D295104D6C1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57200"/>
            <a:ext cx="7772400" cy="1470025"/>
          </a:xfrm>
        </p:spPr>
        <p:txBody>
          <a:bodyPr>
            <a:normAutofit/>
          </a:bodyPr>
          <a:lstStyle/>
          <a:p>
            <a:r>
              <a:rPr lang="en-US" b="1" dirty="0" smtClean="0">
                <a:latin typeface="Arial Black" pitchFamily="34" charset="0"/>
              </a:rPr>
              <a:t>Assam Textile Institute</a:t>
            </a:r>
            <a:endParaRPr lang="en-US" b="1" dirty="0">
              <a:latin typeface="Arial Black" pitchFamily="34" charset="0"/>
            </a:endParaRPr>
          </a:p>
        </p:txBody>
      </p:sp>
      <p:sp>
        <p:nvSpPr>
          <p:cNvPr id="3" name="Subtitle 2"/>
          <p:cNvSpPr>
            <a:spLocks noGrp="1"/>
          </p:cNvSpPr>
          <p:nvPr>
            <p:ph type="subTitle" idx="1"/>
          </p:nvPr>
        </p:nvSpPr>
        <p:spPr>
          <a:xfrm>
            <a:off x="1371600" y="2667000"/>
            <a:ext cx="6400800" cy="1752600"/>
          </a:xfrm>
        </p:spPr>
        <p:txBody>
          <a:bodyPr>
            <a:normAutofit/>
          </a:bodyPr>
          <a:lstStyle/>
          <a:p>
            <a:r>
              <a:rPr lang="en-US" sz="2800" b="1" dirty="0" smtClean="0">
                <a:solidFill>
                  <a:schemeClr val="tx1"/>
                </a:solidFill>
                <a:latin typeface="Arial Black" pitchFamily="34" charset="0"/>
              </a:rPr>
              <a:t>Subject- Garment Construction-II</a:t>
            </a:r>
          </a:p>
          <a:p>
            <a:r>
              <a:rPr lang="en-US" sz="2800" b="1" dirty="0" smtClean="0">
                <a:solidFill>
                  <a:schemeClr val="tx1"/>
                </a:solidFill>
                <a:latin typeface="Arial Black" pitchFamily="34" charset="0"/>
              </a:rPr>
              <a:t>Semester- IV</a:t>
            </a:r>
            <a:endParaRPr lang="en-US" sz="2800" b="1" dirty="0">
              <a:solidFill>
                <a:schemeClr val="tx1"/>
              </a:solidFill>
              <a:latin typeface="Arial Black"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a:t>Gathering by machine</a:t>
            </a:r>
            <a:r>
              <a:rPr lang="en-US" sz="1800" b="1" dirty="0" smtClean="0"/>
              <a:t>:</a:t>
            </a:r>
          </a:p>
          <a:p>
            <a:pPr>
              <a:buNone/>
            </a:pPr>
            <a:r>
              <a:rPr lang="en-US" sz="1800" b="1" dirty="0"/>
              <a:t>	</a:t>
            </a:r>
            <a:r>
              <a:rPr lang="en-US" sz="1800" dirty="0"/>
              <a:t> </a:t>
            </a:r>
            <a:r>
              <a:rPr lang="en-US" sz="1600" dirty="0"/>
              <a:t> </a:t>
            </a:r>
            <a:r>
              <a:rPr lang="en-US" sz="1600" dirty="0" smtClean="0"/>
              <a:t>The </a:t>
            </a:r>
            <a:r>
              <a:rPr lang="en-US" sz="1600" dirty="0"/>
              <a:t>machine is adjusted to produce long stitches and the upper tension is reduced slightly. With such a configuration, two rows of machine stitches, each 1/4″ apart, are made. Both the bobbin threads are pulled together and stitched to evenly distribute the fullness. For gathering large sections of fabric, the </a:t>
            </a:r>
            <a:r>
              <a:rPr lang="en-US" sz="1600" dirty="0" smtClean="0"/>
              <a:t>specialized </a:t>
            </a:r>
            <a:r>
              <a:rPr lang="en-US" sz="1600" dirty="0"/>
              <a:t>attachments in </a:t>
            </a:r>
            <a:r>
              <a:rPr lang="en-US" sz="1600" dirty="0" smtClean="0"/>
              <a:t>sewing machine</a:t>
            </a:r>
            <a:r>
              <a:rPr lang="en-US" sz="1600" dirty="0"/>
              <a:t> such as gathering foot or gathering </a:t>
            </a:r>
            <a:r>
              <a:rPr lang="en-US" sz="1600" dirty="0" smtClean="0"/>
              <a:t>ruffles </a:t>
            </a:r>
            <a:r>
              <a:rPr lang="en-US" sz="1600" dirty="0"/>
              <a:t>could be used. Gathering by machine is much faster for lightweight fabrics like voile, organza, netting, cotton lawn, etc. Usually, two rows of machine stitching are done down the length to gather 1/4″ from the edge and 1/4″ apart.</a:t>
            </a:r>
            <a:endParaRPr lang="en-US" sz="16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7" name="Picture 6" descr="Gathering by machine.jpg"/>
          <p:cNvPicPr>
            <a:picLocks noChangeAspect="1"/>
          </p:cNvPicPr>
          <p:nvPr/>
        </p:nvPicPr>
        <p:blipFill>
          <a:blip r:embed="rId2"/>
          <a:stretch>
            <a:fillRect/>
          </a:stretch>
        </p:blipFill>
        <p:spPr>
          <a:xfrm>
            <a:off x="4648200" y="3962400"/>
            <a:ext cx="3009900" cy="22574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Font typeface="Wingdings" pitchFamily="2" charset="2"/>
              <a:buChar char="v"/>
            </a:pPr>
            <a:r>
              <a:rPr lang="en-US" sz="1800" b="1" u="sng" dirty="0" smtClean="0"/>
              <a:t>Shirring-</a:t>
            </a:r>
          </a:p>
          <a:p>
            <a:pPr>
              <a:buNone/>
            </a:pPr>
            <a:r>
              <a:rPr lang="en-US" sz="1800" dirty="0"/>
              <a:t>	</a:t>
            </a:r>
            <a:r>
              <a:rPr lang="en-US" sz="1600" dirty="0" smtClean="0"/>
              <a:t>	In </a:t>
            </a:r>
            <a:r>
              <a:rPr lang="en-US" sz="1600" dirty="0"/>
              <a:t>sewing, shirring is two or more rows of gathers used to decorate parts of garments, usually the sleeves, bodice or yoke. The term is also sometimes used to refer to the pleats seen in stage curtains. Shirring is a method of shaping a garment and is done so by controlling fullness. Its technique is similar to gathering. Shirring consists of two or more rows of gathered fabric. Shirring can be a pretty and feminine alternative to darts in small areas of a garment. Shirring can also be done on large areas of a garment like all around the top of a full skirt. Shirring works best on soft fabrics but can also done on stronger fabrics.</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6" name="Picture 5" descr="shirring.jpg"/>
          <p:cNvPicPr>
            <a:picLocks noChangeAspect="1"/>
          </p:cNvPicPr>
          <p:nvPr/>
        </p:nvPicPr>
        <p:blipFill>
          <a:blip r:embed="rId2" cstate="print"/>
          <a:stretch>
            <a:fillRect/>
          </a:stretch>
        </p:blipFill>
        <p:spPr>
          <a:xfrm>
            <a:off x="4876800" y="3886200"/>
            <a:ext cx="2307336" cy="2438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Font typeface="Wingdings" pitchFamily="2" charset="2"/>
              <a:buChar char="v"/>
            </a:pPr>
            <a:r>
              <a:rPr lang="en-US" sz="1800" b="1" u="sng" dirty="0" smtClean="0"/>
              <a:t>Smoking-</a:t>
            </a:r>
          </a:p>
          <a:p>
            <a:pPr>
              <a:buNone/>
            </a:pPr>
            <a:r>
              <a:rPr lang="en-US" sz="1800" b="1" dirty="0"/>
              <a:t>	</a:t>
            </a:r>
            <a:r>
              <a:rPr lang="en-US" sz="1800" dirty="0"/>
              <a:t>  A full work shirt was gathered at the bodice and the sleeves. This gathered effect in the garment was then called a “smock</a:t>
            </a:r>
            <a:r>
              <a:rPr lang="en-US" sz="1800" dirty="0" smtClean="0"/>
              <a:t>”. Smocking </a:t>
            </a:r>
            <a:r>
              <a:rPr lang="en-US" sz="1800" dirty="0"/>
              <a:t>was </a:t>
            </a:r>
            <a:r>
              <a:rPr lang="en-US" sz="1800" dirty="0" smtClean="0"/>
              <a:t>introduced </a:t>
            </a:r>
            <a:r>
              <a:rPr lang="en-US" sz="1800" dirty="0"/>
              <a:t>to work man garment mainly to give fullness or free movement of their body and arms. Smocked garments were worn by agricultural laborers</a:t>
            </a:r>
            <a:r>
              <a:rPr lang="en-US" sz="1800" dirty="0" smtClean="0"/>
              <a:t>, trades men and </a:t>
            </a:r>
            <a:r>
              <a:rPr lang="en-US" sz="1800" dirty="0"/>
              <a:t>shepherds in earlier times. </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8" name="Picture 7" descr="download (1).jpg"/>
          <p:cNvPicPr>
            <a:picLocks noChangeAspect="1"/>
          </p:cNvPicPr>
          <p:nvPr/>
        </p:nvPicPr>
        <p:blipFill>
          <a:blip r:embed="rId2"/>
          <a:stretch>
            <a:fillRect/>
          </a:stretch>
        </p:blipFill>
        <p:spPr>
          <a:xfrm>
            <a:off x="4191000" y="3657600"/>
            <a:ext cx="3198202" cy="21431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Font typeface="Wingdings" pitchFamily="2" charset="2"/>
              <a:buChar char="v"/>
            </a:pPr>
            <a:r>
              <a:rPr lang="en-US" sz="1800" b="1" u="sng" dirty="0" smtClean="0"/>
              <a:t>Ruffles-</a:t>
            </a:r>
          </a:p>
          <a:p>
            <a:pPr>
              <a:buNone/>
            </a:pPr>
            <a:r>
              <a:rPr lang="en-US" sz="1800" dirty="0"/>
              <a:t>	</a:t>
            </a:r>
            <a:r>
              <a:rPr lang="en-US" sz="1800" dirty="0" smtClean="0"/>
              <a:t>	In</a:t>
            </a:r>
            <a:r>
              <a:rPr lang="en-US" sz="1800" dirty="0"/>
              <a:t> </a:t>
            </a:r>
            <a:r>
              <a:rPr lang="en-US" sz="1800" dirty="0" smtClean="0"/>
              <a:t>sewing</a:t>
            </a:r>
            <a:r>
              <a:rPr lang="en-US" sz="1800" dirty="0"/>
              <a:t> and </a:t>
            </a:r>
            <a:r>
              <a:rPr lang="en-US" sz="1800" dirty="0" smtClean="0"/>
              <a:t>dressmaking, </a:t>
            </a:r>
            <a:r>
              <a:rPr lang="en-US" sz="1800" dirty="0"/>
              <a:t>a ruffle, frill, or furbelow is </a:t>
            </a:r>
            <a:r>
              <a:rPr lang="en-US" sz="1800" dirty="0" smtClean="0"/>
              <a:t>a strip of</a:t>
            </a:r>
            <a:r>
              <a:rPr lang="en-US" sz="1800" dirty="0"/>
              <a:t> </a:t>
            </a:r>
            <a:r>
              <a:rPr lang="en-US" sz="1800" dirty="0" smtClean="0"/>
              <a:t>fabric, lace</a:t>
            </a:r>
            <a:r>
              <a:rPr lang="en-US" sz="1800" dirty="0"/>
              <a:t> </a:t>
            </a:r>
            <a:r>
              <a:rPr lang="en-US" sz="1800" dirty="0" smtClean="0"/>
              <a:t>or ribbon</a:t>
            </a:r>
            <a:r>
              <a:rPr lang="en-US" sz="1800" dirty="0"/>
              <a:t> tightly </a:t>
            </a:r>
            <a:r>
              <a:rPr lang="en-US" sz="1800" dirty="0" smtClean="0"/>
              <a:t>gathered</a:t>
            </a:r>
            <a:r>
              <a:rPr lang="en-US" sz="1800" dirty="0"/>
              <a:t> </a:t>
            </a:r>
            <a:r>
              <a:rPr lang="en-US" sz="1800" dirty="0" smtClean="0"/>
              <a:t>or pleated</a:t>
            </a:r>
            <a:r>
              <a:rPr lang="en-US" sz="1800" dirty="0"/>
              <a:t> on one edge and applied to a </a:t>
            </a:r>
            <a:r>
              <a:rPr lang="en-US" sz="1800" dirty="0" smtClean="0"/>
              <a:t>garment,</a:t>
            </a:r>
            <a:r>
              <a:rPr lang="en-US" sz="1800" dirty="0"/>
              <a:t> </a:t>
            </a:r>
            <a:r>
              <a:rPr lang="en-US" sz="1800" dirty="0" smtClean="0"/>
              <a:t>bedding, </a:t>
            </a:r>
            <a:r>
              <a:rPr lang="en-US" sz="1800" dirty="0"/>
              <a:t>or other textile as a form of </a:t>
            </a:r>
            <a:r>
              <a:rPr lang="en-US" sz="1800" dirty="0" smtClean="0"/>
              <a:t>trimming.</a:t>
            </a:r>
          </a:p>
          <a:p>
            <a:pPr>
              <a:buNone/>
            </a:pPr>
            <a:endParaRPr lang="en-US" sz="1800" dirty="0"/>
          </a:p>
          <a:p>
            <a:r>
              <a:rPr lang="en-US" sz="1800" b="1" dirty="0"/>
              <a:t>Single edge Ruffles</a:t>
            </a:r>
          </a:p>
          <a:p>
            <a:pPr>
              <a:buNone/>
            </a:pPr>
            <a:r>
              <a:rPr lang="en-US" sz="1800" dirty="0" smtClean="0"/>
              <a:t>		This </a:t>
            </a:r>
            <a:r>
              <a:rPr lang="en-US" sz="1800" dirty="0"/>
              <a:t>is a single strip of fabric gathered along one edge and stitched to the edge of a garment. The raw edge of this strip is usually finishes with any of the fabric edge finishes.</a:t>
            </a:r>
          </a:p>
          <a:p>
            <a:pPr>
              <a:buNone/>
            </a:pPr>
            <a:endParaRPr lang="en-US" sz="1800"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6" name="Picture 5" descr="ruffle-1136959_640.jpg"/>
          <p:cNvPicPr>
            <a:picLocks noChangeAspect="1"/>
          </p:cNvPicPr>
          <p:nvPr/>
        </p:nvPicPr>
        <p:blipFill>
          <a:blip r:embed="rId2"/>
          <a:stretch>
            <a:fillRect/>
          </a:stretch>
        </p:blipFill>
        <p:spPr>
          <a:xfrm>
            <a:off x="4648200" y="4572000"/>
            <a:ext cx="2819400" cy="175889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r>
              <a:rPr lang="en-US" sz="1800" b="1" dirty="0"/>
              <a:t>Double edge ruffles</a:t>
            </a:r>
          </a:p>
          <a:p>
            <a:pPr>
              <a:buNone/>
            </a:pPr>
            <a:r>
              <a:rPr lang="en-US" sz="1800" dirty="0" smtClean="0"/>
              <a:t>		This </a:t>
            </a:r>
            <a:r>
              <a:rPr lang="en-US" sz="1800" dirty="0"/>
              <a:t>is a single strip of fabric gathered in the middle. The result is two edges of ruffles along the middle stitching line.</a:t>
            </a:r>
          </a:p>
          <a:p>
            <a:pPr>
              <a:buNone/>
            </a:pP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7" name="Picture 6" descr="umbreq.jpg"/>
          <p:cNvPicPr>
            <a:picLocks noChangeAspect="1"/>
          </p:cNvPicPr>
          <p:nvPr/>
        </p:nvPicPr>
        <p:blipFill>
          <a:blip r:embed="rId2" cstate="print"/>
          <a:stretch>
            <a:fillRect/>
          </a:stretch>
        </p:blipFill>
        <p:spPr>
          <a:xfrm>
            <a:off x="4953000" y="2438400"/>
            <a:ext cx="2758567" cy="2209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u="sng" dirty="0" smtClean="0"/>
              <a:t>2.1.1-Neckline</a:t>
            </a:r>
          </a:p>
          <a:p>
            <a:pPr>
              <a:buNone/>
            </a:pPr>
            <a:r>
              <a:rPr lang="en-US" sz="1800" dirty="0"/>
              <a:t>The </a:t>
            </a:r>
            <a:r>
              <a:rPr lang="en-US" sz="1800" b="1" dirty="0"/>
              <a:t>neckline</a:t>
            </a:r>
            <a:r>
              <a:rPr lang="en-US" sz="1800" dirty="0"/>
              <a:t> is the top edge of a </a:t>
            </a:r>
            <a:r>
              <a:rPr lang="en-US" sz="1800" b="1" dirty="0"/>
              <a:t>garment</a:t>
            </a:r>
            <a:r>
              <a:rPr lang="en-US" sz="1800" dirty="0"/>
              <a:t> that surrounds the </a:t>
            </a:r>
            <a:r>
              <a:rPr lang="en-US" sz="1800" b="1" dirty="0"/>
              <a:t>neck</a:t>
            </a:r>
            <a:r>
              <a:rPr lang="en-US" sz="1800" dirty="0"/>
              <a:t>, especially from the front view. </a:t>
            </a:r>
            <a:r>
              <a:rPr lang="en-US" sz="1800" b="1" dirty="0"/>
              <a:t>Neckline</a:t>
            </a:r>
            <a:r>
              <a:rPr lang="en-US" sz="1800" dirty="0"/>
              <a:t> also refers to the overall line between all the layers of </a:t>
            </a:r>
            <a:r>
              <a:rPr lang="en-US" sz="1800" b="1" dirty="0"/>
              <a:t>clothing</a:t>
            </a:r>
            <a:r>
              <a:rPr lang="en-US" sz="1800" dirty="0"/>
              <a:t> and the </a:t>
            </a:r>
            <a:r>
              <a:rPr lang="en-US" sz="1800" b="1" dirty="0"/>
              <a:t>neck</a:t>
            </a:r>
            <a:r>
              <a:rPr lang="en-US" sz="1800" dirty="0"/>
              <a:t> and shoulders of a </a:t>
            </a:r>
            <a:r>
              <a:rPr lang="en-US" sz="1800" dirty="0" smtClean="0"/>
              <a:t>person</a:t>
            </a:r>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r>
              <a:rPr lang="en-US" sz="1800" b="1" dirty="0" smtClean="0"/>
              <a:t>U-shape neckline-</a:t>
            </a:r>
          </a:p>
          <a:p>
            <a:pPr>
              <a:buNone/>
            </a:pPr>
            <a:r>
              <a:rPr lang="en-US" sz="1800" b="1" dirty="0"/>
              <a:t>	</a:t>
            </a:r>
            <a:r>
              <a:rPr lang="en-US" sz="1800" dirty="0" smtClean="0"/>
              <a:t>A</a:t>
            </a:r>
            <a:r>
              <a:rPr lang="en-US" sz="1800" dirty="0"/>
              <a:t> U-neck opening on a shirt is </a:t>
            </a:r>
            <a:r>
              <a:rPr lang="en-US" sz="1800" dirty="0" smtClean="0"/>
              <a:t>basically what</a:t>
            </a:r>
            <a:r>
              <a:rPr lang="en-US" sz="1800" dirty="0"/>
              <a:t> you </a:t>
            </a:r>
            <a:r>
              <a:rPr lang="en-US" sz="1800" dirty="0" smtClean="0"/>
              <a:t>would expect</a:t>
            </a:r>
          </a:p>
          <a:p>
            <a:pPr>
              <a:buNone/>
            </a:pPr>
            <a:r>
              <a:rPr lang="en-US" sz="1800" dirty="0"/>
              <a:t> </a:t>
            </a:r>
            <a:r>
              <a:rPr lang="en-US" sz="1800" dirty="0" smtClean="0"/>
              <a:t>     </a:t>
            </a:r>
            <a:r>
              <a:rPr lang="en-US" sz="1800" dirty="0"/>
              <a:t>from the name. The </a:t>
            </a:r>
            <a:r>
              <a:rPr lang="en-US" sz="1800" dirty="0" smtClean="0"/>
              <a:t>neck</a:t>
            </a:r>
            <a:r>
              <a:rPr lang="en-US" sz="1800" dirty="0"/>
              <a:t> </a:t>
            </a:r>
            <a:endParaRPr lang="en-US" sz="1800" dirty="0" smtClean="0"/>
          </a:p>
          <a:p>
            <a:pPr>
              <a:buNone/>
            </a:pPr>
            <a:r>
              <a:rPr lang="en-US" sz="1800" dirty="0" smtClean="0"/>
              <a:t>   opening </a:t>
            </a:r>
            <a:r>
              <a:rPr lang="en-US" sz="1800" dirty="0"/>
              <a:t>of the shirt </a:t>
            </a:r>
            <a:r>
              <a:rPr lang="en-US" sz="1800" dirty="0" smtClean="0"/>
              <a:t>is </a:t>
            </a:r>
            <a:r>
              <a:rPr lang="en-US" sz="1800" dirty="0"/>
              <a:t>formed in </a:t>
            </a:r>
            <a:endParaRPr lang="en-US" sz="1800" dirty="0" smtClean="0"/>
          </a:p>
          <a:p>
            <a:pPr>
              <a:buNone/>
            </a:pPr>
            <a:r>
              <a:rPr lang="en-US" sz="1800" dirty="0" smtClean="0"/>
              <a:t>    the</a:t>
            </a:r>
            <a:r>
              <a:rPr lang="en-US" sz="1800" dirty="0"/>
              <a:t> shape </a:t>
            </a:r>
            <a:r>
              <a:rPr lang="en-US" sz="1800" dirty="0" smtClean="0"/>
              <a:t>of </a:t>
            </a:r>
            <a:r>
              <a:rPr lang="en-US" sz="1800" dirty="0"/>
              <a:t>the letter “U</a:t>
            </a:r>
            <a:r>
              <a:rPr lang="en-US" sz="1800" dirty="0" smtClean="0"/>
              <a:t>”</a:t>
            </a:r>
          </a:p>
          <a:p>
            <a:pPr>
              <a:buNone/>
            </a:pPr>
            <a:endParaRPr lang="en-US" sz="1800" b="1" dirty="0"/>
          </a:p>
          <a:p>
            <a:pPr>
              <a:buNone/>
            </a:pP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sz="1000" b="1" dirty="0" smtClean="0"/>
          </a:p>
        </p:txBody>
      </p:sp>
      <p:pic>
        <p:nvPicPr>
          <p:cNvPr id="6" name="Picture 5" descr="download (2).jpg"/>
          <p:cNvPicPr>
            <a:picLocks noChangeAspect="1"/>
          </p:cNvPicPr>
          <p:nvPr/>
        </p:nvPicPr>
        <p:blipFill>
          <a:blip r:embed="rId2"/>
          <a:stretch>
            <a:fillRect/>
          </a:stretch>
        </p:blipFill>
        <p:spPr>
          <a:xfrm>
            <a:off x="6934200" y="4343400"/>
            <a:ext cx="1530804" cy="1524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smtClean="0"/>
              <a:t>Round neckline-</a:t>
            </a:r>
          </a:p>
          <a:p>
            <a:pPr>
              <a:buNone/>
            </a:pPr>
            <a:r>
              <a:rPr lang="en-US" sz="1800" b="1" dirty="0"/>
              <a:t>	</a:t>
            </a:r>
            <a:r>
              <a:rPr lang="en-US" sz="1800" dirty="0" smtClean="0"/>
              <a:t> It is a round neckline which</a:t>
            </a:r>
          </a:p>
          <a:p>
            <a:pPr>
              <a:buNone/>
            </a:pPr>
            <a:r>
              <a:rPr lang="en-US" sz="1800" dirty="0"/>
              <a:t> </a:t>
            </a:r>
            <a:r>
              <a:rPr lang="en-US" sz="1800" dirty="0" smtClean="0"/>
              <a:t>   sits close to the neck, typically</a:t>
            </a:r>
          </a:p>
          <a:p>
            <a:pPr>
              <a:buNone/>
            </a:pPr>
            <a:r>
              <a:rPr lang="en-US" sz="1800" dirty="0" smtClean="0"/>
              <a:t>    seen in t-shirts. It usually</a:t>
            </a:r>
          </a:p>
          <a:p>
            <a:pPr>
              <a:buNone/>
            </a:pPr>
            <a:r>
              <a:rPr lang="en-US" sz="1800" dirty="0" smtClean="0"/>
              <a:t>   ends above the collarbone</a:t>
            </a:r>
          </a:p>
          <a:p>
            <a:pPr>
              <a:buNone/>
            </a:pPr>
            <a:r>
              <a:rPr lang="en-US" sz="1800" dirty="0" smtClean="0"/>
              <a:t>   and usually has a band around it.</a:t>
            </a:r>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r>
              <a:rPr lang="en-US" sz="1800" b="1" dirty="0" smtClean="0"/>
              <a:t>V- shape </a:t>
            </a:r>
            <a:r>
              <a:rPr lang="en-US" sz="1800" b="1" dirty="0" err="1" smtClean="0"/>
              <a:t>necline</a:t>
            </a:r>
            <a:r>
              <a:rPr lang="en-US" sz="1800" b="1" dirty="0" smtClean="0"/>
              <a:t>-</a:t>
            </a:r>
            <a:r>
              <a:rPr lang="en-US" sz="1800" dirty="0" smtClean="0"/>
              <a:t> </a:t>
            </a:r>
          </a:p>
          <a:p>
            <a:pPr>
              <a:buNone/>
            </a:pPr>
            <a:r>
              <a:rPr lang="en-US" sz="1800" dirty="0" smtClean="0"/>
              <a:t> These are formed by two diagonal lines from the</a:t>
            </a:r>
          </a:p>
          <a:p>
            <a:pPr>
              <a:buNone/>
            </a:pPr>
            <a:r>
              <a:rPr lang="en-US" sz="1800" dirty="0" smtClean="0"/>
              <a:t> shoulders that meet on the</a:t>
            </a:r>
          </a:p>
          <a:p>
            <a:pPr>
              <a:buNone/>
            </a:pPr>
            <a:r>
              <a:rPr lang="en-US" sz="1800" dirty="0" smtClean="0"/>
              <a:t> chest creating a V shape. </a:t>
            </a:r>
          </a:p>
          <a:p>
            <a:pPr>
              <a:buNone/>
            </a:pPr>
            <a:r>
              <a:rPr lang="en-US" sz="1800" dirty="0" smtClean="0"/>
              <a:t>The depth of the V</a:t>
            </a:r>
          </a:p>
          <a:p>
            <a:pPr>
              <a:buNone/>
            </a:pPr>
            <a:r>
              <a:rPr lang="en-US" sz="1800" dirty="0" smtClean="0"/>
              <a:t> can vary, ranging from </a:t>
            </a:r>
          </a:p>
          <a:p>
            <a:pPr>
              <a:buNone/>
            </a:pPr>
            <a:r>
              <a:rPr lang="en-US" sz="1800" dirty="0" smtClean="0"/>
              <a:t>demure styles to plunging.</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sz="1000" b="1" dirty="0" smtClean="0"/>
          </a:p>
        </p:txBody>
      </p:sp>
      <p:pic>
        <p:nvPicPr>
          <p:cNvPr id="7" name="Picture 6" descr="download (4).jpg"/>
          <p:cNvPicPr>
            <a:picLocks noChangeAspect="1"/>
          </p:cNvPicPr>
          <p:nvPr/>
        </p:nvPicPr>
        <p:blipFill>
          <a:blip r:embed="rId2"/>
          <a:stretch>
            <a:fillRect/>
          </a:stretch>
        </p:blipFill>
        <p:spPr>
          <a:xfrm>
            <a:off x="7086600" y="838200"/>
            <a:ext cx="1457325" cy="1714500"/>
          </a:xfrm>
          <a:prstGeom prst="rect">
            <a:avLst/>
          </a:prstGeom>
        </p:spPr>
      </p:pic>
      <p:pic>
        <p:nvPicPr>
          <p:cNvPr id="9" name="Picture 8" descr="download (3).jpg"/>
          <p:cNvPicPr>
            <a:picLocks noChangeAspect="1"/>
          </p:cNvPicPr>
          <p:nvPr/>
        </p:nvPicPr>
        <p:blipFill>
          <a:blip r:embed="rId3"/>
          <a:stretch>
            <a:fillRect/>
          </a:stretch>
        </p:blipFill>
        <p:spPr>
          <a:xfrm>
            <a:off x="6400800" y="4800600"/>
            <a:ext cx="2011370" cy="154781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u="sng" dirty="0" smtClean="0"/>
              <a:t>2.1.2- Plackets</a:t>
            </a:r>
          </a:p>
          <a:p>
            <a:pPr>
              <a:buNone/>
            </a:pPr>
            <a:r>
              <a:rPr lang="en-US" sz="1600" dirty="0" smtClean="0"/>
              <a:t>		Plackets </a:t>
            </a:r>
            <a:r>
              <a:rPr lang="en-US" sz="1600" dirty="0"/>
              <a:t>are openings in woman’s </a:t>
            </a:r>
            <a:r>
              <a:rPr lang="en-US" sz="1600" dirty="0" smtClean="0"/>
              <a:t>garment</a:t>
            </a:r>
            <a:r>
              <a:rPr lang="en-US" sz="1600" dirty="0"/>
              <a:t> such as a skirt or blouse, either where it fastens or in a pocket. Plackets are particularly seen in women’s garments which have a good fit. They can also be found at the cuff of a sleeve in a garment. Plackets facilitate easy usage of clothing and are sometimes used as a component for enhancing the design. In modern usage, the term placket often refers to the double layers of fabric that hold the </a:t>
            </a:r>
            <a:r>
              <a:rPr lang="en-US" sz="1600" dirty="0" smtClean="0"/>
              <a:t>buttons</a:t>
            </a:r>
            <a:r>
              <a:rPr lang="en-US" sz="1600" dirty="0"/>
              <a:t> and buttonholes in a shirt. Facings or bands are attached in a modern placket to incorporate buttons, snaps or </a:t>
            </a:r>
            <a:r>
              <a:rPr lang="en-US" sz="1600" dirty="0" smtClean="0"/>
              <a:t>zippers. </a:t>
            </a:r>
            <a:r>
              <a:rPr lang="en-US" sz="1600" dirty="0"/>
              <a:t>In designer garments, a placket is a double layer of fabric that contains buttons and buttonholes in a skirt</a:t>
            </a:r>
            <a:r>
              <a:rPr lang="en-US" sz="1600" dirty="0" smtClean="0"/>
              <a:t>.</a:t>
            </a:r>
            <a:r>
              <a:rPr lang="en-US" sz="1600" dirty="0"/>
              <a:t/>
            </a:r>
            <a:br>
              <a:rPr lang="en-US" sz="1600" dirty="0"/>
            </a:br>
            <a:r>
              <a:rPr lang="en-US" sz="1600" dirty="0"/>
              <a:t>Plackets are made by interfacing more layers (generally more than one) of a fabric to impart strength and support to the garment as it is subjected to stress when worn . To protect the wearer from fasteners coming in contact with their skin and to hide underlying clothing, the two sides of the plackets are overlapped</a:t>
            </a:r>
            <a:r>
              <a:rPr lang="en-US" sz="1800" dirty="0"/>
              <a:t>. </a:t>
            </a:r>
          </a:p>
          <a:p>
            <a:pPr>
              <a:buNone/>
            </a:pP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r>
              <a:rPr lang="en-US" sz="1200" b="1" dirty="0" smtClean="0"/>
              <a: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sz="1600" b="1"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a:t>Different Types of Plackets in Garments:</a:t>
            </a:r>
            <a:r>
              <a:rPr lang="en-US" sz="1800" dirty="0" smtClean="0"/>
              <a:t/>
            </a:r>
            <a:br>
              <a:rPr lang="en-US" sz="1800" dirty="0" smtClean="0"/>
            </a:br>
            <a:r>
              <a:rPr lang="en-US" sz="1800" dirty="0" smtClean="0"/>
              <a:t/>
            </a:r>
            <a:br>
              <a:rPr lang="en-US" sz="1800" dirty="0" smtClean="0"/>
            </a:br>
            <a:r>
              <a:rPr lang="en-US" sz="1800" b="1" dirty="0"/>
              <a:t>1. Continuous lap sleeve placket:</a:t>
            </a:r>
            <a:r>
              <a:rPr lang="en-US" sz="1800" dirty="0" smtClean="0"/>
              <a:t/>
            </a:r>
            <a:br>
              <a:rPr lang="en-US" sz="1800" dirty="0" smtClean="0"/>
            </a:br>
            <a:r>
              <a:rPr lang="en-US" sz="1800" dirty="0"/>
              <a:t>A continuous lap sleeve </a:t>
            </a:r>
            <a:r>
              <a:rPr lang="en-US" sz="1800" dirty="0" smtClean="0"/>
              <a:t>or</a:t>
            </a:r>
          </a:p>
          <a:p>
            <a:pPr>
              <a:buNone/>
            </a:pPr>
            <a:r>
              <a:rPr lang="en-US" sz="1800" dirty="0" smtClean="0"/>
              <a:t> </a:t>
            </a:r>
            <a:r>
              <a:rPr lang="en-US" sz="1800" dirty="0"/>
              <a:t>bound placket is a </a:t>
            </a:r>
            <a:r>
              <a:rPr lang="en-US" sz="1800" dirty="0" smtClean="0"/>
              <a:t>common</a:t>
            </a:r>
          </a:p>
          <a:p>
            <a:pPr>
              <a:buNone/>
            </a:pPr>
            <a:r>
              <a:rPr lang="en-US" sz="1800" dirty="0" smtClean="0"/>
              <a:t> </a:t>
            </a:r>
            <a:r>
              <a:rPr lang="en-US" sz="1800" dirty="0"/>
              <a:t>finish that facilitates </a:t>
            </a:r>
            <a:r>
              <a:rPr lang="en-US" sz="1800" dirty="0" smtClean="0"/>
              <a:t>dressing</a:t>
            </a:r>
          </a:p>
          <a:p>
            <a:pPr>
              <a:buNone/>
            </a:pPr>
            <a:r>
              <a:rPr lang="en-US" sz="1800" dirty="0" smtClean="0"/>
              <a:t> </a:t>
            </a:r>
            <a:r>
              <a:rPr lang="en-US" sz="1800" dirty="0"/>
              <a:t>ease in blouses and </a:t>
            </a:r>
            <a:r>
              <a:rPr lang="en-US" sz="1800" dirty="0" smtClean="0"/>
              <a:t>shirts</a:t>
            </a:r>
          </a:p>
          <a:p>
            <a:pPr>
              <a:buNone/>
            </a:pPr>
            <a:endParaRPr lang="en-US" sz="1800" b="1" dirty="0"/>
          </a:p>
          <a:p>
            <a:pPr>
              <a:buNone/>
            </a:pPr>
            <a:endParaRPr lang="en-US" sz="1800" b="1" dirty="0" smtClean="0"/>
          </a:p>
          <a:p>
            <a:pPr>
              <a:buNone/>
            </a:pPr>
            <a:r>
              <a:rPr lang="en-US" sz="1800" b="1" dirty="0"/>
              <a:t>2. Two-piece placket:</a:t>
            </a:r>
            <a:r>
              <a:rPr lang="en-US" sz="1800" dirty="0" smtClean="0"/>
              <a:t/>
            </a:r>
            <a:br>
              <a:rPr lang="en-US" sz="1800" dirty="0" smtClean="0"/>
            </a:br>
            <a:r>
              <a:rPr lang="en-US" sz="1800" dirty="0" smtClean="0"/>
              <a:t>This </a:t>
            </a:r>
            <a:r>
              <a:rPr lang="en-US" sz="1800" dirty="0"/>
              <a:t>kind of placket is </a:t>
            </a:r>
            <a:r>
              <a:rPr lang="en-US" sz="1800" dirty="0" smtClean="0"/>
              <a:t>mostly </a:t>
            </a:r>
            <a:r>
              <a:rPr lang="en-US" sz="1800" dirty="0"/>
              <a:t>used as an opening in the </a:t>
            </a:r>
            <a:r>
              <a:rPr lang="en-US" sz="1800" dirty="0" smtClean="0"/>
              <a:t>left side </a:t>
            </a:r>
            <a:r>
              <a:rPr lang="en-US" sz="1800" dirty="0"/>
              <a:t>of skirts or </a:t>
            </a:r>
            <a:endParaRPr lang="en-US" sz="1800" dirty="0" smtClean="0"/>
          </a:p>
          <a:p>
            <a:pPr>
              <a:buNone/>
            </a:pPr>
            <a:r>
              <a:rPr lang="en-US" sz="1800" dirty="0" smtClean="0"/>
              <a:t>in petticoats and </a:t>
            </a:r>
            <a:r>
              <a:rPr lang="en-US" sz="1800" dirty="0"/>
              <a:t>sometimes </a:t>
            </a:r>
            <a:endParaRPr lang="en-US" sz="1800" dirty="0" smtClean="0"/>
          </a:p>
          <a:p>
            <a:pPr>
              <a:buNone/>
            </a:pPr>
            <a:r>
              <a:rPr lang="en-US" sz="1800" dirty="0" smtClean="0"/>
              <a:t>in </a:t>
            </a:r>
            <a:r>
              <a:rPr lang="en-US" sz="1800" dirty="0"/>
              <a:t>the back side of dresses.</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sz="1600" b="1" dirty="0" smtClean="0"/>
          </a:p>
        </p:txBody>
      </p:sp>
      <p:pic>
        <p:nvPicPr>
          <p:cNvPr id="5" name="Picture 4" descr="download (5).jpg"/>
          <p:cNvPicPr>
            <a:picLocks noChangeAspect="1"/>
          </p:cNvPicPr>
          <p:nvPr/>
        </p:nvPicPr>
        <p:blipFill>
          <a:blip r:embed="rId2"/>
          <a:stretch>
            <a:fillRect/>
          </a:stretch>
        </p:blipFill>
        <p:spPr>
          <a:xfrm>
            <a:off x="6553200" y="1524000"/>
            <a:ext cx="2085975" cy="1219200"/>
          </a:xfrm>
          <a:prstGeom prst="rect">
            <a:avLst/>
          </a:prstGeom>
        </p:spPr>
      </p:pic>
      <p:pic>
        <p:nvPicPr>
          <p:cNvPr id="7" name="Picture 6" descr="download (7).jpg"/>
          <p:cNvPicPr>
            <a:picLocks noChangeAspect="1"/>
          </p:cNvPicPr>
          <p:nvPr/>
        </p:nvPicPr>
        <p:blipFill>
          <a:blip r:embed="rId3"/>
          <a:stretch>
            <a:fillRect/>
          </a:stretch>
        </p:blipFill>
        <p:spPr>
          <a:xfrm rot="10800000">
            <a:off x="6705600" y="4038600"/>
            <a:ext cx="1318399" cy="19812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u="sng" dirty="0" smtClean="0"/>
              <a:t>2.1.3- Pockets-</a:t>
            </a:r>
          </a:p>
          <a:p>
            <a:pPr>
              <a:buNone/>
            </a:pPr>
            <a:r>
              <a:rPr lang="en-US" sz="1800" dirty="0"/>
              <a:t> </a:t>
            </a:r>
            <a:r>
              <a:rPr lang="en-US" sz="1800" dirty="0" smtClean="0"/>
              <a:t>   </a:t>
            </a:r>
            <a:r>
              <a:rPr lang="en-US" sz="1800" b="1" dirty="0"/>
              <a:t>P</a:t>
            </a:r>
            <a:r>
              <a:rPr lang="en-US" sz="1800" b="1" dirty="0" smtClean="0"/>
              <a:t>ocket</a:t>
            </a:r>
            <a:r>
              <a:rPr lang="en-US" sz="1800" dirty="0"/>
              <a:t> is a bag or envelope which an opening or slot with a closed end that is usually sewn in or over the </a:t>
            </a:r>
            <a:r>
              <a:rPr lang="en-US" sz="1800" b="1" dirty="0"/>
              <a:t>garment</a:t>
            </a:r>
            <a:r>
              <a:rPr lang="en-US" sz="1800" dirty="0"/>
              <a:t>. In older usage, a </a:t>
            </a:r>
            <a:r>
              <a:rPr lang="en-US" sz="1800" b="1" dirty="0"/>
              <a:t>pocket</a:t>
            </a:r>
            <a:r>
              <a:rPr lang="en-US" sz="1800" dirty="0"/>
              <a:t> was a separate small bag or pouch. </a:t>
            </a:r>
            <a:r>
              <a:rPr lang="en-US" sz="1800" b="1" dirty="0"/>
              <a:t>Pockets</a:t>
            </a:r>
            <a:r>
              <a:rPr lang="en-US" sz="1800" dirty="0"/>
              <a:t> may have a decorative or functional purpose. Sometimes </a:t>
            </a:r>
            <a:r>
              <a:rPr lang="en-US" sz="1800" b="1" dirty="0"/>
              <a:t>pockets</a:t>
            </a:r>
            <a:r>
              <a:rPr lang="en-US" sz="1800" dirty="0"/>
              <a:t> can be used for both </a:t>
            </a:r>
            <a:r>
              <a:rPr lang="en-US" sz="1800" dirty="0" smtClean="0"/>
              <a:t>purposes</a:t>
            </a:r>
          </a:p>
          <a:p>
            <a:pPr>
              <a:buNone/>
            </a:pPr>
            <a:endParaRPr lang="en-US" sz="1800" b="1" dirty="0"/>
          </a:p>
          <a:p>
            <a:pPr>
              <a:buNone/>
            </a:pPr>
            <a:r>
              <a:rPr lang="en-US" sz="1800" b="1" dirty="0" smtClean="0"/>
              <a:t>Different types of pockets in garment</a:t>
            </a:r>
            <a:endParaRPr lang="en-US" sz="1800" b="1" dirty="0"/>
          </a:p>
          <a:p>
            <a:pPr>
              <a:buNone/>
            </a:pPr>
            <a:r>
              <a:rPr lang="en-US" sz="1800" b="1" dirty="0" smtClean="0"/>
              <a:t>Patch pocket-</a:t>
            </a:r>
            <a:r>
              <a:rPr lang="en-US" sz="1800" dirty="0" smtClean="0"/>
              <a:t>This </a:t>
            </a:r>
            <a:r>
              <a:rPr lang="en-US" sz="1800" dirty="0"/>
              <a:t>pocket is as named added as a patch on the garment. It is </a:t>
            </a:r>
            <a:endParaRPr lang="en-US" sz="1800" dirty="0" smtClean="0"/>
          </a:p>
          <a:p>
            <a:pPr>
              <a:buNone/>
            </a:pPr>
            <a:r>
              <a:rPr lang="en-US" sz="1800" dirty="0" smtClean="0"/>
              <a:t>also </a:t>
            </a:r>
            <a:r>
              <a:rPr lang="en-US" sz="1800" dirty="0"/>
              <a:t>the most common type </a:t>
            </a:r>
            <a:endParaRPr lang="en-US" sz="1800" dirty="0" smtClean="0"/>
          </a:p>
          <a:p>
            <a:pPr>
              <a:buNone/>
            </a:pPr>
            <a:r>
              <a:rPr lang="en-US" sz="1800" dirty="0" smtClean="0"/>
              <a:t>of </a:t>
            </a:r>
            <a:r>
              <a:rPr lang="en-US" sz="1800" dirty="0"/>
              <a:t>pocket. You must have seen </a:t>
            </a:r>
            <a:endParaRPr lang="en-US" sz="1800" dirty="0" smtClean="0"/>
          </a:p>
          <a:p>
            <a:pPr>
              <a:buNone/>
            </a:pPr>
            <a:r>
              <a:rPr lang="en-US" sz="1800" dirty="0" smtClean="0"/>
              <a:t>patch </a:t>
            </a:r>
            <a:r>
              <a:rPr lang="en-US" sz="1800" dirty="0"/>
              <a:t>pockets on shirt fronts</a:t>
            </a:r>
            <a:r>
              <a:rPr lang="en-US" sz="1800" dirty="0" smtClean="0"/>
              <a:t>.</a:t>
            </a:r>
          </a:p>
          <a:p>
            <a:pPr>
              <a:buNone/>
            </a:pPr>
            <a:r>
              <a:rPr lang="en-US" sz="1800" dirty="0" smtClean="0"/>
              <a:t> </a:t>
            </a:r>
            <a:r>
              <a:rPr lang="en-US" sz="1800" dirty="0"/>
              <a:t>It can be of different shapes </a:t>
            </a:r>
            <a:endParaRPr lang="en-US" sz="1800" dirty="0" smtClean="0"/>
          </a:p>
          <a:p>
            <a:pPr>
              <a:buNone/>
            </a:pPr>
            <a:r>
              <a:rPr lang="en-US" sz="1800" dirty="0" smtClean="0"/>
              <a:t>like </a:t>
            </a:r>
            <a:r>
              <a:rPr lang="en-US" sz="1800" dirty="0"/>
              <a:t>square, rectangular, round </a:t>
            </a:r>
            <a:endParaRPr lang="en-US" sz="1800" dirty="0" smtClean="0"/>
          </a:p>
          <a:p>
            <a:pPr>
              <a:buNone/>
            </a:pPr>
            <a:r>
              <a:rPr lang="en-US" sz="1800" dirty="0" smtClean="0"/>
              <a:t>and </a:t>
            </a:r>
            <a:r>
              <a:rPr lang="en-US" sz="1800" dirty="0"/>
              <a:t>even triangular.</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sz="1600" b="1" dirty="0" smtClean="0"/>
          </a:p>
        </p:txBody>
      </p:sp>
      <p:pic>
        <p:nvPicPr>
          <p:cNvPr id="8" name="Picture 7" descr="download (8).jpg"/>
          <p:cNvPicPr>
            <a:picLocks noChangeAspect="1"/>
          </p:cNvPicPr>
          <p:nvPr/>
        </p:nvPicPr>
        <p:blipFill>
          <a:blip r:embed="rId2"/>
          <a:stretch>
            <a:fillRect/>
          </a:stretch>
        </p:blipFill>
        <p:spPr>
          <a:xfrm>
            <a:off x="6858000" y="3886200"/>
            <a:ext cx="1371600" cy="244112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416550" cy="6400800"/>
          </a:xfrm>
          <a:solidFill>
            <a:schemeClr val="accent3">
              <a:lumMod val="40000"/>
              <a:lumOff val="60000"/>
            </a:schemeClr>
          </a:solidFill>
          <a:ln w="28575">
            <a:solidFill>
              <a:schemeClr val="tx1"/>
            </a:solidFill>
          </a:ln>
        </p:spPr>
        <p:txBody>
          <a:bodyPr>
            <a:noAutofit/>
          </a:bodyPr>
          <a:lstStyle/>
          <a:p>
            <a:pPr>
              <a:buNone/>
            </a:pPr>
            <a:endParaRPr lang="en-US" sz="1800" dirty="0" smtClean="0"/>
          </a:p>
          <a:p>
            <a:pPr>
              <a:buNone/>
            </a:pPr>
            <a:r>
              <a:rPr lang="en-US" sz="1800" b="1" u="sng" dirty="0" smtClean="0"/>
              <a:t>1.1.1- Seaming special fabric</a:t>
            </a:r>
          </a:p>
          <a:p>
            <a:pPr>
              <a:buNone/>
            </a:pPr>
            <a:r>
              <a:rPr lang="en-US" sz="1800" dirty="0"/>
              <a:t>	</a:t>
            </a:r>
            <a:r>
              <a:rPr lang="en-US" sz="1800" dirty="0" smtClean="0"/>
              <a:t>	The most important properties of a seam are strength and flexibility and these are determined by a number of technical factor plus the characteristic of the fabric and the width  of the seam. </a:t>
            </a:r>
          </a:p>
          <a:p>
            <a:pPr algn="just">
              <a:buNone/>
            </a:pPr>
            <a:r>
              <a:rPr lang="en-US" sz="1800" dirty="0" smtClean="0"/>
              <a:t>		The width of the seam is primarily decided by the characteristic of the fabric to be sewn and the type of seam being sewn.</a:t>
            </a:r>
          </a:p>
          <a:p>
            <a:pPr>
              <a:buNone/>
            </a:pPr>
            <a:endParaRPr lang="en-US" sz="1800" dirty="0" smtClean="0"/>
          </a:p>
          <a:p>
            <a:pPr>
              <a:buNone/>
            </a:pPr>
            <a:endParaRPr lang="en-US" sz="1800" dirty="0"/>
          </a:p>
          <a:p>
            <a:pPr>
              <a:buNone/>
            </a:pPr>
            <a:endParaRPr lang="en-US" sz="1800" dirty="0" smtClean="0"/>
          </a:p>
          <a:p>
            <a:pPr>
              <a:buNone/>
            </a:pPr>
            <a:r>
              <a:rPr lang="en-US" sz="1800" b="1" u="sng" dirty="0" smtClean="0"/>
              <a:t>1.1.2- Fullness Techniques </a:t>
            </a:r>
          </a:p>
          <a:p>
            <a:pPr lvl="1">
              <a:buFont typeface="Wingdings" pitchFamily="2" charset="2"/>
              <a:buChar char="v"/>
            </a:pPr>
            <a:r>
              <a:rPr lang="en-US" sz="1800" b="1" dirty="0"/>
              <a:t> </a:t>
            </a:r>
            <a:r>
              <a:rPr lang="en-US" sz="1800" b="1" dirty="0" smtClean="0"/>
              <a:t>Darts-</a:t>
            </a:r>
          </a:p>
          <a:p>
            <a:pPr lvl="1" algn="just">
              <a:buNone/>
            </a:pPr>
            <a:r>
              <a:rPr lang="en-US" sz="1800" b="1" dirty="0"/>
              <a:t>	</a:t>
            </a:r>
            <a:r>
              <a:rPr lang="en-US" sz="1800" b="1" dirty="0" smtClean="0"/>
              <a:t>	 </a:t>
            </a:r>
            <a:r>
              <a:rPr lang="en-US" sz="1800" dirty="0" smtClean="0"/>
              <a:t>Darts are meant to dispose of surplus material in clothes and to give a good fit according to the curvature of a figure. The dart should be very carefully placed, so that they reduce that the material at the exact position in garment. </a:t>
            </a:r>
          </a:p>
          <a:p>
            <a:pPr lvl="1">
              <a:buNone/>
            </a:pPr>
            <a:r>
              <a:rPr lang="en-US" sz="1800" dirty="0"/>
              <a:t>	</a:t>
            </a:r>
            <a:r>
              <a:rPr lang="en-US" sz="1800" dirty="0" smtClean="0"/>
              <a:t/>
            </a:r>
            <a:br>
              <a:rPr lang="en-US" sz="1800" dirty="0" smtClean="0"/>
            </a:br>
            <a:endParaRPr lang="en-US" sz="1800" dirty="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S</a:t>
            </a:r>
            <a:r>
              <a:rPr lang="en-US" sz="1600" b="1" dirty="0" smtClean="0"/>
              <a:t>moking</a:t>
            </a:r>
          </a:p>
          <a:p>
            <a:pPr lvl="2">
              <a:buFont typeface="Wingdings" pitchFamily="2" charset="2"/>
              <a:buChar char="q"/>
            </a:pPr>
            <a:r>
              <a:rPr lang="en-US" sz="1600" b="1" dirty="0"/>
              <a:t> </a:t>
            </a:r>
            <a:r>
              <a:rPr lang="en-US" sz="1600" b="1" dirty="0" smtClean="0"/>
              <a:t>Ruffles</a:t>
            </a:r>
            <a:r>
              <a:rPr lang="en-US" sz="1200" b="1" dirty="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smtClean="0"/>
              <a:t>Slash pocket- </a:t>
            </a:r>
            <a:r>
              <a:rPr lang="en-US" sz="1800" dirty="0"/>
              <a:t>It starts from the waist and goes diagonally down to the sides. </a:t>
            </a:r>
            <a:endParaRPr lang="en-US" sz="1800" dirty="0" smtClean="0"/>
          </a:p>
          <a:p>
            <a:pPr>
              <a:buNone/>
            </a:pPr>
            <a:r>
              <a:rPr lang="en-US" sz="1800" dirty="0" smtClean="0"/>
              <a:t>This </a:t>
            </a:r>
            <a:r>
              <a:rPr lang="en-US" sz="1800" dirty="0"/>
              <a:t>pocket is a kind of back </a:t>
            </a:r>
            <a:endParaRPr lang="en-US" sz="1800" dirty="0" smtClean="0"/>
          </a:p>
          <a:p>
            <a:pPr>
              <a:buNone/>
            </a:pPr>
            <a:r>
              <a:rPr lang="en-US" sz="1800" dirty="0" smtClean="0"/>
              <a:t>facing </a:t>
            </a:r>
            <a:r>
              <a:rPr lang="en-US" sz="1800" dirty="0"/>
              <a:t>to the front of </a:t>
            </a:r>
            <a:r>
              <a:rPr lang="en-US" sz="1800" dirty="0" smtClean="0"/>
              <a:t>the</a:t>
            </a:r>
          </a:p>
          <a:p>
            <a:pPr>
              <a:buNone/>
            </a:pPr>
            <a:r>
              <a:rPr lang="en-US" sz="1800" dirty="0" smtClean="0"/>
              <a:t> </a:t>
            </a:r>
            <a:r>
              <a:rPr lang="en-US" sz="1800" dirty="0"/>
              <a:t>garment. Sometimes it </a:t>
            </a:r>
            <a:r>
              <a:rPr lang="en-US" sz="1800" dirty="0" smtClean="0"/>
              <a:t>is</a:t>
            </a:r>
          </a:p>
          <a:p>
            <a:pPr>
              <a:buNone/>
            </a:pPr>
            <a:r>
              <a:rPr lang="en-US" sz="1800" dirty="0" smtClean="0"/>
              <a:t> </a:t>
            </a:r>
            <a:r>
              <a:rPr lang="en-US" sz="1800" dirty="0"/>
              <a:t>shaped as a curve or as </a:t>
            </a:r>
            <a:r>
              <a:rPr lang="en-US" sz="1800" dirty="0" smtClean="0"/>
              <a:t>straight</a:t>
            </a:r>
          </a:p>
          <a:p>
            <a:pPr>
              <a:buNone/>
            </a:pPr>
            <a:r>
              <a:rPr lang="en-US" sz="1800" dirty="0" smtClean="0"/>
              <a:t> </a:t>
            </a:r>
            <a:r>
              <a:rPr lang="en-US" sz="1800" dirty="0"/>
              <a:t>but slanted. They are also </a:t>
            </a:r>
            <a:r>
              <a:rPr lang="en-US" sz="1800" dirty="0" smtClean="0"/>
              <a:t>called</a:t>
            </a:r>
          </a:p>
          <a:p>
            <a:pPr>
              <a:buNone/>
            </a:pPr>
            <a:r>
              <a:rPr lang="en-US" sz="1800" dirty="0" smtClean="0"/>
              <a:t> </a:t>
            </a:r>
            <a:r>
              <a:rPr lang="en-US" sz="1800" dirty="0"/>
              <a:t>cutaway </a:t>
            </a:r>
            <a:r>
              <a:rPr lang="en-US" sz="1800" dirty="0" smtClean="0"/>
              <a:t>pockets.</a:t>
            </a:r>
          </a:p>
          <a:p>
            <a:pPr>
              <a:buNone/>
            </a:pPr>
            <a:endParaRPr lang="en-US" sz="1800" b="1" dirty="0"/>
          </a:p>
          <a:p>
            <a:pPr>
              <a:buNone/>
            </a:pPr>
            <a:endParaRPr lang="en-US" sz="1800" b="1" dirty="0" smtClean="0"/>
          </a:p>
          <a:p>
            <a:pPr>
              <a:buNone/>
            </a:pPr>
            <a:r>
              <a:rPr lang="en-US" sz="1800" b="1" dirty="0" smtClean="0"/>
              <a:t>Welt pocket- </a:t>
            </a:r>
            <a:r>
              <a:rPr lang="en-US" sz="1800" dirty="0"/>
              <a:t>This is a slit pocket where the slit is finished with a band of </a:t>
            </a:r>
            <a:r>
              <a:rPr lang="en-US" sz="1800" dirty="0" smtClean="0"/>
              <a:t>a</a:t>
            </a:r>
          </a:p>
          <a:p>
            <a:pPr>
              <a:buNone/>
            </a:pPr>
            <a:r>
              <a:rPr lang="en-US" sz="1800" dirty="0" smtClean="0"/>
              <a:t> </a:t>
            </a:r>
            <a:r>
              <a:rPr lang="en-US" sz="1800" dirty="0"/>
              <a:t>separate piece of fabric </a:t>
            </a:r>
            <a:r>
              <a:rPr lang="en-US" sz="1800" dirty="0" smtClean="0"/>
              <a:t>o</a:t>
            </a:r>
          </a:p>
          <a:p>
            <a:pPr>
              <a:buNone/>
            </a:pPr>
            <a:r>
              <a:rPr lang="en-US" sz="1800" dirty="0" smtClean="0"/>
              <a:t>r </a:t>
            </a:r>
            <a:r>
              <a:rPr lang="en-US" sz="1800" dirty="0"/>
              <a:t>a welt. Besom Pockets </a:t>
            </a:r>
            <a:r>
              <a:rPr lang="en-US" sz="1800" dirty="0" smtClean="0"/>
              <a:t>are</a:t>
            </a:r>
          </a:p>
          <a:p>
            <a:pPr>
              <a:buNone/>
            </a:pPr>
            <a:r>
              <a:rPr lang="en-US" sz="1800" dirty="0" smtClean="0"/>
              <a:t> </a:t>
            </a:r>
            <a:r>
              <a:rPr lang="en-US" sz="1800" dirty="0"/>
              <a:t>inset pockets seen on a </a:t>
            </a:r>
            <a:r>
              <a:rPr lang="en-US" sz="1800" dirty="0" smtClean="0"/>
              <a:t>man’s</a:t>
            </a:r>
          </a:p>
          <a:p>
            <a:pPr>
              <a:buNone/>
            </a:pPr>
            <a:r>
              <a:rPr lang="en-US" sz="1800" dirty="0" smtClean="0"/>
              <a:t> </a:t>
            </a:r>
            <a:r>
              <a:rPr lang="en-US" sz="1800" dirty="0"/>
              <a:t>suit jacket made with a </a:t>
            </a:r>
            <a:r>
              <a:rPr lang="en-US" sz="1800" dirty="0" smtClean="0"/>
              <a:t>narrow</a:t>
            </a:r>
          </a:p>
          <a:p>
            <a:pPr>
              <a:buNone/>
            </a:pPr>
            <a:r>
              <a:rPr lang="en-US" sz="1800" dirty="0" smtClean="0"/>
              <a:t> </a:t>
            </a:r>
            <a:r>
              <a:rPr lang="en-US" sz="1800" dirty="0"/>
              <a:t>welted edge above the </a:t>
            </a:r>
            <a:r>
              <a:rPr lang="en-US" sz="1800" dirty="0" smtClean="0"/>
              <a:t>pocket</a:t>
            </a:r>
          </a:p>
          <a:p>
            <a:pPr>
              <a:buNone/>
            </a:pPr>
            <a:r>
              <a:rPr lang="en-US" sz="1800" dirty="0" smtClean="0"/>
              <a:t> </a:t>
            </a:r>
            <a:r>
              <a:rPr lang="en-US" sz="1800" dirty="0"/>
              <a:t>opening.</a:t>
            </a: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r>
              <a:rPr lang="en-US" sz="1200" b="1" dirty="0" smtClean="0"/>
              <a:t>.</a:t>
            </a:r>
          </a:p>
          <a:p>
            <a:r>
              <a:rPr lang="en-US" sz="1600" b="1" dirty="0" smtClean="0"/>
              <a:t>2.1.1- Definition of necklines, Finishing of  U , round, V and fancy necklines.</a:t>
            </a:r>
          </a:p>
          <a:p>
            <a:r>
              <a:rPr lang="en-US" sz="1600" b="1" dirty="0" smtClean="0"/>
              <a:t>2.1.2- Finishing of placket opening of upper and lower garment.</a:t>
            </a:r>
          </a:p>
          <a:p>
            <a:r>
              <a:rPr lang="en-US" sz="1600" b="1" dirty="0" smtClean="0"/>
              <a:t>2.1.3- Pockets ( Definition of pockets, finishing of patch pockets, Slash  pocket, double welt pocket, in seam pocket, front hip pocket )</a:t>
            </a:r>
          </a:p>
          <a:p>
            <a:endParaRPr lang="en-US" sz="1000" b="1" dirty="0" smtClean="0"/>
          </a:p>
        </p:txBody>
      </p:sp>
      <p:pic>
        <p:nvPicPr>
          <p:cNvPr id="6" name="Picture 5" descr="pen-390325_640-compressor.jpg"/>
          <p:cNvPicPr>
            <a:picLocks noChangeAspect="1"/>
          </p:cNvPicPr>
          <p:nvPr/>
        </p:nvPicPr>
        <p:blipFill>
          <a:blip r:embed="rId2"/>
          <a:stretch>
            <a:fillRect/>
          </a:stretch>
        </p:blipFill>
        <p:spPr>
          <a:xfrm>
            <a:off x="6780466" y="838200"/>
            <a:ext cx="1787271" cy="2133600"/>
          </a:xfrm>
          <a:prstGeom prst="rect">
            <a:avLst/>
          </a:prstGeom>
        </p:spPr>
      </p:pic>
      <p:pic>
        <p:nvPicPr>
          <p:cNvPr id="7" name="Picture 6" descr="download (9).jpg"/>
          <p:cNvPicPr>
            <a:picLocks noChangeAspect="1"/>
          </p:cNvPicPr>
          <p:nvPr/>
        </p:nvPicPr>
        <p:blipFill>
          <a:blip r:embed="rId3"/>
          <a:stretch>
            <a:fillRect/>
          </a:stretch>
        </p:blipFill>
        <p:spPr>
          <a:xfrm>
            <a:off x="6705600" y="4267200"/>
            <a:ext cx="1781175" cy="17430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Unit-II</a:t>
            </a:r>
            <a:br>
              <a:rPr lang="en-US" sz="2800" dirty="0" smtClean="0"/>
            </a:br>
            <a:r>
              <a:rPr lang="en-US" sz="2800" u="sng" dirty="0" smtClean="0"/>
              <a:t>Finishing Techniques</a:t>
            </a:r>
            <a:endParaRPr lang="en-US" sz="2800" u="sng" dirty="0"/>
          </a:p>
        </p:txBody>
      </p:sp>
      <p:sp>
        <p:nvSpPr>
          <p:cNvPr id="3" name="Content Placeholder 2"/>
          <p:cNvSpPr>
            <a:spLocks noGrp="1"/>
          </p:cNvSpPr>
          <p:nvPr>
            <p:ph idx="1"/>
          </p:nvPr>
        </p:nvSpPr>
        <p:spPr>
          <a:xfrm>
            <a:off x="358140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a:p>
          <a:p>
            <a:pPr>
              <a:buNone/>
            </a:pPr>
            <a:r>
              <a:rPr lang="en-US" sz="1800" b="1" dirty="0" smtClean="0"/>
              <a:t>     Flap Pocket-</a:t>
            </a:r>
            <a:r>
              <a:rPr lang="en-US" sz="1800" dirty="0" smtClean="0"/>
              <a:t>This </a:t>
            </a:r>
            <a:r>
              <a:rPr lang="en-US" sz="1800" dirty="0"/>
              <a:t>pocket has a flap covering the slit of the pocket. This type </a:t>
            </a:r>
            <a:r>
              <a:rPr lang="en-US" sz="1800" dirty="0" smtClean="0"/>
              <a:t>of</a:t>
            </a:r>
          </a:p>
          <a:p>
            <a:pPr>
              <a:buNone/>
            </a:pPr>
            <a:r>
              <a:rPr lang="en-US" sz="1800" dirty="0" smtClean="0"/>
              <a:t> </a:t>
            </a:r>
            <a:r>
              <a:rPr lang="en-US" sz="1800" dirty="0"/>
              <a:t>pocket is usually seen </a:t>
            </a:r>
            <a:r>
              <a:rPr lang="en-US" sz="1800" dirty="0" smtClean="0"/>
              <a:t>in</a:t>
            </a:r>
          </a:p>
          <a:p>
            <a:pPr>
              <a:buNone/>
            </a:pPr>
            <a:r>
              <a:rPr lang="en-US" sz="1800" dirty="0" smtClean="0"/>
              <a:t> </a:t>
            </a:r>
            <a:r>
              <a:rPr lang="en-US" sz="1800" dirty="0"/>
              <a:t>formal clothes like jackets</a:t>
            </a:r>
            <a:r>
              <a:rPr lang="en-US" sz="1800" dirty="0" smtClean="0"/>
              <a:t>.</a:t>
            </a:r>
          </a:p>
          <a:p>
            <a:pPr>
              <a:buNone/>
            </a:pPr>
            <a:r>
              <a:rPr lang="en-US" sz="1800" dirty="0" smtClean="0"/>
              <a:t> </a:t>
            </a:r>
            <a:r>
              <a:rPr lang="en-US" sz="1800" dirty="0"/>
              <a:t>The pocket is usually a </a:t>
            </a:r>
            <a:r>
              <a:rPr lang="en-US" sz="1800" dirty="0" smtClean="0"/>
              <a:t>patch</a:t>
            </a:r>
          </a:p>
          <a:p>
            <a:pPr>
              <a:buNone/>
            </a:pPr>
            <a:r>
              <a:rPr lang="en-US" sz="1800" dirty="0" smtClean="0"/>
              <a:t> pocket.</a:t>
            </a:r>
          </a:p>
          <a:p>
            <a:pPr>
              <a:buNone/>
            </a:pPr>
            <a:endParaRPr lang="en-US" sz="1800" dirty="0"/>
          </a:p>
          <a:p>
            <a:pPr>
              <a:buNone/>
            </a:pPr>
            <a:endParaRPr lang="en-US" sz="1800" dirty="0" smtClean="0"/>
          </a:p>
          <a:p>
            <a:pPr>
              <a:buNone/>
            </a:pPr>
            <a:endParaRPr lang="en-US" sz="1800" dirty="0"/>
          </a:p>
          <a:p>
            <a:pPr>
              <a:buNone/>
            </a:pPr>
            <a:r>
              <a:rPr lang="en-US" sz="1800" b="1" dirty="0" smtClean="0"/>
              <a:t>Inseam pocket- </a:t>
            </a:r>
            <a:r>
              <a:rPr lang="en-US" sz="1800" dirty="0"/>
              <a:t>In seam pockets are </a:t>
            </a:r>
            <a:r>
              <a:rPr lang="en-US" sz="1800" dirty="0" err="1"/>
              <a:t>sewen</a:t>
            </a:r>
            <a:r>
              <a:rPr lang="en-US" sz="1800" dirty="0"/>
              <a:t> along the side seams of the garment. </a:t>
            </a:r>
            <a:endParaRPr lang="en-US" sz="1800" dirty="0" smtClean="0"/>
          </a:p>
          <a:p>
            <a:pPr>
              <a:buNone/>
            </a:pPr>
            <a:r>
              <a:rPr lang="en-US" sz="1800" dirty="0" smtClean="0"/>
              <a:t>These </a:t>
            </a:r>
            <a:r>
              <a:rPr lang="en-US" sz="1800" dirty="0"/>
              <a:t>pockets are made </a:t>
            </a:r>
            <a:r>
              <a:rPr lang="en-US" sz="1800" dirty="0" smtClean="0"/>
              <a:t>on</a:t>
            </a:r>
          </a:p>
          <a:p>
            <a:pPr>
              <a:buNone/>
            </a:pPr>
            <a:r>
              <a:rPr lang="en-US" sz="1800" dirty="0" smtClean="0"/>
              <a:t> </a:t>
            </a:r>
            <a:r>
              <a:rPr lang="en-US" sz="1800" dirty="0"/>
              <a:t>the left side of the garment</a:t>
            </a:r>
            <a:r>
              <a:rPr lang="en-US" sz="1800" dirty="0" smtClean="0"/>
              <a:t>.</a:t>
            </a:r>
          </a:p>
          <a:p>
            <a:pPr>
              <a:buNone/>
            </a:pPr>
            <a:r>
              <a:rPr lang="en-US" sz="1800" dirty="0" smtClean="0"/>
              <a:t> </a:t>
            </a:r>
            <a:r>
              <a:rPr lang="en-US" sz="1800" dirty="0"/>
              <a:t>These pockets are </a:t>
            </a:r>
            <a:r>
              <a:rPr lang="en-US" sz="1800" dirty="0" smtClean="0"/>
              <a:t>generally</a:t>
            </a:r>
          </a:p>
          <a:p>
            <a:pPr>
              <a:buNone/>
            </a:pPr>
            <a:r>
              <a:rPr lang="en-US" sz="1800" dirty="0" smtClean="0"/>
              <a:t> </a:t>
            </a:r>
            <a:r>
              <a:rPr lang="en-US" sz="1800" dirty="0"/>
              <a:t>stitched in boy’s shorts</a:t>
            </a:r>
            <a:r>
              <a:rPr lang="en-US" sz="1800" dirty="0" smtClean="0"/>
              <a:t>,</a:t>
            </a:r>
          </a:p>
          <a:p>
            <a:pPr>
              <a:buNone/>
            </a:pPr>
            <a:r>
              <a:rPr lang="en-US" sz="1800" dirty="0" smtClean="0"/>
              <a:t> </a:t>
            </a:r>
            <a:r>
              <a:rPr lang="en-US" sz="1800" dirty="0"/>
              <a:t>girl’s pant, pajama and </a:t>
            </a:r>
            <a:r>
              <a:rPr lang="en-US" sz="1800" dirty="0" err="1"/>
              <a:t>kurtas</a:t>
            </a:r>
            <a:r>
              <a:rPr lang="en-US" sz="1800" dirty="0"/>
              <a:t>.</a:t>
            </a:r>
          </a:p>
          <a:p>
            <a:pPr>
              <a:buNone/>
            </a:pPr>
            <a:endParaRPr lang="en-US" sz="1800" b="1" dirty="0" smtClean="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000" b="1" dirty="0" smtClean="0"/>
              <a:t>Topic-</a:t>
            </a:r>
          </a:p>
          <a:p>
            <a:r>
              <a:rPr lang="en-US" sz="2000" b="1" dirty="0" smtClean="0"/>
              <a:t>2.1-</a:t>
            </a:r>
          </a:p>
          <a:p>
            <a:r>
              <a:rPr lang="en-US" sz="2000" b="1" dirty="0" smtClean="0"/>
              <a:t>Perform the given finishing work on the stitched garment.</a:t>
            </a:r>
          </a:p>
          <a:p>
            <a:r>
              <a:rPr lang="en-US" sz="1600" b="1" dirty="0" smtClean="0"/>
              <a:t>2.1.1- Definition of necklines, Finishing of  U , round, V and fancy necklines.</a:t>
            </a:r>
          </a:p>
          <a:p>
            <a:r>
              <a:rPr lang="en-US" sz="1600" b="1" dirty="0" smtClean="0"/>
              <a:t>2.1.2- Finishing of placket opening of upper and lower garment.</a:t>
            </a:r>
            <a:endParaRPr lang="en-US" sz="1600" b="1" dirty="0"/>
          </a:p>
          <a:p>
            <a:r>
              <a:rPr lang="en-US" sz="1600" b="1" dirty="0" smtClean="0"/>
              <a:t>2.1.3- Pockets ( Definition of pockets, finishing of patch pockets, Slash  pocket, double welt pocket, in seam pocket, front hip pocket )</a:t>
            </a:r>
          </a:p>
          <a:p>
            <a:endParaRPr lang="en-US" b="1" dirty="0" smtClean="0"/>
          </a:p>
        </p:txBody>
      </p:sp>
      <p:pic>
        <p:nvPicPr>
          <p:cNvPr id="9" name="Picture 8" descr="download (10).jpg"/>
          <p:cNvPicPr>
            <a:picLocks noChangeAspect="1"/>
          </p:cNvPicPr>
          <p:nvPr/>
        </p:nvPicPr>
        <p:blipFill>
          <a:blip r:embed="rId2"/>
          <a:stretch>
            <a:fillRect/>
          </a:stretch>
        </p:blipFill>
        <p:spPr>
          <a:xfrm>
            <a:off x="6705600" y="1009650"/>
            <a:ext cx="1600200" cy="1733550"/>
          </a:xfrm>
          <a:prstGeom prst="rect">
            <a:avLst/>
          </a:prstGeom>
        </p:spPr>
      </p:pic>
      <p:pic>
        <p:nvPicPr>
          <p:cNvPr id="10" name="Picture 9" descr="download (11).jpg"/>
          <p:cNvPicPr>
            <a:picLocks noChangeAspect="1"/>
          </p:cNvPicPr>
          <p:nvPr/>
        </p:nvPicPr>
        <p:blipFill>
          <a:blip r:embed="rId3"/>
          <a:stretch>
            <a:fillRect/>
          </a:stretch>
        </p:blipFill>
        <p:spPr>
          <a:xfrm>
            <a:off x="6629400" y="3805238"/>
            <a:ext cx="1681162" cy="206216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8140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smtClean="0"/>
              <a:t> </a:t>
            </a:r>
            <a:r>
              <a:rPr lang="en-US" sz="1800" b="1" dirty="0" smtClean="0"/>
              <a:t>Types of Darts in Clothing:</a:t>
            </a:r>
            <a:r>
              <a:rPr lang="en-US" sz="1800" dirty="0" smtClean="0"/>
              <a:t/>
            </a:r>
            <a:br>
              <a:rPr lang="en-US" sz="1800" dirty="0" smtClean="0"/>
            </a:br>
            <a:r>
              <a:rPr lang="en-US" sz="1800" dirty="0" smtClean="0"/>
              <a:t>The different types of darts are discussed below:</a:t>
            </a:r>
            <a:r>
              <a:rPr lang="en-US" sz="1800" b="1" dirty="0" smtClean="0"/>
              <a:t>  </a:t>
            </a:r>
            <a:endParaRPr lang="en-US" sz="1800" b="1" dirty="0" smtClean="0"/>
          </a:p>
          <a:p>
            <a:pPr marL="342900" lvl="1" indent="-342900">
              <a:buNone/>
            </a:pPr>
            <a:endParaRPr lang="en-US" sz="1800" b="1" dirty="0" smtClean="0"/>
          </a:p>
          <a:p>
            <a:pPr marL="342900" lvl="1" indent="-342900">
              <a:buNone/>
            </a:pPr>
            <a:r>
              <a:rPr lang="en-US" sz="1800" b="1" u="sng" dirty="0" smtClean="0"/>
              <a:t>Straight dart:</a:t>
            </a:r>
            <a:r>
              <a:rPr lang="en-US" sz="1800" dirty="0" smtClean="0"/>
              <a:t/>
            </a:r>
            <a:br>
              <a:rPr lang="en-US" sz="1800" dirty="0" smtClean="0"/>
            </a:br>
            <a:r>
              <a:rPr lang="en-US" sz="1800" dirty="0" smtClean="0"/>
              <a:t>Straight darts have only one point with dart legs along the edge of the pattern.</a:t>
            </a:r>
          </a:p>
          <a:p>
            <a:pPr marL="342900" lvl="1" indent="-342900">
              <a:buNone/>
            </a:pPr>
            <a:r>
              <a:rPr lang="en-US" sz="1800" dirty="0" smtClean="0"/>
              <a:t>    It is a straight line of stitching </a:t>
            </a:r>
          </a:p>
          <a:p>
            <a:pPr marL="342900" lvl="1" indent="-342900">
              <a:buNone/>
            </a:pPr>
            <a:r>
              <a:rPr lang="en-US" sz="1800" dirty="0" smtClean="0"/>
              <a:t>    from the point to the seam line</a:t>
            </a:r>
          </a:p>
          <a:p>
            <a:pPr>
              <a:buNone/>
            </a:pPr>
            <a:endParaRPr lang="en-US" sz="1800" b="1" dirty="0" smtClean="0"/>
          </a:p>
          <a:p>
            <a:pPr>
              <a:buNone/>
            </a:pPr>
            <a:endParaRPr lang="en-US" sz="1800" b="1" dirty="0" smtClean="0"/>
          </a:p>
          <a:p>
            <a:pPr>
              <a:buNone/>
            </a:pPr>
            <a:r>
              <a:rPr lang="en-US" sz="1800" b="1" u="sng" dirty="0" smtClean="0"/>
              <a:t>  Bust darts:</a:t>
            </a:r>
            <a:r>
              <a:rPr lang="en-US" sz="1800" dirty="0" smtClean="0"/>
              <a:t/>
            </a:r>
            <a:br>
              <a:rPr lang="en-US" sz="1800" dirty="0" smtClean="0"/>
            </a:br>
            <a:r>
              <a:rPr lang="en-US" sz="1800" dirty="0" smtClean="0"/>
              <a:t>	Bust darts usually start the side seam of a garment and end near the</a:t>
            </a:r>
          </a:p>
          <a:p>
            <a:pPr>
              <a:buNone/>
            </a:pPr>
            <a:r>
              <a:rPr lang="en-US" sz="1800" dirty="0" smtClean="0"/>
              <a:t>      apex of the bust in order </a:t>
            </a:r>
          </a:p>
          <a:p>
            <a:pPr>
              <a:buNone/>
            </a:pPr>
            <a:r>
              <a:rPr lang="en-US" sz="1800" dirty="0" smtClean="0"/>
              <a:t>      to make the bodice of a</a:t>
            </a:r>
          </a:p>
          <a:p>
            <a:pPr>
              <a:buNone/>
            </a:pPr>
            <a:r>
              <a:rPr lang="en-US" sz="1800" dirty="0" smtClean="0"/>
              <a:t>       garment more form fitting.</a:t>
            </a:r>
          </a:p>
          <a:p>
            <a:pPr>
              <a:buNone/>
            </a:pPr>
            <a:r>
              <a:rPr lang="en-US" sz="1800" b="1" dirty="0" smtClean="0"/>
              <a:t>   </a:t>
            </a:r>
          </a:p>
          <a:p>
            <a:pPr>
              <a:buNone/>
            </a:pPr>
            <a:endParaRPr lang="en-US" sz="1800" dirty="0" smtClean="0"/>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r>
              <a:rPr lang="en-US" sz="1800" dirty="0" smtClean="0"/>
              <a:t>.</a:t>
            </a:r>
            <a:br>
              <a:rPr lang="en-US" sz="1800" dirty="0" smtClean="0"/>
            </a:br>
            <a:r>
              <a:rPr lang="en-US" sz="1800" dirty="0" smtClean="0"/>
              <a:t/>
            </a:r>
            <a:br>
              <a:rPr lang="en-US" sz="1800" dirty="0" smtClean="0"/>
            </a:br>
            <a:r>
              <a:rPr lang="en-US" sz="1800" dirty="0" smtClean="0"/>
              <a:t> </a:t>
            </a:r>
          </a:p>
          <a:p>
            <a:pPr>
              <a:buNone/>
            </a:pPr>
            <a:endParaRPr lang="en-US" sz="1800" dirty="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6" name="Picture 5" descr="straight-dart.jpg"/>
          <p:cNvPicPr>
            <a:picLocks noChangeAspect="1"/>
          </p:cNvPicPr>
          <p:nvPr/>
        </p:nvPicPr>
        <p:blipFill>
          <a:blip r:embed="rId2" cstate="print"/>
          <a:stretch>
            <a:fillRect/>
          </a:stretch>
        </p:blipFill>
        <p:spPr>
          <a:xfrm>
            <a:off x="6934200" y="2185416"/>
            <a:ext cx="1524000" cy="1014984"/>
          </a:xfrm>
          <a:prstGeom prst="rect">
            <a:avLst/>
          </a:prstGeom>
        </p:spPr>
      </p:pic>
      <p:pic>
        <p:nvPicPr>
          <p:cNvPr id="7" name="Picture 6" descr="Bust darts.jpg"/>
          <p:cNvPicPr>
            <a:picLocks noChangeAspect="1"/>
          </p:cNvPicPr>
          <p:nvPr/>
        </p:nvPicPr>
        <p:blipFill>
          <a:blip r:embed="rId3" cstate="print"/>
          <a:stretch>
            <a:fillRect/>
          </a:stretch>
        </p:blipFill>
        <p:spPr>
          <a:xfrm>
            <a:off x="6781800" y="4495800"/>
            <a:ext cx="1575741" cy="12763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smtClean="0"/>
              <a:t>Unit-I</a:t>
            </a:r>
            <a:br>
              <a:rPr lang="en-US" sz="2800" smtClean="0"/>
            </a:br>
            <a:r>
              <a:rPr lang="en-US" sz="2800" u="sng" smtClean="0"/>
              <a:t>Clothing Construction</a:t>
            </a:r>
            <a:endParaRPr lang="en-US" sz="2800" u="sng" dirty="0"/>
          </a:p>
        </p:txBody>
      </p:sp>
      <p:sp>
        <p:nvSpPr>
          <p:cNvPr id="3" name="Content Placeholder 2"/>
          <p:cNvSpPr>
            <a:spLocks noGrp="1"/>
          </p:cNvSpPr>
          <p:nvPr>
            <p:ph idx="1"/>
          </p:nvPr>
        </p:nvSpPr>
        <p:spPr>
          <a:xfrm>
            <a:off x="3581400" y="152400"/>
            <a:ext cx="5111750" cy="6400800"/>
          </a:xfrm>
          <a:solidFill>
            <a:schemeClr val="accent3">
              <a:lumMod val="40000"/>
              <a:lumOff val="60000"/>
            </a:schemeClr>
          </a:solidFill>
          <a:ln w="28575">
            <a:solidFill>
              <a:schemeClr val="tx1"/>
            </a:solidFill>
          </a:ln>
        </p:spPr>
        <p:txBody>
          <a:bodyPr>
            <a:noAutofit/>
          </a:bodyPr>
          <a:lstStyle/>
          <a:p>
            <a:pPr>
              <a:buNone/>
            </a:pPr>
            <a:r>
              <a:rPr lang="en-US" sz="1800" b="1" dirty="0" smtClean="0"/>
              <a:t>    </a:t>
            </a:r>
          </a:p>
          <a:p>
            <a:pPr>
              <a:buNone/>
            </a:pPr>
            <a:r>
              <a:rPr lang="en-US" sz="1800" b="1" u="sng" dirty="0" smtClean="0"/>
              <a:t> French darts:</a:t>
            </a:r>
            <a:r>
              <a:rPr lang="en-US" sz="1800" dirty="0" smtClean="0"/>
              <a:t/>
            </a:r>
            <a:br>
              <a:rPr lang="en-US" sz="1800" dirty="0" smtClean="0"/>
            </a:br>
            <a:r>
              <a:rPr lang="en-US" sz="1800" dirty="0" smtClean="0"/>
              <a:t>French darts are a type of elongated bust dart that start at the side seam, down near the waistline, and end up near the bust point.	</a:t>
            </a:r>
          </a:p>
          <a:p>
            <a:pPr>
              <a:buNone/>
            </a:pPr>
            <a:endParaRPr lang="en-US" sz="1800" b="1" dirty="0"/>
          </a:p>
          <a:p>
            <a:pPr>
              <a:buNone/>
            </a:pPr>
            <a:endParaRPr lang="en-US" sz="1800" b="1" dirty="0" smtClean="0"/>
          </a:p>
          <a:p>
            <a:pPr>
              <a:buNone/>
            </a:pPr>
            <a:endParaRPr lang="en-US" sz="1800" b="1" dirty="0"/>
          </a:p>
          <a:p>
            <a:pPr>
              <a:buNone/>
            </a:pPr>
            <a:r>
              <a:rPr lang="en-US" sz="1800" b="1" u="sng" dirty="0" smtClean="0"/>
              <a:t>Double pointed dart:</a:t>
            </a:r>
            <a:r>
              <a:rPr lang="en-US" sz="1800" dirty="0" smtClean="0"/>
              <a:t/>
            </a:r>
            <a:br>
              <a:rPr lang="en-US" sz="1800" dirty="0" smtClean="0"/>
            </a:br>
            <a:r>
              <a:rPr lang="en-US" sz="1800" dirty="0" smtClean="0"/>
              <a:t>This dart is unique as it tapers in a straight line from the middle to both the ends</a:t>
            </a:r>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endParaRPr lang="en-US" sz="1800" b="1" dirty="0" smtClean="0"/>
          </a:p>
          <a:p>
            <a:pPr>
              <a:buNone/>
            </a:pPr>
            <a:endParaRPr lang="en-US" sz="1800" dirty="0" smtClean="0"/>
          </a:p>
          <a:p>
            <a:pPr>
              <a:buNone/>
            </a:pPr>
            <a:endParaRPr lang="en-US" sz="1800" dirty="0"/>
          </a:p>
          <a:p>
            <a:pPr>
              <a:buNone/>
            </a:pPr>
            <a:endParaRPr lang="en-US" sz="1800" b="1" dirty="0" smtClean="0"/>
          </a:p>
          <a:p>
            <a:pPr>
              <a:buNone/>
            </a:pPr>
            <a:r>
              <a:rPr lang="en-US" sz="1800" dirty="0" smtClean="0"/>
              <a:t>.</a:t>
            </a:r>
            <a:br>
              <a:rPr lang="en-US" sz="1800" dirty="0" smtClean="0"/>
            </a:br>
            <a:r>
              <a:rPr lang="en-US" sz="1800" dirty="0" smtClean="0"/>
              <a:t/>
            </a:r>
            <a:br>
              <a:rPr lang="en-US" sz="1800" dirty="0" smtClean="0"/>
            </a:br>
            <a:r>
              <a:rPr lang="en-US" sz="1800" dirty="0" smtClean="0"/>
              <a:t> </a:t>
            </a:r>
          </a:p>
          <a:p>
            <a:pPr>
              <a:buNone/>
            </a:pPr>
            <a:endParaRPr lang="en-US" sz="1800" dirty="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smtClean="0"/>
              <a:t> Shirring</a:t>
            </a:r>
          </a:p>
          <a:p>
            <a:pPr lvl="2">
              <a:buFont typeface="Wingdings" pitchFamily="2" charset="2"/>
              <a:buChar char="q"/>
            </a:pPr>
            <a:r>
              <a:rPr lang="en-US" sz="1600" b="1" dirty="0" smtClean="0"/>
              <a:t> Smoking</a:t>
            </a:r>
          </a:p>
          <a:p>
            <a:pPr lvl="2">
              <a:buFont typeface="Wingdings" pitchFamily="2" charset="2"/>
              <a:buChar char="q"/>
            </a:pPr>
            <a:r>
              <a:rPr lang="en-US" sz="1600" b="1" dirty="0" smtClean="0"/>
              <a:t> Ruffles</a:t>
            </a:r>
            <a:r>
              <a:rPr lang="en-US" sz="1200" b="1" dirty="0" smtClean="0"/>
              <a:t>	</a:t>
            </a:r>
            <a:endParaRPr lang="en-US" sz="1200" b="1" dirty="0"/>
          </a:p>
        </p:txBody>
      </p:sp>
      <p:pic>
        <p:nvPicPr>
          <p:cNvPr id="7" name="Picture 6" descr="Bust darts.jpg"/>
          <p:cNvPicPr>
            <a:picLocks noChangeAspect="1"/>
          </p:cNvPicPr>
          <p:nvPr/>
        </p:nvPicPr>
        <p:blipFill>
          <a:blip r:embed="rId2"/>
          <a:stretch>
            <a:fillRect/>
          </a:stretch>
        </p:blipFill>
        <p:spPr>
          <a:xfrm>
            <a:off x="6019800" y="3733800"/>
            <a:ext cx="1524000" cy="183642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8140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Font typeface="Wingdings" pitchFamily="2" charset="2"/>
              <a:buChar char="v"/>
            </a:pPr>
            <a:r>
              <a:rPr lang="en-US" sz="1800" b="1" u="sng" dirty="0" smtClean="0"/>
              <a:t>Tucks-</a:t>
            </a:r>
          </a:p>
          <a:p>
            <a:pPr>
              <a:buNone/>
            </a:pPr>
            <a:r>
              <a:rPr lang="en-US" sz="1800" dirty="0" smtClean="0"/>
              <a:t>	 In sewing a tuck in fabric that is sewn in place. Tucks are stitched folds of fabric mainly used to decorate garments. Sometimes, released tucks may be used for shaping the fabric to the body.</a:t>
            </a:r>
            <a:endParaRPr lang="en-US" sz="1800" b="1" dirty="0"/>
          </a:p>
          <a:p>
            <a:pPr>
              <a:buNone/>
            </a:pPr>
            <a:r>
              <a:rPr lang="en-US" sz="1800" b="1" dirty="0" smtClean="0"/>
              <a:t>• </a:t>
            </a:r>
            <a:r>
              <a:rPr lang="en-US" sz="1800" b="1" dirty="0"/>
              <a:t>Pin tucks</a:t>
            </a:r>
            <a:r>
              <a:rPr lang="en-US" sz="1800" b="1" dirty="0" smtClean="0"/>
              <a:t>:</a:t>
            </a:r>
          </a:p>
          <a:p>
            <a:pPr>
              <a:buNone/>
            </a:pPr>
            <a:r>
              <a:rPr lang="en-US" sz="1800" dirty="0"/>
              <a:t> These are minor ones.</a:t>
            </a:r>
            <a:endParaRPr lang="en-US" sz="1800" b="1" dirty="0"/>
          </a:p>
          <a:p>
            <a:pPr>
              <a:buNone/>
            </a:pPr>
            <a:endParaRPr lang="en-US" sz="1800" b="1" dirty="0" smtClean="0"/>
          </a:p>
          <a:p>
            <a:pPr>
              <a:buNone/>
            </a:pPr>
            <a:endParaRPr lang="en-US" sz="1800" b="1" dirty="0"/>
          </a:p>
          <a:p>
            <a:pPr>
              <a:buNone/>
            </a:pPr>
            <a:endParaRPr lang="en-US" sz="1800" b="1" dirty="0" smtClean="0"/>
          </a:p>
          <a:p>
            <a:pPr>
              <a:buNone/>
            </a:pPr>
            <a:endParaRPr lang="en-US" sz="1800" b="1" dirty="0"/>
          </a:p>
          <a:p>
            <a:pPr>
              <a:buNone/>
            </a:pPr>
            <a:endParaRPr lang="en-US" sz="1800" dirty="0" smtClean="0"/>
          </a:p>
          <a:p>
            <a:pPr>
              <a:buNone/>
            </a:pPr>
            <a:r>
              <a:rPr lang="en-US" sz="1800" dirty="0" smtClean="0"/>
              <a:t>.</a:t>
            </a:r>
            <a:r>
              <a:rPr lang="en-US" sz="1800" b="1" dirty="0" smtClean="0"/>
              <a:t>• </a:t>
            </a:r>
            <a:r>
              <a:rPr lang="en-US" sz="1800" b="1" dirty="0"/>
              <a:t>Spaced tucks</a:t>
            </a:r>
            <a:r>
              <a:rPr lang="en-US" sz="1800" b="1" dirty="0" smtClean="0"/>
              <a:t>:</a:t>
            </a:r>
          </a:p>
          <a:p>
            <a:pPr>
              <a:buNone/>
            </a:pPr>
            <a:r>
              <a:rPr lang="en-US" sz="1800" dirty="0"/>
              <a:t> These tucks have gaps or </a:t>
            </a:r>
            <a:r>
              <a:rPr lang="en-US" sz="1800" dirty="0" smtClean="0"/>
              <a:t>spaces</a:t>
            </a:r>
          </a:p>
          <a:p>
            <a:pPr>
              <a:buNone/>
            </a:pPr>
            <a:r>
              <a:rPr lang="en-US" sz="1800" dirty="0" smtClean="0"/>
              <a:t> between the stitching.</a:t>
            </a:r>
          </a:p>
          <a:p>
            <a:pPr>
              <a:buNone/>
            </a:pPr>
            <a:endParaRPr lang="en-US" sz="1800" dirty="0"/>
          </a:p>
          <a:p>
            <a:pPr>
              <a:buNone/>
            </a:pPr>
            <a:endParaRPr lang="en-US" sz="1800" dirty="0" smtClean="0"/>
          </a:p>
          <a:p>
            <a:pPr>
              <a:buNone/>
            </a:pPr>
            <a:endParaRPr lang="en-US" sz="1800" dirty="0"/>
          </a:p>
          <a:p>
            <a:pPr>
              <a:buNone/>
            </a:pPr>
            <a:endParaRPr lang="en-US" sz="1800" dirty="0" smtClean="0"/>
          </a:p>
          <a:p>
            <a:pPr>
              <a:buNone/>
            </a:pPr>
            <a:endParaRPr lang="en-US" sz="1800" dirty="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5" name="Picture 4" descr="pin tucks.jpg"/>
          <p:cNvPicPr>
            <a:picLocks noChangeAspect="1"/>
          </p:cNvPicPr>
          <p:nvPr/>
        </p:nvPicPr>
        <p:blipFill>
          <a:blip r:embed="rId2"/>
          <a:stretch>
            <a:fillRect/>
          </a:stretch>
        </p:blipFill>
        <p:spPr>
          <a:xfrm>
            <a:off x="6858000" y="2438400"/>
            <a:ext cx="1541929" cy="1524000"/>
          </a:xfrm>
          <a:prstGeom prst="rect">
            <a:avLst/>
          </a:prstGeom>
        </p:spPr>
      </p:pic>
      <p:pic>
        <p:nvPicPr>
          <p:cNvPr id="7" name="Picture 6" descr="blind tucks.jpg"/>
          <p:cNvPicPr>
            <a:picLocks noChangeAspect="1"/>
          </p:cNvPicPr>
          <p:nvPr/>
        </p:nvPicPr>
        <p:blipFill>
          <a:blip r:embed="rId3"/>
          <a:stretch>
            <a:fillRect/>
          </a:stretch>
        </p:blipFill>
        <p:spPr>
          <a:xfrm>
            <a:off x="6781800" y="4495800"/>
            <a:ext cx="1788742" cy="16129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a:t>Knife </a:t>
            </a:r>
            <a:r>
              <a:rPr lang="en-US" sz="1800" b="1" dirty="0" smtClean="0"/>
              <a:t>pleat:</a:t>
            </a:r>
            <a:endParaRPr lang="en-US" sz="1800" b="1" dirty="0"/>
          </a:p>
          <a:p>
            <a:pPr>
              <a:buNone/>
            </a:pPr>
            <a:r>
              <a:rPr lang="en-US" sz="1800" b="1" dirty="0" smtClean="0"/>
              <a:t>       </a:t>
            </a:r>
            <a:r>
              <a:rPr lang="en-US" sz="1800" dirty="0" smtClean="0"/>
              <a:t>Knife </a:t>
            </a:r>
            <a:r>
              <a:rPr lang="en-US" sz="1800" dirty="0"/>
              <a:t>pleats can be used as an alternative for </a:t>
            </a:r>
            <a:r>
              <a:rPr lang="en-US" sz="1800" dirty="0" smtClean="0"/>
              <a:t>gathers. These pleats</a:t>
            </a:r>
          </a:p>
          <a:p>
            <a:pPr>
              <a:buNone/>
            </a:pPr>
            <a:r>
              <a:rPr lang="en-US" sz="1800" dirty="0" smtClean="0"/>
              <a:t>       </a:t>
            </a:r>
            <a:r>
              <a:rPr lang="en-US" sz="1800" dirty="0"/>
              <a:t>generally have a width of </a:t>
            </a:r>
            <a:endParaRPr lang="en-US" sz="1800" dirty="0" smtClean="0"/>
          </a:p>
          <a:p>
            <a:pPr>
              <a:buNone/>
            </a:pPr>
            <a:r>
              <a:rPr lang="en-US" sz="1800" dirty="0" smtClean="0"/>
              <a:t>    about </a:t>
            </a:r>
            <a:r>
              <a:rPr lang="en-US" sz="1800" dirty="0"/>
              <a:t>1/2–2″ and </a:t>
            </a:r>
            <a:r>
              <a:rPr lang="en-US" sz="1800" dirty="0" smtClean="0"/>
              <a:t>are turned</a:t>
            </a:r>
          </a:p>
          <a:p>
            <a:pPr>
              <a:buNone/>
            </a:pPr>
            <a:r>
              <a:rPr lang="en-US" sz="1800" dirty="0" smtClean="0"/>
              <a:t>    </a:t>
            </a:r>
            <a:r>
              <a:rPr lang="en-US" sz="1800" dirty="0"/>
              <a:t>towards the same </a:t>
            </a:r>
            <a:r>
              <a:rPr lang="en-US" sz="1800" dirty="0" smtClean="0"/>
              <a:t>direction. </a:t>
            </a:r>
          </a:p>
          <a:p>
            <a:pPr>
              <a:buNone/>
            </a:pPr>
            <a:endParaRPr lang="en-US" sz="1800" dirty="0"/>
          </a:p>
          <a:p>
            <a:pPr>
              <a:buNone/>
            </a:pPr>
            <a:endParaRPr lang="en-US" sz="1800" dirty="0" smtClean="0"/>
          </a:p>
          <a:p>
            <a:pPr>
              <a:buNone/>
            </a:pPr>
            <a:endParaRPr lang="en-US" sz="1800" b="1" dirty="0" smtClean="0"/>
          </a:p>
          <a:p>
            <a:pPr>
              <a:buNone/>
            </a:pPr>
            <a:r>
              <a:rPr lang="en-US" sz="1800" b="1" dirty="0" smtClean="0"/>
              <a:t>Box </a:t>
            </a:r>
            <a:r>
              <a:rPr lang="en-US" sz="1800" b="1" dirty="0"/>
              <a:t>pleats:</a:t>
            </a:r>
            <a:r>
              <a:rPr lang="en-US" sz="1800" dirty="0" smtClean="0"/>
              <a:t/>
            </a:r>
            <a:br>
              <a:rPr lang="en-US" sz="1800" dirty="0" smtClean="0"/>
            </a:br>
            <a:r>
              <a:rPr lang="en-US" sz="1800" dirty="0"/>
              <a:t>A box pleat is formed when two consecutive knife pleats are folded </a:t>
            </a:r>
            <a:r>
              <a:rPr lang="en-US" sz="1800" dirty="0" smtClean="0"/>
              <a:t>in</a:t>
            </a:r>
          </a:p>
          <a:p>
            <a:pPr>
              <a:buNone/>
            </a:pPr>
            <a:r>
              <a:rPr lang="en-US" sz="1800" dirty="0" smtClean="0"/>
              <a:t>      </a:t>
            </a:r>
            <a:r>
              <a:rPr lang="en-US" sz="1800" dirty="0"/>
              <a:t>opposite directions – one </a:t>
            </a:r>
            <a:r>
              <a:rPr lang="en-US" sz="1800" dirty="0" smtClean="0"/>
              <a:t>to</a:t>
            </a:r>
          </a:p>
          <a:p>
            <a:pPr>
              <a:buNone/>
            </a:pPr>
            <a:r>
              <a:rPr lang="en-US" sz="1800" dirty="0" smtClean="0"/>
              <a:t>     </a:t>
            </a:r>
            <a:r>
              <a:rPr lang="en-US" sz="1800" dirty="0"/>
              <a:t>the left and one to the right</a:t>
            </a:r>
            <a:r>
              <a:rPr lang="en-US" sz="1800" dirty="0" smtClean="0"/>
              <a:t>.</a:t>
            </a:r>
          </a:p>
          <a:p>
            <a:pPr>
              <a:buNone/>
            </a:pPr>
            <a:r>
              <a:rPr lang="en-US" sz="1800" dirty="0" smtClean="0"/>
              <a:t>    </a:t>
            </a:r>
            <a:r>
              <a:rPr lang="en-US" sz="1800" dirty="0"/>
              <a:t>This is used in frocks and </a:t>
            </a:r>
            <a:r>
              <a:rPr lang="en-US" sz="1800" dirty="0" smtClean="0"/>
              <a:t>skirt</a:t>
            </a:r>
          </a:p>
          <a:p>
            <a:pPr>
              <a:buNone/>
            </a:pPr>
            <a:r>
              <a:rPr lang="en-US" sz="1800" dirty="0"/>
              <a:t> </a:t>
            </a:r>
            <a:r>
              <a:rPr lang="en-US" sz="1800" dirty="0" smtClean="0"/>
              <a:t>     </a:t>
            </a:r>
            <a:r>
              <a:rPr lang="en-US" sz="1800" dirty="0"/>
              <a:t>waistline.</a:t>
            </a:r>
            <a:endParaRPr lang="en-US" sz="1800" dirty="0" smtClean="0"/>
          </a:p>
          <a:p>
            <a:pPr>
              <a:buNone/>
            </a:pPr>
            <a:endParaRPr lang="en-US" sz="1800" dirty="0"/>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7" name="Picture 6" descr="download.jpg"/>
          <p:cNvPicPr>
            <a:picLocks noChangeAspect="1"/>
          </p:cNvPicPr>
          <p:nvPr/>
        </p:nvPicPr>
        <p:blipFill>
          <a:blip r:embed="rId2"/>
          <a:stretch>
            <a:fillRect/>
          </a:stretch>
        </p:blipFill>
        <p:spPr>
          <a:xfrm>
            <a:off x="6781800" y="1219200"/>
            <a:ext cx="1828800" cy="1438463"/>
          </a:xfrm>
          <a:prstGeom prst="rect">
            <a:avLst/>
          </a:prstGeom>
        </p:spPr>
      </p:pic>
      <p:pic>
        <p:nvPicPr>
          <p:cNvPr id="8" name="Picture 7" descr="Box Pleats.jpg"/>
          <p:cNvPicPr>
            <a:picLocks noChangeAspect="1"/>
          </p:cNvPicPr>
          <p:nvPr/>
        </p:nvPicPr>
        <p:blipFill>
          <a:blip r:embed="rId3"/>
          <a:stretch>
            <a:fillRect/>
          </a:stretch>
        </p:blipFill>
        <p:spPr>
          <a:xfrm>
            <a:off x="6705600" y="4191000"/>
            <a:ext cx="1783268" cy="15906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a:t>Inverted pleat:</a:t>
            </a:r>
            <a:r>
              <a:rPr lang="en-US" sz="1800" dirty="0" smtClean="0"/>
              <a:t/>
            </a:r>
            <a:br>
              <a:rPr lang="en-US" sz="1800" dirty="0" smtClean="0"/>
            </a:br>
            <a:r>
              <a:rPr lang="en-US" sz="1800" dirty="0"/>
              <a:t>Inverted pleats can be obtained by reversing the box pleat. An inverted </a:t>
            </a:r>
            <a:r>
              <a:rPr lang="en-US" sz="1800" dirty="0" smtClean="0"/>
              <a:t>pleat</a:t>
            </a:r>
          </a:p>
          <a:p>
            <a:pPr>
              <a:buNone/>
            </a:pPr>
            <a:r>
              <a:rPr lang="en-US" sz="1800" dirty="0" smtClean="0"/>
              <a:t> </a:t>
            </a:r>
            <a:r>
              <a:rPr lang="en-US" sz="1800" dirty="0"/>
              <a:t>is made while two knife </a:t>
            </a:r>
            <a:r>
              <a:rPr lang="en-US" sz="1800" dirty="0" smtClean="0"/>
              <a:t>pleats</a:t>
            </a:r>
          </a:p>
          <a:p>
            <a:pPr>
              <a:buNone/>
            </a:pPr>
            <a:r>
              <a:rPr lang="en-US" sz="1800" dirty="0" smtClean="0"/>
              <a:t> </a:t>
            </a:r>
            <a:r>
              <a:rPr lang="en-US" sz="1800" dirty="0"/>
              <a:t>are twisted nearer to </a:t>
            </a:r>
            <a:r>
              <a:rPr lang="en-US" sz="1800" dirty="0" smtClean="0"/>
              <a:t>each other</a:t>
            </a:r>
          </a:p>
          <a:p>
            <a:pPr>
              <a:buNone/>
            </a:pPr>
            <a:r>
              <a:rPr lang="en-US" sz="1800" dirty="0" smtClean="0"/>
              <a:t> </a:t>
            </a:r>
            <a:r>
              <a:rPr lang="en-US" sz="1800" dirty="0"/>
              <a:t>in a manner that </a:t>
            </a:r>
            <a:r>
              <a:rPr lang="en-US" sz="1800" dirty="0" smtClean="0"/>
              <a:t>the </a:t>
            </a:r>
            <a:r>
              <a:rPr lang="en-US" sz="1800" dirty="0"/>
              <a:t>folds </a:t>
            </a:r>
            <a:r>
              <a:rPr lang="en-US" sz="1800" dirty="0" smtClean="0"/>
              <a:t>meet</a:t>
            </a:r>
          </a:p>
          <a:p>
            <a:pPr>
              <a:buNone/>
            </a:pPr>
            <a:r>
              <a:rPr lang="en-US" sz="1800" dirty="0" smtClean="0"/>
              <a:t> in </a:t>
            </a:r>
            <a:r>
              <a:rPr lang="en-US" sz="1800" dirty="0"/>
              <a:t>the centre </a:t>
            </a:r>
            <a:r>
              <a:rPr lang="en-US" sz="1800" dirty="0" smtClean="0"/>
              <a:t>on </a:t>
            </a:r>
            <a:r>
              <a:rPr lang="en-US" sz="1800" dirty="0"/>
              <a:t>the face side </a:t>
            </a:r>
            <a:r>
              <a:rPr lang="en-US" sz="1800" dirty="0" smtClean="0"/>
              <a:t>of</a:t>
            </a:r>
          </a:p>
          <a:p>
            <a:pPr>
              <a:buNone/>
            </a:pPr>
            <a:r>
              <a:rPr lang="en-US" sz="1800" dirty="0" smtClean="0"/>
              <a:t> the garment. </a:t>
            </a:r>
            <a:r>
              <a:rPr lang="en-US" sz="1800" dirty="0"/>
              <a:t>These kinds of </a:t>
            </a:r>
            <a:r>
              <a:rPr lang="en-US" sz="1800" dirty="0" smtClean="0"/>
              <a:t>pleats</a:t>
            </a:r>
          </a:p>
          <a:p>
            <a:pPr>
              <a:buNone/>
            </a:pPr>
            <a:r>
              <a:rPr lang="en-US" sz="1800" dirty="0" smtClean="0"/>
              <a:t> are utilized </a:t>
            </a:r>
            <a:r>
              <a:rPr lang="en-US" sz="1800" dirty="0"/>
              <a:t>commonly </a:t>
            </a:r>
            <a:r>
              <a:rPr lang="en-US" sz="1800" dirty="0" smtClean="0"/>
              <a:t>in uniforms </a:t>
            </a:r>
            <a:r>
              <a:rPr lang="en-US" sz="1800" dirty="0"/>
              <a:t>and skirts</a:t>
            </a:r>
            <a:r>
              <a:rPr lang="en-US" sz="1800" dirty="0" smtClean="0"/>
              <a:t>.</a:t>
            </a:r>
          </a:p>
          <a:p>
            <a:pPr>
              <a:buNone/>
            </a:pPr>
            <a:r>
              <a:rPr lang="en-US" sz="1800" b="1" dirty="0"/>
              <a:t>Kick pleat:</a:t>
            </a:r>
            <a:r>
              <a:rPr lang="en-US" sz="1800" dirty="0" smtClean="0"/>
              <a:t/>
            </a:r>
            <a:br>
              <a:rPr lang="en-US" sz="1800" dirty="0" smtClean="0"/>
            </a:br>
            <a:r>
              <a:rPr lang="en-US" sz="1800" dirty="0"/>
              <a:t>Any of the above discussed pleats like </a:t>
            </a:r>
            <a:r>
              <a:rPr lang="en-US" sz="1800" dirty="0" smtClean="0"/>
              <a:t>knife</a:t>
            </a:r>
          </a:p>
          <a:p>
            <a:pPr>
              <a:buNone/>
            </a:pPr>
            <a:r>
              <a:rPr lang="en-US" sz="1800" dirty="0"/>
              <a:t> </a:t>
            </a:r>
            <a:r>
              <a:rPr lang="en-US" sz="1800" dirty="0" smtClean="0"/>
              <a:t>   pleat</a:t>
            </a:r>
            <a:r>
              <a:rPr lang="en-US" sz="1800" dirty="0"/>
              <a:t>, box pleat or inverted box pleat </a:t>
            </a:r>
            <a:endParaRPr lang="en-US" sz="1800" dirty="0" smtClean="0"/>
          </a:p>
          <a:p>
            <a:pPr>
              <a:buNone/>
            </a:pPr>
            <a:r>
              <a:rPr lang="en-US" sz="1800" dirty="0" smtClean="0"/>
              <a:t>    could </a:t>
            </a:r>
            <a:r>
              <a:rPr lang="en-US" sz="1800" dirty="0"/>
              <a:t>be used to </a:t>
            </a:r>
            <a:r>
              <a:rPr lang="en-US" sz="1800" dirty="0" smtClean="0"/>
              <a:t>construct</a:t>
            </a:r>
          </a:p>
          <a:p>
            <a:pPr>
              <a:buNone/>
            </a:pPr>
            <a:r>
              <a:rPr lang="en-US" sz="1800" dirty="0"/>
              <a:t> </a:t>
            </a:r>
            <a:r>
              <a:rPr lang="en-US" sz="1800" dirty="0" smtClean="0"/>
              <a:t>   </a:t>
            </a:r>
            <a:r>
              <a:rPr lang="en-US" sz="1800" dirty="0"/>
              <a:t>kick pleats in skirts</a:t>
            </a:r>
            <a:r>
              <a:rPr lang="en-US" sz="1800" dirty="0" smtClean="0"/>
              <a:t>.</a:t>
            </a:r>
          </a:p>
          <a:p>
            <a:pPr>
              <a:buNone/>
            </a:pPr>
            <a:r>
              <a:rPr lang="en-US" sz="1800" dirty="0"/>
              <a:t> </a:t>
            </a:r>
            <a:r>
              <a:rPr lang="en-US" sz="1800" dirty="0" smtClean="0"/>
              <a:t>   </a:t>
            </a:r>
            <a:r>
              <a:rPr lang="en-US" sz="1800" dirty="0"/>
              <a:t>After pleating, a top </a:t>
            </a:r>
            <a:r>
              <a:rPr lang="en-US" sz="1800" dirty="0" smtClean="0"/>
              <a:t>stitch</a:t>
            </a:r>
          </a:p>
          <a:p>
            <a:pPr>
              <a:buNone/>
            </a:pPr>
            <a:r>
              <a:rPr lang="en-US" sz="1800" dirty="0" smtClean="0"/>
              <a:t>    </a:t>
            </a:r>
            <a:r>
              <a:rPr lang="en-US" sz="1800" dirty="0"/>
              <a:t>is </a:t>
            </a:r>
            <a:r>
              <a:rPr lang="en-US" sz="1800" dirty="0" smtClean="0"/>
              <a:t>made </a:t>
            </a:r>
            <a:r>
              <a:rPr lang="en-US" sz="1800" dirty="0"/>
              <a:t>near the fold </a:t>
            </a:r>
            <a:r>
              <a:rPr lang="en-US" sz="1800" dirty="0" smtClean="0"/>
              <a:t>and</a:t>
            </a:r>
          </a:p>
          <a:p>
            <a:pPr>
              <a:buNone/>
            </a:pPr>
            <a:r>
              <a:rPr lang="en-US" sz="1800" dirty="0" smtClean="0"/>
              <a:t>   extended to the </a:t>
            </a:r>
            <a:r>
              <a:rPr lang="en-US" sz="1800" dirty="0"/>
              <a:t>desired </a:t>
            </a:r>
            <a:r>
              <a:rPr lang="en-US" sz="1800" dirty="0" smtClean="0"/>
              <a:t>length</a:t>
            </a:r>
          </a:p>
          <a:p>
            <a:pPr>
              <a:buNone/>
            </a:pPr>
            <a:r>
              <a:rPr lang="en-US" sz="1800" dirty="0" smtClean="0"/>
              <a:t>   and the decorate </a:t>
            </a:r>
            <a:r>
              <a:rPr lang="en-US" sz="1800" dirty="0"/>
              <a:t>as required. </a:t>
            </a:r>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10" name="Picture 9" descr="Inverted Pleat.jpg"/>
          <p:cNvPicPr>
            <a:picLocks noChangeAspect="1"/>
          </p:cNvPicPr>
          <p:nvPr/>
        </p:nvPicPr>
        <p:blipFill>
          <a:blip r:embed="rId2"/>
          <a:stretch>
            <a:fillRect/>
          </a:stretch>
        </p:blipFill>
        <p:spPr>
          <a:xfrm>
            <a:off x="7010400" y="1143000"/>
            <a:ext cx="1428750" cy="1905000"/>
          </a:xfrm>
          <a:prstGeom prst="rect">
            <a:avLst/>
          </a:prstGeom>
        </p:spPr>
      </p:pic>
      <p:pic>
        <p:nvPicPr>
          <p:cNvPr id="11" name="Picture 10" descr="kick pleat.JPG"/>
          <p:cNvPicPr>
            <a:picLocks noChangeAspect="1"/>
          </p:cNvPicPr>
          <p:nvPr/>
        </p:nvPicPr>
        <p:blipFill>
          <a:blip r:embed="rId3"/>
          <a:stretch>
            <a:fillRect/>
          </a:stretch>
        </p:blipFill>
        <p:spPr>
          <a:xfrm>
            <a:off x="6781800" y="4419600"/>
            <a:ext cx="1649402" cy="19669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Font typeface="Wingdings" pitchFamily="2" charset="2"/>
              <a:buChar char="v"/>
            </a:pPr>
            <a:r>
              <a:rPr lang="en-US" sz="1800" b="1" u="sng" dirty="0" smtClean="0"/>
              <a:t>Gathers </a:t>
            </a:r>
            <a:r>
              <a:rPr lang="en-US" sz="1800" dirty="0"/>
              <a:t/>
            </a:r>
            <a:br>
              <a:rPr lang="en-US" sz="1800" dirty="0"/>
            </a:br>
            <a:r>
              <a:rPr lang="en-US" sz="1800" dirty="0" smtClean="0"/>
              <a:t>	Gathering </a:t>
            </a:r>
            <a:r>
              <a:rPr lang="en-US" sz="1800" dirty="0"/>
              <a:t>is a basic sewing technique that shortens the length of a piece of fabric. Generally it is used to manage fullness in a stitched project. It is done so that the longer piece can be attached to a shorter piece. A few places where gathering is used are when making ruffles, setting in puffed sleeves, or attaching a skirt to a bodice. Gathering technique is easier to create on lighter fabrics.</a:t>
            </a:r>
            <a:br>
              <a:rPr lang="en-US" sz="1800" dirty="0"/>
            </a:br>
            <a:r>
              <a:rPr lang="en-US" sz="1800" dirty="0"/>
              <a:t/>
            </a:r>
            <a:br>
              <a:rPr lang="en-US" sz="1800" dirty="0"/>
            </a:br>
            <a:r>
              <a:rPr lang="en-US" sz="1800" dirty="0"/>
              <a:t>Gather enhances the garment appearance but it also used for functions. Generally it can be noticed at the waistline, neckline, yoke line and upper and lower edge of the sleeve in the case of children’s and ladies garment. In general, gathering requires twice the amount of </a:t>
            </a:r>
            <a:r>
              <a:rPr lang="en-US" sz="1800" dirty="0" smtClean="0"/>
              <a:t>fabric</a:t>
            </a:r>
            <a:r>
              <a:rPr lang="en-US" sz="1800" dirty="0"/>
              <a:t> as that of the waist circumference measurement.</a:t>
            </a:r>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1295400"/>
          </a:xfrm>
          <a:solidFill>
            <a:schemeClr val="tx2">
              <a:lumMod val="40000"/>
              <a:lumOff val="60000"/>
            </a:schemeClr>
          </a:solidFill>
          <a:ln w="28575">
            <a:solidFill>
              <a:schemeClr val="bg2">
                <a:lumMod val="25000"/>
              </a:schemeClr>
            </a:solidFill>
          </a:ln>
        </p:spPr>
        <p:txBody>
          <a:bodyPr>
            <a:noAutofit/>
          </a:bodyPr>
          <a:lstStyle/>
          <a:p>
            <a:r>
              <a:rPr lang="en-US" sz="2800" dirty="0" smtClean="0"/>
              <a:t>Unit-I</a:t>
            </a:r>
            <a:br>
              <a:rPr lang="en-US" sz="2800" dirty="0" smtClean="0"/>
            </a:br>
            <a:r>
              <a:rPr lang="en-US" sz="2800" u="sng" dirty="0" smtClean="0"/>
              <a:t>Clothing Construction</a:t>
            </a:r>
            <a:endParaRPr lang="en-US" sz="2800" u="sng" dirty="0"/>
          </a:p>
        </p:txBody>
      </p:sp>
      <p:sp>
        <p:nvSpPr>
          <p:cNvPr id="3" name="Content Placeholder 2"/>
          <p:cNvSpPr>
            <a:spLocks noGrp="1"/>
          </p:cNvSpPr>
          <p:nvPr>
            <p:ph idx="1"/>
          </p:nvPr>
        </p:nvSpPr>
        <p:spPr>
          <a:xfrm>
            <a:off x="3575050" y="152400"/>
            <a:ext cx="5111750" cy="6400800"/>
          </a:xfrm>
          <a:solidFill>
            <a:schemeClr val="accent3">
              <a:lumMod val="40000"/>
              <a:lumOff val="60000"/>
            </a:schemeClr>
          </a:solidFill>
          <a:ln w="28575">
            <a:solidFill>
              <a:schemeClr val="tx1"/>
            </a:solidFill>
          </a:ln>
        </p:spPr>
        <p:txBody>
          <a:bodyPr>
            <a:noAutofit/>
          </a:bodyPr>
          <a:lstStyle/>
          <a:p>
            <a:pPr>
              <a:buNone/>
            </a:pPr>
            <a:endParaRPr lang="en-US" sz="1800" b="1" dirty="0" smtClean="0"/>
          </a:p>
          <a:p>
            <a:pPr>
              <a:buNone/>
            </a:pPr>
            <a:r>
              <a:rPr lang="en-US" sz="1800" b="1" dirty="0" smtClean="0"/>
              <a:t>Gathering </a:t>
            </a:r>
            <a:r>
              <a:rPr lang="en-US" sz="1800" b="1" dirty="0"/>
              <a:t>by hand:</a:t>
            </a:r>
            <a:r>
              <a:rPr lang="en-US" sz="1800" dirty="0" smtClean="0"/>
              <a:t/>
            </a:r>
            <a:br>
              <a:rPr lang="en-US" sz="1800" dirty="0" smtClean="0"/>
            </a:br>
            <a:r>
              <a:rPr lang="en-US" sz="1800" dirty="0"/>
              <a:t>Gathering is achieved by fastening a </a:t>
            </a:r>
            <a:r>
              <a:rPr lang="en-US" sz="1800" dirty="0" smtClean="0"/>
              <a:t>thread</a:t>
            </a:r>
            <a:r>
              <a:rPr lang="en-US" sz="1800" dirty="0"/>
              <a:t> followed by securing with two rows of tack stitches. The ends of the thread are drawn until the section measures the desired length and the thread is wound around over a bell pin. Fabrics of any weight can be gathered using the hand and the size of the folds can be easily changed by varying the width of the stitches, which cannot be performed in a machine</a:t>
            </a:r>
          </a:p>
        </p:txBody>
      </p:sp>
      <p:sp>
        <p:nvSpPr>
          <p:cNvPr id="4" name="Text Placeholder 3"/>
          <p:cNvSpPr>
            <a:spLocks noGrp="1"/>
          </p:cNvSpPr>
          <p:nvPr>
            <p:ph type="body" sz="half" idx="2"/>
          </p:nvPr>
        </p:nvSpPr>
        <p:spPr>
          <a:xfrm>
            <a:off x="457200" y="1435100"/>
            <a:ext cx="3008313" cy="5118100"/>
          </a:xfrm>
          <a:solidFill>
            <a:schemeClr val="bg2">
              <a:lumMod val="75000"/>
            </a:schemeClr>
          </a:solidFill>
          <a:ln w="28575">
            <a:solidFill>
              <a:schemeClr val="bg2">
                <a:lumMod val="25000"/>
              </a:schemeClr>
            </a:solidFill>
          </a:ln>
          <a:effectLst>
            <a:outerShdw blurRad="50800" dist="38100" dir="5400000" algn="t" rotWithShape="0">
              <a:prstClr val="black">
                <a:alpha val="40000"/>
              </a:prstClr>
            </a:outerShdw>
          </a:effectLst>
        </p:spPr>
        <p:txBody>
          <a:bodyPr>
            <a:normAutofit/>
          </a:bodyPr>
          <a:lstStyle/>
          <a:p>
            <a:r>
              <a:rPr lang="en-US" sz="2400" b="1" dirty="0" smtClean="0"/>
              <a:t>Topic-</a:t>
            </a:r>
          </a:p>
          <a:p>
            <a:r>
              <a:rPr lang="en-US" sz="2000" b="1" dirty="0" smtClean="0"/>
              <a:t>1.1 Definition</a:t>
            </a:r>
          </a:p>
          <a:p>
            <a:r>
              <a:rPr lang="en-US" sz="2000" b="1" dirty="0"/>
              <a:t> </a:t>
            </a:r>
            <a:r>
              <a:rPr lang="en-US" sz="2000" b="1" dirty="0" smtClean="0"/>
              <a:t>        1.1.1. Seaming 		special fabrics</a:t>
            </a:r>
          </a:p>
          <a:p>
            <a:r>
              <a:rPr lang="en-US" sz="2000" b="1" dirty="0" smtClean="0"/>
              <a:t>         1.1.2. Fullness 	      	Techniques</a:t>
            </a:r>
          </a:p>
          <a:p>
            <a:pPr lvl="2">
              <a:buFont typeface="Wingdings" pitchFamily="2" charset="2"/>
              <a:buChar char="q"/>
            </a:pPr>
            <a:r>
              <a:rPr lang="en-US" sz="1600" b="1" dirty="0" smtClean="0"/>
              <a:t> Darts</a:t>
            </a:r>
          </a:p>
          <a:p>
            <a:pPr lvl="2">
              <a:buFont typeface="Wingdings" pitchFamily="2" charset="2"/>
              <a:buChar char="q"/>
            </a:pPr>
            <a:r>
              <a:rPr lang="en-US" sz="1600" b="1" dirty="0" smtClean="0"/>
              <a:t> Tucks</a:t>
            </a:r>
          </a:p>
          <a:p>
            <a:pPr lvl="2">
              <a:buFont typeface="Wingdings" pitchFamily="2" charset="2"/>
              <a:buChar char="q"/>
            </a:pPr>
            <a:r>
              <a:rPr lang="en-US" sz="1600" b="1" dirty="0" smtClean="0"/>
              <a:t> Pleats</a:t>
            </a:r>
          </a:p>
          <a:p>
            <a:pPr lvl="2">
              <a:buFont typeface="Wingdings" pitchFamily="2" charset="2"/>
              <a:buChar char="q"/>
            </a:pPr>
            <a:r>
              <a:rPr lang="en-US" sz="1600" b="1" dirty="0" smtClean="0"/>
              <a:t> Gathering</a:t>
            </a:r>
          </a:p>
          <a:p>
            <a:pPr lvl="2">
              <a:buFont typeface="Wingdings" pitchFamily="2" charset="2"/>
              <a:buChar char="q"/>
            </a:pPr>
            <a:r>
              <a:rPr lang="en-US" sz="1600" b="1" dirty="0"/>
              <a:t> </a:t>
            </a:r>
            <a:r>
              <a:rPr lang="en-US" sz="1600" b="1" dirty="0" smtClean="0"/>
              <a:t>Shirring</a:t>
            </a:r>
          </a:p>
          <a:p>
            <a:pPr lvl="2">
              <a:buFont typeface="Wingdings" pitchFamily="2" charset="2"/>
              <a:buChar char="q"/>
            </a:pPr>
            <a:r>
              <a:rPr lang="en-US" sz="1600" b="1" dirty="0"/>
              <a:t> </a:t>
            </a:r>
            <a:r>
              <a:rPr lang="en-US" sz="1600" b="1" dirty="0" smtClean="0"/>
              <a:t>Smoking</a:t>
            </a:r>
          </a:p>
          <a:p>
            <a:pPr lvl="2">
              <a:buFont typeface="Wingdings" pitchFamily="2" charset="2"/>
              <a:buChar char="q"/>
            </a:pPr>
            <a:r>
              <a:rPr lang="en-US" sz="1600" b="1" dirty="0"/>
              <a:t> </a:t>
            </a:r>
            <a:r>
              <a:rPr lang="en-US" sz="1600" b="1" dirty="0" smtClean="0"/>
              <a:t>Ruffles</a:t>
            </a:r>
            <a:r>
              <a:rPr lang="en-US" sz="1200" b="1" dirty="0"/>
              <a:t>	</a:t>
            </a:r>
          </a:p>
        </p:txBody>
      </p:sp>
      <p:pic>
        <p:nvPicPr>
          <p:cNvPr id="5" name="Picture 4" descr="Gathering by hand (1).jpg"/>
          <p:cNvPicPr>
            <a:picLocks noChangeAspect="1"/>
          </p:cNvPicPr>
          <p:nvPr/>
        </p:nvPicPr>
        <p:blipFill>
          <a:blip r:embed="rId2"/>
          <a:stretch>
            <a:fillRect/>
          </a:stretch>
        </p:blipFill>
        <p:spPr>
          <a:xfrm>
            <a:off x="4191000" y="3581400"/>
            <a:ext cx="3924300" cy="2629281"/>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261</TotalTime>
  <Words>839</Words>
  <Application>Microsoft Office PowerPoint</Application>
  <PresentationFormat>On-screen Show (4:3)</PresentationFormat>
  <Paragraphs>412</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Assam Textile Institute</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 Clothing Construction</vt:lpstr>
      <vt:lpstr>Unit-II Finishing Techniques</vt:lpstr>
      <vt:lpstr>Unit-II Finishing Techniques</vt:lpstr>
      <vt:lpstr>Unit-II Finishing Techniques</vt:lpstr>
      <vt:lpstr>Unit-II Finishing Techniques</vt:lpstr>
      <vt:lpstr>Unit-II Finishing Techniques</vt:lpstr>
      <vt:lpstr>Unit-II Finishing Techniques</vt:lpstr>
      <vt:lpstr>Unit-II Finishing Techniques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Jitu</dc:creator>
  <cp:lastModifiedBy>Jitu</cp:lastModifiedBy>
  <cp:revision>55</cp:revision>
  <dcterms:created xsi:type="dcterms:W3CDTF">2020-04-12T13:32:23Z</dcterms:created>
  <dcterms:modified xsi:type="dcterms:W3CDTF">2020-04-12T17:54:02Z</dcterms:modified>
</cp:coreProperties>
</file>