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386" y="-25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094E0B34-C292-4F35-A5F5-F576FD69F7F9}" type="datetimeFigureOut">
              <a:rPr lang="en-US" smtClean="0"/>
              <a:pPr/>
              <a:t>4/12/2020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7438BB1-6BC3-4948-8F74-BAE8DB2F50D6}" type="slidenum">
              <a:rPr lang="en-IN" smtClean="0"/>
              <a:pPr/>
              <a:t>‹#›</a:t>
            </a:fld>
            <a:endParaRPr lang="en-IN"/>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94E0B34-C292-4F35-A5F5-F576FD69F7F9}" type="datetimeFigureOut">
              <a:rPr lang="en-US" smtClean="0"/>
              <a:pPr/>
              <a:t>4/12/2020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7438BB1-6BC3-4948-8F74-BAE8DB2F50D6}" type="slidenum">
              <a:rPr lang="en-IN" smtClean="0"/>
              <a:pPr/>
              <a:t>‹#›</a:t>
            </a:fld>
            <a:endParaRPr lang="en-IN"/>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94E0B34-C292-4F35-A5F5-F576FD69F7F9}" type="datetimeFigureOut">
              <a:rPr lang="en-US" smtClean="0"/>
              <a:pPr/>
              <a:t>4/12/2020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7438BB1-6BC3-4948-8F74-BAE8DB2F50D6}" type="slidenum">
              <a:rPr lang="en-IN" smtClean="0"/>
              <a:pPr/>
              <a:t>‹#›</a:t>
            </a:fld>
            <a:endParaRPr lang="en-IN"/>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94E0B34-C292-4F35-A5F5-F576FD69F7F9}" type="datetimeFigureOut">
              <a:rPr lang="en-US" smtClean="0"/>
              <a:pPr/>
              <a:t>4/12/2020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7438BB1-6BC3-4948-8F74-BAE8DB2F50D6}" type="slidenum">
              <a:rPr lang="en-IN" smtClean="0"/>
              <a:pPr/>
              <a:t>‹#›</a:t>
            </a:fld>
            <a:endParaRPr lang="en-IN"/>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4E0B34-C292-4F35-A5F5-F576FD69F7F9}" type="datetimeFigureOut">
              <a:rPr lang="en-US" smtClean="0"/>
              <a:pPr/>
              <a:t>4/12/2020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7438BB1-6BC3-4948-8F74-BAE8DB2F50D6}" type="slidenum">
              <a:rPr lang="en-IN" smtClean="0"/>
              <a:pPr/>
              <a:t>‹#›</a:t>
            </a:fld>
            <a:endParaRPr lang="en-IN"/>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094E0B34-C292-4F35-A5F5-F576FD69F7F9}" type="datetimeFigureOut">
              <a:rPr lang="en-US" smtClean="0"/>
              <a:pPr/>
              <a:t>4/12/2020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7438BB1-6BC3-4948-8F74-BAE8DB2F50D6}" type="slidenum">
              <a:rPr lang="en-IN" smtClean="0"/>
              <a:pPr/>
              <a:t>‹#›</a:t>
            </a:fld>
            <a:endParaRPr lang="en-IN"/>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094E0B34-C292-4F35-A5F5-F576FD69F7F9}" type="datetimeFigureOut">
              <a:rPr lang="en-US" smtClean="0"/>
              <a:pPr/>
              <a:t>4/12/2020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97438BB1-6BC3-4948-8F74-BAE8DB2F50D6}" type="slidenum">
              <a:rPr lang="en-IN" smtClean="0"/>
              <a:pPr/>
              <a:t>‹#›</a:t>
            </a:fld>
            <a:endParaRPr lang="en-IN"/>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094E0B34-C292-4F35-A5F5-F576FD69F7F9}" type="datetimeFigureOut">
              <a:rPr lang="en-US" smtClean="0"/>
              <a:pPr/>
              <a:t>4/12/2020</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97438BB1-6BC3-4948-8F74-BAE8DB2F50D6}" type="slidenum">
              <a:rPr lang="en-IN" smtClean="0"/>
              <a:pPr/>
              <a:t>‹#›</a:t>
            </a:fld>
            <a:endParaRPr lang="en-IN"/>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4E0B34-C292-4F35-A5F5-F576FD69F7F9}" type="datetimeFigureOut">
              <a:rPr lang="en-US" smtClean="0"/>
              <a:pPr/>
              <a:t>4/12/2020</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97438BB1-6BC3-4948-8F74-BAE8DB2F50D6}" type="slidenum">
              <a:rPr lang="en-IN" smtClean="0"/>
              <a:pPr/>
              <a:t>‹#›</a:t>
            </a:fld>
            <a:endParaRPr lang="en-IN"/>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4E0B34-C292-4F35-A5F5-F576FD69F7F9}" type="datetimeFigureOut">
              <a:rPr lang="en-US" smtClean="0"/>
              <a:pPr/>
              <a:t>4/12/2020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7438BB1-6BC3-4948-8F74-BAE8DB2F50D6}" type="slidenum">
              <a:rPr lang="en-IN" smtClean="0"/>
              <a:pPr/>
              <a:t>‹#›</a:t>
            </a:fld>
            <a:endParaRPr lang="en-IN"/>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4E0B34-C292-4F35-A5F5-F576FD69F7F9}" type="datetimeFigureOut">
              <a:rPr lang="en-US" smtClean="0"/>
              <a:pPr/>
              <a:t>4/12/2020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7438BB1-6BC3-4948-8F74-BAE8DB2F50D6}" type="slidenum">
              <a:rPr lang="en-IN" smtClean="0"/>
              <a:pPr/>
              <a:t>‹#›</a:t>
            </a:fld>
            <a:endParaRPr lang="en-IN"/>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4E0B34-C292-4F35-A5F5-F576FD69F7F9}" type="datetimeFigureOut">
              <a:rPr lang="en-US" smtClean="0"/>
              <a:pPr/>
              <a:t>4/12/2020</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438BB1-6BC3-4948-8F74-BAE8DB2F50D6}"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3400"/>
            <a:ext cx="8229600" cy="5592763"/>
          </a:xfrm>
        </p:spPr>
        <p:txBody>
          <a:bodyPr>
            <a:normAutofit/>
          </a:bodyPr>
          <a:lstStyle/>
          <a:p>
            <a:pPr>
              <a:buNone/>
            </a:pPr>
            <a:endParaRPr lang="en-IN" dirty="0" smtClean="0"/>
          </a:p>
          <a:p>
            <a:pPr>
              <a:buNone/>
            </a:pPr>
            <a:r>
              <a:rPr lang="en-IN" b="1" dirty="0" smtClean="0"/>
              <a:t>         </a:t>
            </a:r>
            <a:r>
              <a:rPr lang="en-IN" b="1" u="sng" dirty="0" smtClean="0">
                <a:solidFill>
                  <a:srgbClr val="00B050"/>
                </a:solidFill>
              </a:rPr>
              <a:t> VI SEMESTER (TEXTILE TECHNOLOGY)</a:t>
            </a:r>
          </a:p>
          <a:p>
            <a:pPr algn="ctr">
              <a:buNone/>
            </a:pPr>
            <a:r>
              <a:rPr lang="en-IN" sz="6000" b="1" dirty="0" smtClean="0"/>
              <a:t> </a:t>
            </a:r>
            <a:r>
              <a:rPr lang="en-IN" sz="6000" b="1" dirty="0" smtClean="0">
                <a:solidFill>
                  <a:srgbClr val="FF0000"/>
                </a:solidFill>
              </a:rPr>
              <a:t>Environmental pollution     management</a:t>
            </a:r>
            <a:endParaRPr lang="en-IN" sz="6000" b="1" dirty="0">
              <a:solidFill>
                <a:srgbClr val="FF0000"/>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85728"/>
            <a:ext cx="8229600" cy="6286544"/>
          </a:xfrm>
        </p:spPr>
        <p:txBody>
          <a:bodyPr/>
          <a:lstStyle/>
          <a:p>
            <a:pPr>
              <a:buNone/>
            </a:pPr>
            <a:r>
              <a:rPr lang="en-IN" dirty="0" smtClean="0"/>
              <a:t>Each ecosystem has its unique vegetation, </a:t>
            </a:r>
            <a:r>
              <a:rPr lang="en-IN" dirty="0" err="1" smtClean="0"/>
              <a:t>animals,climate,water</a:t>
            </a:r>
            <a:r>
              <a:rPr lang="en-IN" dirty="0" smtClean="0"/>
              <a:t> and nutrient </a:t>
            </a:r>
            <a:r>
              <a:rPr lang="en-IN" dirty="0" err="1" smtClean="0"/>
              <a:t>sources.Ponds</a:t>
            </a:r>
            <a:r>
              <a:rPr lang="en-IN" dirty="0" smtClean="0"/>
              <a:t>, </a:t>
            </a:r>
            <a:r>
              <a:rPr lang="en-IN" dirty="0" err="1" smtClean="0"/>
              <a:t>lakes,deserts,grasslands</a:t>
            </a:r>
            <a:r>
              <a:rPr lang="en-IN" dirty="0" smtClean="0"/>
              <a:t> and forests are common examples of ecosystems.</a:t>
            </a:r>
          </a:p>
          <a:p>
            <a:pPr>
              <a:buNone/>
            </a:pPr>
            <a:r>
              <a:rPr lang="en-IN" dirty="0" smtClean="0">
                <a:solidFill>
                  <a:srgbClr val="FF0000"/>
                </a:solidFill>
              </a:rPr>
              <a:t>POSITION OF HUMAN BEINGS IN THE FOOD CHAIN:-</a:t>
            </a:r>
          </a:p>
          <a:p>
            <a:pPr marL="571500" indent="-571500">
              <a:buAutoNum type="romanLcParenR"/>
            </a:pPr>
            <a:r>
              <a:rPr lang="en-IN" dirty="0" smtClean="0"/>
              <a:t>Phytoplankton -- Zooplankton -- Small fish    large fish -- human beings.</a:t>
            </a:r>
          </a:p>
          <a:p>
            <a:pPr marL="571500" indent="-571500">
              <a:buNone/>
            </a:pPr>
            <a:r>
              <a:rPr lang="en-IN" dirty="0" smtClean="0"/>
              <a:t>ii) Plants (Grass) -- Goat --  Human beings.</a:t>
            </a:r>
          </a:p>
          <a:p>
            <a:pPr marL="571500" indent="-571500">
              <a:buNone/>
            </a:pPr>
            <a:r>
              <a:rPr lang="en-IN" dirty="0" smtClean="0"/>
              <a:t>iii) Plants (Wheat) --    Human beings</a:t>
            </a:r>
            <a:endParaRPr lang="en-IN"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t>FOOD CHAIN</a:t>
            </a:r>
            <a:endParaRPr lang="en-IN" u="sng" dirty="0"/>
          </a:p>
        </p:txBody>
      </p:sp>
      <p:sp>
        <p:nvSpPr>
          <p:cNvPr id="3" name="Content Placeholder 2"/>
          <p:cNvSpPr>
            <a:spLocks noGrp="1"/>
          </p:cNvSpPr>
          <p:nvPr>
            <p:ph idx="1"/>
          </p:nvPr>
        </p:nvSpPr>
        <p:spPr/>
        <p:txBody>
          <a:bodyPr/>
          <a:lstStyle/>
          <a:p>
            <a:r>
              <a:rPr lang="en-IN" dirty="0" smtClean="0"/>
              <a:t>A food chain shows how each living organism obtains its </a:t>
            </a:r>
            <a:r>
              <a:rPr lang="en-IN" dirty="0" err="1" smtClean="0"/>
              <a:t>food.Examples</a:t>
            </a:r>
            <a:r>
              <a:rPr lang="en-IN" dirty="0" smtClean="0"/>
              <a:t> of simple food chains in a grassland ecosystem are:- rabbits eat grass and are in turn eaten by foxes, deer eat grass and are in turn eaten by lions, Fish eat plankton, small fish are eaten by larger fish and both are consumed by human beings. A food chain always starts with an autotroph and ends with a carnivore.</a:t>
            </a:r>
            <a:endParaRPr lang="en-IN"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AIR POLLUTION</a:t>
            </a:r>
            <a:endParaRPr lang="en-US" u="sng" dirty="0"/>
          </a:p>
        </p:txBody>
      </p:sp>
      <p:sp>
        <p:nvSpPr>
          <p:cNvPr id="3" name="Content Placeholder 2"/>
          <p:cNvSpPr>
            <a:spLocks noGrp="1"/>
          </p:cNvSpPr>
          <p:nvPr>
            <p:ph idx="1"/>
          </p:nvPr>
        </p:nvSpPr>
        <p:spPr>
          <a:xfrm>
            <a:off x="107504" y="1268760"/>
            <a:ext cx="8784976" cy="5400600"/>
          </a:xfrm>
        </p:spPr>
        <p:txBody>
          <a:bodyPr/>
          <a:lstStyle/>
          <a:p>
            <a:r>
              <a:rPr lang="en-US" dirty="0" smtClean="0"/>
              <a:t>Air pollution is crucial for public health, due to the enormous amount of air in each </a:t>
            </a:r>
            <a:r>
              <a:rPr lang="en-US" dirty="0" err="1" smtClean="0"/>
              <a:t>day.Polluted</a:t>
            </a:r>
            <a:r>
              <a:rPr lang="en-US" dirty="0" smtClean="0"/>
              <a:t> air causes respiratory diseases and many undesirable physiological effects.</a:t>
            </a:r>
          </a:p>
          <a:p>
            <a:r>
              <a:rPr lang="en-US" dirty="0"/>
              <a:t> </a:t>
            </a:r>
            <a:r>
              <a:rPr lang="en-US" dirty="0" smtClean="0"/>
              <a:t>Air pollution may be defined as the excessive discharge of undesirable foreign substances  into the atmosphere, thereby adversely affecting the quality of air and causing damage to human, plant and animal lives. Air pollutants are of two types:- Primary and Secondary.</a:t>
            </a:r>
            <a:endParaRPr lang="en-US" dirty="0"/>
          </a:p>
        </p:txBody>
      </p:sp>
    </p:spTree>
    <p:extLst>
      <p:ext uri="{BB962C8B-B14F-4D97-AF65-F5344CB8AC3E}">
        <p14:creationId xmlns="" xmlns:p14="http://schemas.microsoft.com/office/powerpoint/2010/main" val="22550803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CAUSES OF AIR POLLUTION</a:t>
            </a:r>
            <a:r>
              <a:rPr lang="en-US" dirty="0" smtClean="0"/>
              <a:t>.</a:t>
            </a:r>
            <a:endParaRPr lang="en-US" dirty="0"/>
          </a:p>
        </p:txBody>
      </p:sp>
      <p:sp>
        <p:nvSpPr>
          <p:cNvPr id="3" name="Content Placeholder 2"/>
          <p:cNvSpPr>
            <a:spLocks noGrp="1"/>
          </p:cNvSpPr>
          <p:nvPr>
            <p:ph idx="1"/>
          </p:nvPr>
        </p:nvSpPr>
        <p:spPr>
          <a:xfrm>
            <a:off x="179512" y="1268760"/>
            <a:ext cx="8784976" cy="5400600"/>
          </a:xfrm>
        </p:spPr>
        <p:txBody>
          <a:bodyPr/>
          <a:lstStyle/>
          <a:p>
            <a:r>
              <a:rPr lang="en-US" dirty="0" smtClean="0"/>
              <a:t>Air can be polluted in two ways- By human beings and by natural calamities. Human activities that cause air pollution are:-</a:t>
            </a:r>
          </a:p>
          <a:p>
            <a:r>
              <a:rPr lang="en-US" dirty="0" smtClean="0"/>
              <a:t>Tremendous increase in population</a:t>
            </a:r>
          </a:p>
          <a:p>
            <a:r>
              <a:rPr lang="en-US" dirty="0" smtClean="0"/>
              <a:t>Rapid industrialization</a:t>
            </a:r>
          </a:p>
          <a:p>
            <a:r>
              <a:rPr lang="en-US" dirty="0" smtClean="0"/>
              <a:t>Rapid urbanization</a:t>
            </a:r>
          </a:p>
          <a:p>
            <a:r>
              <a:rPr lang="en-US" dirty="0" smtClean="0"/>
              <a:t>Deforestation</a:t>
            </a:r>
          </a:p>
          <a:p>
            <a:r>
              <a:rPr lang="en-US" dirty="0" smtClean="0"/>
              <a:t>Tremendous increase in transport.</a:t>
            </a:r>
          </a:p>
          <a:p>
            <a:r>
              <a:rPr lang="en-US" dirty="0" smtClean="0"/>
              <a:t>Proliferation of industries.</a:t>
            </a:r>
          </a:p>
          <a:p>
            <a:endParaRPr lang="en-US" dirty="0"/>
          </a:p>
        </p:txBody>
      </p:sp>
    </p:spTree>
    <p:extLst>
      <p:ext uri="{BB962C8B-B14F-4D97-AF65-F5344CB8AC3E}">
        <p14:creationId xmlns="" xmlns:p14="http://schemas.microsoft.com/office/powerpoint/2010/main" val="246095109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ACID RAIN</a:t>
            </a:r>
            <a:endParaRPr lang="en-US" u="sng" dirty="0"/>
          </a:p>
        </p:txBody>
      </p:sp>
      <p:sp>
        <p:nvSpPr>
          <p:cNvPr id="3" name="Content Placeholder 2"/>
          <p:cNvSpPr>
            <a:spLocks noGrp="1"/>
          </p:cNvSpPr>
          <p:nvPr>
            <p:ph idx="1"/>
          </p:nvPr>
        </p:nvSpPr>
        <p:spPr>
          <a:xfrm>
            <a:off x="107504" y="1268760"/>
            <a:ext cx="8856984" cy="5400600"/>
          </a:xfrm>
        </p:spPr>
        <p:txBody>
          <a:bodyPr/>
          <a:lstStyle/>
          <a:p>
            <a:r>
              <a:rPr lang="en-US" dirty="0" smtClean="0"/>
              <a:t>Various industries, automobiles and combustion of fossil fuels release acidic oxides such as </a:t>
            </a:r>
            <a:r>
              <a:rPr lang="en-US" dirty="0" err="1" smtClean="0"/>
              <a:t>sulphur</a:t>
            </a:r>
            <a:r>
              <a:rPr lang="en-US" dirty="0" smtClean="0"/>
              <a:t> dioxide, nitrogen dioxides and hydrochloric acid gas into the atmosphere. This oxides get dissolved in the water </a:t>
            </a:r>
            <a:r>
              <a:rPr lang="en-US" dirty="0" err="1" smtClean="0"/>
              <a:t>vapour</a:t>
            </a:r>
            <a:r>
              <a:rPr lang="en-US" dirty="0" smtClean="0"/>
              <a:t> present in the atmosphere to form the </a:t>
            </a:r>
            <a:r>
              <a:rPr lang="en-US" dirty="0" err="1" smtClean="0"/>
              <a:t>correponding</a:t>
            </a:r>
            <a:r>
              <a:rPr lang="en-US" dirty="0" smtClean="0"/>
              <a:t> acids, which mean fall slowly on earth as acid rain.</a:t>
            </a:r>
          </a:p>
          <a:p>
            <a:r>
              <a:rPr lang="en-US" dirty="0" smtClean="0"/>
              <a:t>SO2+ H2OHHH    H2SO3 (</a:t>
            </a:r>
            <a:r>
              <a:rPr lang="en-US" dirty="0" err="1" smtClean="0"/>
              <a:t>Sulphurous</a:t>
            </a:r>
            <a:r>
              <a:rPr lang="en-US" dirty="0" smtClean="0"/>
              <a:t> acid.)</a:t>
            </a:r>
          </a:p>
          <a:p>
            <a:r>
              <a:rPr lang="en-US" dirty="0" smtClean="0"/>
              <a:t>SO3+H2OHHH     H2SO4  (</a:t>
            </a:r>
            <a:r>
              <a:rPr lang="en-US" dirty="0" err="1" smtClean="0"/>
              <a:t>Sulphuric</a:t>
            </a:r>
            <a:r>
              <a:rPr lang="en-US" dirty="0" smtClean="0"/>
              <a:t> acid.)</a:t>
            </a:r>
          </a:p>
          <a:p>
            <a:r>
              <a:rPr lang="en-US" dirty="0" smtClean="0"/>
              <a:t>4NO2+2H2O+O2             4HNO3 ( Nitric acid.)</a:t>
            </a:r>
            <a:endParaRPr lang="en-US" dirty="0"/>
          </a:p>
        </p:txBody>
      </p:sp>
      <p:sp>
        <p:nvSpPr>
          <p:cNvPr id="5" name="Right Arrow 4"/>
          <p:cNvSpPr/>
          <p:nvPr/>
        </p:nvSpPr>
        <p:spPr>
          <a:xfrm>
            <a:off x="2299683" y="482585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2195736" y="542248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3419872" y="601758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31932045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GREEN HOUSE EFFECT</a:t>
            </a:r>
            <a:endParaRPr lang="en-US" u="sng" dirty="0"/>
          </a:p>
        </p:txBody>
      </p:sp>
      <p:sp>
        <p:nvSpPr>
          <p:cNvPr id="3" name="Content Placeholder 2"/>
          <p:cNvSpPr>
            <a:spLocks noGrp="1"/>
          </p:cNvSpPr>
          <p:nvPr>
            <p:ph idx="1"/>
          </p:nvPr>
        </p:nvSpPr>
        <p:spPr>
          <a:xfrm>
            <a:off x="107504" y="1196752"/>
            <a:ext cx="8928992" cy="5544616"/>
          </a:xfrm>
        </p:spPr>
        <p:txBody>
          <a:bodyPr>
            <a:normAutofit fontScale="85000" lnSpcReduction="10000"/>
          </a:bodyPr>
          <a:lstStyle/>
          <a:p>
            <a:r>
              <a:rPr lang="en-US" dirty="0" smtClean="0"/>
              <a:t>The sun’s rays consists of UV, visible and infrared radiations. The ozone layer present in the </a:t>
            </a:r>
            <a:r>
              <a:rPr lang="en-US" dirty="0" err="1" smtClean="0"/>
              <a:t>uppert</a:t>
            </a:r>
            <a:r>
              <a:rPr lang="en-US" dirty="0" smtClean="0"/>
              <a:t> atmosphere absorbs most of the UV radiation and allows the visible and infrared radiations to pass through towards the earth. Incident solar energy is absorbed by the earth as short wave radiations ,gets converted to heat energy and is then emitted into space as long wave infrared radiations. </a:t>
            </a:r>
            <a:r>
              <a:rPr lang="en-US" dirty="0" err="1" smtClean="0"/>
              <a:t>Ther</a:t>
            </a:r>
            <a:r>
              <a:rPr lang="en-US" dirty="0" smtClean="0"/>
              <a:t> are several gases including carbon dioxide in the earth’s atmosphere that absorb the long wave infrared radiations. If a large amount </a:t>
            </a:r>
            <a:r>
              <a:rPr lang="en-US" smtClean="0"/>
              <a:t>of carbon </a:t>
            </a:r>
            <a:r>
              <a:rPr lang="en-US" dirty="0" smtClean="0"/>
              <a:t>dioxide is present in the atmosphere, the temperature of the earth rises beyond this. This phenomenon is known as Greenhouse effect. Hence it is known as global warming.</a:t>
            </a:r>
            <a:endParaRPr lang="en-US" dirty="0"/>
          </a:p>
        </p:txBody>
      </p:sp>
    </p:spTree>
    <p:extLst>
      <p:ext uri="{BB962C8B-B14F-4D97-AF65-F5344CB8AC3E}">
        <p14:creationId xmlns="" xmlns:p14="http://schemas.microsoft.com/office/powerpoint/2010/main" val="350037990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ANALYSIS OF IDUSTRIAL WATER</a:t>
            </a:r>
            <a:endParaRPr lang="en-US" u="sng" dirty="0"/>
          </a:p>
        </p:txBody>
      </p:sp>
      <p:sp>
        <p:nvSpPr>
          <p:cNvPr id="3" name="Content Placeholder 2"/>
          <p:cNvSpPr>
            <a:spLocks noGrp="1"/>
          </p:cNvSpPr>
          <p:nvPr>
            <p:ph idx="1"/>
          </p:nvPr>
        </p:nvSpPr>
        <p:spPr>
          <a:xfrm>
            <a:off x="228600" y="1219200"/>
            <a:ext cx="8686800" cy="5410200"/>
          </a:xfrm>
        </p:spPr>
        <p:txBody>
          <a:bodyPr>
            <a:normAutofit fontScale="92500" lnSpcReduction="10000"/>
          </a:bodyPr>
          <a:lstStyle/>
          <a:p>
            <a:r>
              <a:rPr lang="en-US" u="sng" dirty="0" smtClean="0"/>
              <a:t>Hardness:</a:t>
            </a:r>
            <a:r>
              <a:rPr lang="en-US" dirty="0" smtClean="0"/>
              <a:t>- A known volume of water, 50 ml. taken in conical flask. Two cc of buffer solution and four to six drops of indicator are added and titrated against EDTA solution, till red/pink </a:t>
            </a:r>
            <a:r>
              <a:rPr lang="en-US" dirty="0" err="1" smtClean="0"/>
              <a:t>colour</a:t>
            </a:r>
            <a:r>
              <a:rPr lang="en-US" dirty="0" smtClean="0"/>
              <a:t> of solution is turned to </a:t>
            </a:r>
            <a:r>
              <a:rPr lang="en-US" dirty="0" err="1" smtClean="0"/>
              <a:t>blue.Hardnees</a:t>
            </a:r>
            <a:r>
              <a:rPr lang="en-US" dirty="0" smtClean="0"/>
              <a:t> of water is expressed as presence of CaCo3 </a:t>
            </a:r>
            <a:r>
              <a:rPr lang="en-US" dirty="0" err="1" smtClean="0"/>
              <a:t>ppm</a:t>
            </a:r>
            <a:r>
              <a:rPr lang="en-US" dirty="0" smtClean="0"/>
              <a:t>.</a:t>
            </a:r>
          </a:p>
          <a:p>
            <a:endParaRPr lang="en-US" dirty="0" smtClean="0"/>
          </a:p>
          <a:p>
            <a:r>
              <a:rPr lang="en-US" dirty="0" smtClean="0"/>
              <a:t>Total hardness=ml of EDTA solution </a:t>
            </a:r>
            <a:r>
              <a:rPr lang="en-US" dirty="0" err="1" smtClean="0"/>
              <a:t>usedx</a:t>
            </a:r>
            <a:r>
              <a:rPr lang="en-US" dirty="0" smtClean="0"/>
              <a:t> 10x10x10/ volume of sample(ml).</a:t>
            </a:r>
          </a:p>
          <a:p>
            <a:r>
              <a:rPr lang="en-US" dirty="0" smtClean="0"/>
              <a:t>In this way the presence of </a:t>
            </a:r>
            <a:r>
              <a:rPr lang="en-US" dirty="0" err="1" smtClean="0"/>
              <a:t>chloride,sulphates</a:t>
            </a:r>
            <a:r>
              <a:rPr lang="en-US" dirty="0" smtClean="0"/>
              <a:t> and “ph” value of water are checked before using in industries.</a:t>
            </a:r>
            <a:endParaRPr lang="en-US"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WATER TREATMENT PROCESS AND SELECTION.</a:t>
            </a:r>
            <a:endParaRPr lang="en-US" u="sng" dirty="0"/>
          </a:p>
        </p:txBody>
      </p:sp>
      <p:sp>
        <p:nvSpPr>
          <p:cNvPr id="3" name="Content Placeholder 2"/>
          <p:cNvSpPr>
            <a:spLocks noGrp="1"/>
          </p:cNvSpPr>
          <p:nvPr>
            <p:ph idx="1"/>
          </p:nvPr>
        </p:nvSpPr>
        <p:spPr>
          <a:xfrm>
            <a:off x="228600" y="1447800"/>
            <a:ext cx="8686800" cy="5181600"/>
          </a:xfrm>
        </p:spPr>
        <p:txBody>
          <a:bodyPr/>
          <a:lstStyle/>
          <a:p>
            <a:r>
              <a:rPr lang="en-US" dirty="0" smtClean="0"/>
              <a:t>ATIRA  has carried out a number of processes in the mills and it has found that many mills use either raw water only without adequate treatment. This creates many problems in efficient running of boiler plant also affects the quality of cloth.</a:t>
            </a:r>
          </a:p>
          <a:p>
            <a:r>
              <a:rPr lang="en-US" dirty="0" smtClean="0"/>
              <a:t>The water treatment processes are:- 1.Precipitation 2. Ion exchange process.</a:t>
            </a:r>
          </a:p>
          <a:p>
            <a:r>
              <a:rPr lang="en-US" dirty="0" smtClean="0"/>
              <a:t>By this process the hardness of water is largely </a:t>
            </a:r>
            <a:r>
              <a:rPr lang="en-US" dirty="0" err="1" smtClean="0"/>
              <a:t>precipiated</a:t>
            </a:r>
            <a:r>
              <a:rPr lang="en-US" dirty="0" smtClean="0"/>
              <a:t> and water is softened.</a:t>
            </a:r>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304800"/>
            <a:ext cx="8839200" cy="6324600"/>
          </a:xfrm>
        </p:spPr>
        <p:txBody>
          <a:bodyPr/>
          <a:lstStyle/>
          <a:p>
            <a:r>
              <a:rPr lang="en-US" dirty="0" smtClean="0"/>
              <a:t>The commonly employed precipitation process in textile mill is the lime soda process. For many years this is being used  in a number of mills. In this process , the hardness of water can largely be precipitated by adding hydrated lime and sodium carbonate in the water</a:t>
            </a:r>
          </a:p>
          <a:p>
            <a:r>
              <a:rPr lang="en-US" dirty="0" smtClean="0"/>
              <a:t>Various types of lime-soda softening plants are available in the market now.</a:t>
            </a:r>
          </a:p>
          <a:p>
            <a:r>
              <a:rPr lang="en-US" dirty="0" smtClean="0"/>
              <a:t>In the ion exchange process , The calcium and magnesium ions from the water are replaced by the sodium ions of the </a:t>
            </a:r>
            <a:r>
              <a:rPr lang="en-US" dirty="0" err="1" smtClean="0"/>
              <a:t>cation</a:t>
            </a:r>
            <a:r>
              <a:rPr lang="en-US" dirty="0" smtClean="0"/>
              <a:t> exchange material </a:t>
            </a:r>
            <a:r>
              <a:rPr lang="en-US" dirty="0" err="1" smtClean="0"/>
              <a:t>material</a:t>
            </a:r>
            <a:r>
              <a:rPr lang="en-US" dirty="0" smtClean="0"/>
              <a:t> and water is softened.</a:t>
            </a:r>
            <a:endParaRPr lang="en-US"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rgbClr val="C00000"/>
                </a:solidFill>
              </a:rPr>
              <a:t>TREATMENT OF EFFLUENTS</a:t>
            </a:r>
            <a:endParaRPr lang="en-US" u="sng" dirty="0">
              <a:solidFill>
                <a:srgbClr val="C00000"/>
              </a:solidFill>
            </a:endParaRPr>
          </a:p>
        </p:txBody>
      </p:sp>
      <p:sp>
        <p:nvSpPr>
          <p:cNvPr id="3" name="Content Placeholder 2"/>
          <p:cNvSpPr>
            <a:spLocks noGrp="1"/>
          </p:cNvSpPr>
          <p:nvPr>
            <p:ph idx="1"/>
          </p:nvPr>
        </p:nvSpPr>
        <p:spPr>
          <a:xfrm>
            <a:off x="228600" y="1219200"/>
            <a:ext cx="8686800" cy="5410200"/>
          </a:xfrm>
        </p:spPr>
        <p:txBody>
          <a:bodyPr>
            <a:normAutofit lnSpcReduction="10000"/>
          </a:bodyPr>
          <a:lstStyle/>
          <a:p>
            <a:r>
              <a:rPr lang="en-US" dirty="0" smtClean="0"/>
              <a:t>The mills must have waste treatment plants to reduce alkalinity of effluents, which is not adequate many a times to meet the limits specified by statutory authorities.</a:t>
            </a:r>
          </a:p>
          <a:p>
            <a:r>
              <a:rPr lang="en-US" dirty="0" smtClean="0"/>
              <a:t>There are four factors to be observed :</a:t>
            </a:r>
          </a:p>
          <a:p>
            <a:pPr>
              <a:buNone/>
            </a:pPr>
            <a:r>
              <a:rPr lang="en-US" dirty="0" smtClean="0"/>
              <a:t>1.Quantity of effluents to be discharged.</a:t>
            </a:r>
          </a:p>
          <a:p>
            <a:pPr>
              <a:buNone/>
            </a:pPr>
            <a:r>
              <a:rPr lang="en-US" dirty="0" smtClean="0"/>
              <a:t>2. Different manufacturing process adopted in mill.</a:t>
            </a:r>
          </a:p>
          <a:p>
            <a:pPr>
              <a:buNone/>
            </a:pPr>
            <a:r>
              <a:rPr lang="en-US" dirty="0" smtClean="0"/>
              <a:t>3. Type of receiving bodies, </a:t>
            </a:r>
            <a:r>
              <a:rPr lang="en-US" dirty="0" err="1" smtClean="0"/>
              <a:t>e.g</a:t>
            </a:r>
            <a:r>
              <a:rPr lang="en-US" dirty="0" smtClean="0"/>
              <a:t>- public sewers, rivers, </a:t>
            </a:r>
            <a:r>
              <a:rPr lang="en-US" dirty="0" err="1" smtClean="0"/>
              <a:t>nullah</a:t>
            </a:r>
            <a:r>
              <a:rPr lang="en-US" dirty="0" smtClean="0"/>
              <a:t>, irrigation land etc.</a:t>
            </a:r>
          </a:p>
          <a:p>
            <a:pPr>
              <a:buNone/>
            </a:pPr>
            <a:r>
              <a:rPr lang="en-US" dirty="0" smtClean="0"/>
              <a:t>4. Legislation imposed by the local authorities. </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Components of the environment </a:t>
            </a:r>
            <a:endParaRPr lang="en-IN" dirty="0"/>
          </a:p>
        </p:txBody>
      </p:sp>
      <p:sp>
        <p:nvSpPr>
          <p:cNvPr id="3" name="Content Placeholder 2"/>
          <p:cNvSpPr>
            <a:spLocks noGrp="1"/>
          </p:cNvSpPr>
          <p:nvPr>
            <p:ph idx="1"/>
          </p:nvPr>
        </p:nvSpPr>
        <p:spPr/>
        <p:txBody>
          <a:bodyPr>
            <a:normAutofit lnSpcReduction="10000"/>
          </a:bodyPr>
          <a:lstStyle/>
          <a:p>
            <a:r>
              <a:rPr lang="en-IN" dirty="0" smtClean="0"/>
              <a:t>Nature- It is a sum total of four spheres which are lithosphere, hydrosphere, atmosphere and biosphere. </a:t>
            </a:r>
          </a:p>
          <a:p>
            <a:r>
              <a:rPr lang="en-IN" dirty="0" smtClean="0"/>
              <a:t>Environment means the </a:t>
            </a:r>
            <a:r>
              <a:rPr lang="en-IN" dirty="0" err="1" smtClean="0"/>
              <a:t>abiotic</a:t>
            </a:r>
            <a:r>
              <a:rPr lang="en-IN" dirty="0" smtClean="0"/>
              <a:t> and biotic habitats that surround us –</a:t>
            </a:r>
          </a:p>
          <a:p>
            <a:pPr marL="514350" indent="-514350">
              <a:buFont typeface="+mj-lt"/>
              <a:buAutoNum type="alphaLcParenR"/>
            </a:pPr>
            <a:r>
              <a:rPr lang="en-IN" dirty="0" err="1" smtClean="0"/>
              <a:t>Abiotic</a:t>
            </a:r>
            <a:r>
              <a:rPr lang="en-IN" dirty="0" smtClean="0"/>
              <a:t> are- soil, water, air, light and wind which are also called non-living beings.</a:t>
            </a:r>
          </a:p>
          <a:p>
            <a:pPr marL="514350" indent="-514350">
              <a:buFont typeface="+mj-lt"/>
              <a:buAutoNum type="alphaLcParenR"/>
            </a:pPr>
            <a:r>
              <a:rPr lang="en-IN" dirty="0" smtClean="0"/>
              <a:t>Biotic are- human beings, animals, plants, insects, bacteria and viruses or living beings.</a:t>
            </a:r>
            <a:endParaRPr lang="en-IN"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304800"/>
            <a:ext cx="8686800" cy="6324600"/>
          </a:xfrm>
        </p:spPr>
        <p:txBody>
          <a:bodyPr>
            <a:normAutofit fontScale="92500" lnSpcReduction="20000"/>
          </a:bodyPr>
          <a:lstStyle/>
          <a:p>
            <a:r>
              <a:rPr lang="en-US" u="sng" dirty="0" smtClean="0">
                <a:solidFill>
                  <a:srgbClr val="C00000"/>
                </a:solidFill>
              </a:rPr>
              <a:t>Treatment processes are:-</a:t>
            </a:r>
          </a:p>
          <a:p>
            <a:pPr marL="514350" indent="-514350">
              <a:buAutoNum type="alphaLcParenR"/>
            </a:pPr>
            <a:r>
              <a:rPr lang="en-US" u="sng" dirty="0" smtClean="0"/>
              <a:t>Physical treatment</a:t>
            </a:r>
            <a:r>
              <a:rPr lang="en-US" dirty="0" smtClean="0"/>
              <a:t>:- This consists of dilution, equalization, separation, filtration, screening, sedimentation etc and this treatment removes the suspended, </a:t>
            </a:r>
            <a:r>
              <a:rPr lang="en-US" dirty="0" err="1" smtClean="0"/>
              <a:t>precipitated,floculated</a:t>
            </a:r>
            <a:r>
              <a:rPr lang="en-US" dirty="0" smtClean="0"/>
              <a:t> solid particles from the effluents.</a:t>
            </a:r>
          </a:p>
          <a:p>
            <a:pPr marL="514350" indent="-514350">
              <a:buAutoNum type="alphaLcParenR"/>
            </a:pPr>
            <a:r>
              <a:rPr lang="en-US" dirty="0" smtClean="0"/>
              <a:t> </a:t>
            </a:r>
            <a:r>
              <a:rPr lang="en-US" u="sng" dirty="0" smtClean="0"/>
              <a:t>Chemical treatment</a:t>
            </a:r>
            <a:r>
              <a:rPr lang="en-US" dirty="0" smtClean="0"/>
              <a:t>:- It consists of neutralization of the effluents with acids, alkalis, addition of coagulating agents like alum, ferrous </a:t>
            </a:r>
            <a:r>
              <a:rPr lang="en-US" dirty="0" err="1" smtClean="0"/>
              <a:t>sulphates</a:t>
            </a:r>
            <a:r>
              <a:rPr lang="en-US" dirty="0" smtClean="0"/>
              <a:t>, ferric </a:t>
            </a:r>
            <a:r>
              <a:rPr lang="en-US" dirty="0" err="1" smtClean="0"/>
              <a:t>sulphates</a:t>
            </a:r>
            <a:r>
              <a:rPr lang="en-US" dirty="0" smtClean="0"/>
              <a:t> etc.</a:t>
            </a:r>
          </a:p>
          <a:p>
            <a:pPr marL="514350" indent="-514350">
              <a:buAutoNum type="alphaLcParenR"/>
            </a:pPr>
            <a:r>
              <a:rPr lang="en-US" dirty="0" smtClean="0"/>
              <a:t> </a:t>
            </a:r>
            <a:r>
              <a:rPr lang="en-US" u="sng" dirty="0" smtClean="0"/>
              <a:t>Biological treatment</a:t>
            </a:r>
            <a:r>
              <a:rPr lang="en-US" dirty="0" smtClean="0"/>
              <a:t>:-It consists of mixing the sanitary waste with the mill waste, oxidation by compressed air, trickling filters, activated sludge treatment and oxidation ditch to bring the BOD of the effluent within the stipulated limit.</a:t>
            </a:r>
            <a:endParaRPr 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solidFill>
                  <a:srgbClr val="00B0F0"/>
                </a:solidFill>
              </a:rPr>
              <a:t>TEXTILE WASTE TREATMENT FLOW CHART</a:t>
            </a:r>
            <a:endParaRPr lang="en-US" u="sng" dirty="0">
              <a:solidFill>
                <a:srgbClr val="00B0F0"/>
              </a:solidFill>
            </a:endParaRPr>
          </a:p>
        </p:txBody>
      </p:sp>
      <p:sp>
        <p:nvSpPr>
          <p:cNvPr id="3" name="Content Placeholder 2"/>
          <p:cNvSpPr>
            <a:spLocks noGrp="1"/>
          </p:cNvSpPr>
          <p:nvPr>
            <p:ph idx="1"/>
          </p:nvPr>
        </p:nvSpPr>
        <p:spPr>
          <a:xfrm>
            <a:off x="228600" y="1447800"/>
            <a:ext cx="8686800" cy="5181600"/>
          </a:xfrm>
        </p:spPr>
        <p:txBody>
          <a:bodyPr>
            <a:normAutofit fontScale="77500" lnSpcReduction="20000"/>
          </a:bodyPr>
          <a:lstStyle/>
          <a:p>
            <a:r>
              <a:rPr lang="en-US" dirty="0" err="1" smtClean="0"/>
              <a:t>Desizing</a:t>
            </a:r>
            <a:r>
              <a:rPr lang="en-US" dirty="0" smtClean="0"/>
              <a:t>     Scouring                bleaching                        Finishing</a:t>
            </a:r>
          </a:p>
          <a:p>
            <a:pPr>
              <a:buNone/>
            </a:pPr>
            <a:r>
              <a:rPr lang="en-US" u="sng" dirty="0" smtClean="0"/>
              <a:t>Heat recovery     caustic recovery     </a:t>
            </a:r>
            <a:r>
              <a:rPr lang="en-US" u="sng" dirty="0" err="1" smtClean="0"/>
              <a:t>Heat.Recovery</a:t>
            </a:r>
            <a:endParaRPr lang="en-US" u="sng" dirty="0" smtClean="0"/>
          </a:p>
          <a:p>
            <a:pPr>
              <a:buNone/>
            </a:pPr>
            <a:r>
              <a:rPr lang="en-US" u="sng" dirty="0" smtClean="0"/>
              <a:t>         ↓                             ↓                           ↓</a:t>
            </a:r>
          </a:p>
          <a:p>
            <a:pPr>
              <a:buNone/>
            </a:pPr>
            <a:r>
              <a:rPr lang="en-US" dirty="0" smtClean="0"/>
              <a:t>                                        ↓</a:t>
            </a:r>
            <a:r>
              <a:rPr lang="en-US" dirty="0" err="1" smtClean="0"/>
              <a:t>Eqalization,Coagulant</a:t>
            </a:r>
            <a:endParaRPr lang="en-US" dirty="0" smtClean="0"/>
          </a:p>
          <a:p>
            <a:pPr>
              <a:buNone/>
            </a:pPr>
            <a:r>
              <a:rPr lang="en-US" dirty="0" smtClean="0"/>
              <a:t>                                             </a:t>
            </a:r>
            <a:r>
              <a:rPr lang="en-US" dirty="0" err="1" smtClean="0"/>
              <a:t>addition,acid</a:t>
            </a:r>
            <a:r>
              <a:rPr lang="en-US" dirty="0" smtClean="0"/>
              <a:t> </a:t>
            </a:r>
            <a:r>
              <a:rPr lang="en-US" dirty="0" err="1" smtClean="0"/>
              <a:t>dosing,lime</a:t>
            </a:r>
            <a:r>
              <a:rPr lang="en-US" dirty="0" smtClean="0"/>
              <a:t> addition.</a:t>
            </a:r>
          </a:p>
          <a:p>
            <a:pPr>
              <a:buNone/>
            </a:pPr>
            <a:r>
              <a:rPr lang="en-US" dirty="0" smtClean="0"/>
              <a:t>                                         ↓Sedimentation.</a:t>
            </a:r>
          </a:p>
          <a:p>
            <a:pPr>
              <a:buNone/>
            </a:pPr>
            <a:r>
              <a:rPr lang="en-US" dirty="0" smtClean="0"/>
              <a:t>                                         ↓  Domestic sewage.</a:t>
            </a:r>
          </a:p>
          <a:p>
            <a:pPr>
              <a:buNone/>
            </a:pPr>
            <a:r>
              <a:rPr lang="en-US" dirty="0" smtClean="0"/>
              <a:t>                                         ↓ Biological treatment.</a:t>
            </a:r>
          </a:p>
          <a:p>
            <a:pPr>
              <a:buNone/>
            </a:pPr>
            <a:r>
              <a:rPr lang="en-US" dirty="0" smtClean="0"/>
              <a:t>                                          ↓ Activated sludge.</a:t>
            </a:r>
          </a:p>
          <a:p>
            <a:pPr>
              <a:buNone/>
            </a:pPr>
            <a:r>
              <a:rPr lang="en-US" dirty="0" smtClean="0"/>
              <a:t>                                          ↓ Oxidation ponds.</a:t>
            </a:r>
          </a:p>
          <a:p>
            <a:pPr>
              <a:buNone/>
            </a:pPr>
            <a:r>
              <a:rPr lang="en-US" dirty="0" smtClean="0"/>
              <a:t>                                          ↓ Final disposal.</a:t>
            </a:r>
          </a:p>
          <a:p>
            <a:pPr>
              <a:buNone/>
            </a:pPr>
            <a:r>
              <a:rPr lang="en-US" dirty="0" smtClean="0"/>
              <a:t>                                          </a:t>
            </a:r>
          </a:p>
          <a:p>
            <a:pPr>
              <a:buNone/>
            </a:pPr>
            <a:r>
              <a:rPr lang="en-US" dirty="0" smtClean="0"/>
              <a:t>                                                </a:t>
            </a:r>
            <a:endParaRPr lang="en-US"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solidFill>
                  <a:srgbClr val="C00000"/>
                </a:solidFill>
              </a:rPr>
              <a:t>WASTE WATER TREATMENT FOR DYE HOUSE.FLOW CHART</a:t>
            </a:r>
            <a:r>
              <a:rPr lang="en-US" u="sng" dirty="0" smtClean="0"/>
              <a:t>.</a:t>
            </a:r>
            <a:endParaRPr lang="en-US" u="sng" dirty="0"/>
          </a:p>
        </p:txBody>
      </p:sp>
      <p:sp>
        <p:nvSpPr>
          <p:cNvPr id="3" name="Content Placeholder 2"/>
          <p:cNvSpPr>
            <a:spLocks noGrp="1"/>
          </p:cNvSpPr>
          <p:nvPr>
            <p:ph idx="1"/>
          </p:nvPr>
        </p:nvSpPr>
        <p:spPr>
          <a:xfrm>
            <a:off x="304800" y="1447800"/>
            <a:ext cx="8610600" cy="5181600"/>
          </a:xfrm>
        </p:spPr>
        <p:txBody>
          <a:bodyPr>
            <a:normAutofit fontScale="70000" lnSpcReduction="20000"/>
          </a:bodyPr>
          <a:lstStyle/>
          <a:p>
            <a:pPr>
              <a:buNone/>
            </a:pPr>
            <a:r>
              <a:rPr lang="en-US" dirty="0" smtClean="0"/>
              <a:t>                                 Screening</a:t>
            </a:r>
          </a:p>
          <a:p>
            <a:pPr>
              <a:buNone/>
            </a:pPr>
            <a:r>
              <a:rPr lang="en-US" dirty="0" smtClean="0"/>
              <a:t>                                         ↓</a:t>
            </a:r>
          </a:p>
          <a:p>
            <a:pPr>
              <a:buNone/>
            </a:pPr>
            <a:r>
              <a:rPr lang="en-US" dirty="0" smtClean="0"/>
              <a:t>                               </a:t>
            </a:r>
            <a:r>
              <a:rPr lang="en-US" dirty="0" err="1" smtClean="0"/>
              <a:t>Oil,grease</a:t>
            </a:r>
            <a:r>
              <a:rPr lang="en-US" dirty="0" smtClean="0"/>
              <a:t> and grit removal</a:t>
            </a:r>
          </a:p>
          <a:p>
            <a:pPr>
              <a:buNone/>
            </a:pPr>
            <a:r>
              <a:rPr lang="en-US" dirty="0" smtClean="0"/>
              <a:t>                                           ↓  </a:t>
            </a:r>
          </a:p>
          <a:p>
            <a:pPr>
              <a:buNone/>
            </a:pPr>
            <a:r>
              <a:rPr lang="en-US" dirty="0" smtClean="0"/>
              <a:t>                               Equalization.</a:t>
            </a:r>
          </a:p>
          <a:p>
            <a:pPr>
              <a:buNone/>
            </a:pPr>
            <a:r>
              <a:rPr lang="en-US" dirty="0" smtClean="0"/>
              <a:t>                                           ↓  </a:t>
            </a:r>
          </a:p>
          <a:p>
            <a:pPr>
              <a:buNone/>
            </a:pPr>
            <a:r>
              <a:rPr lang="en-US" dirty="0" smtClean="0"/>
              <a:t> H2so4  →             Chromium reduction  </a:t>
            </a:r>
          </a:p>
          <a:p>
            <a:pPr>
              <a:buNone/>
            </a:pPr>
            <a:r>
              <a:rPr lang="en-US" dirty="0" smtClean="0"/>
              <a:t>                                           ↓</a:t>
            </a:r>
          </a:p>
          <a:p>
            <a:pPr>
              <a:buNone/>
            </a:pPr>
            <a:r>
              <a:rPr lang="en-US" dirty="0" smtClean="0"/>
              <a:t>  Lime    →               Ph adjustment.</a:t>
            </a:r>
          </a:p>
          <a:p>
            <a:pPr>
              <a:buNone/>
            </a:pPr>
            <a:r>
              <a:rPr lang="en-US" dirty="0" smtClean="0"/>
              <a:t>                                             ↓</a:t>
            </a:r>
          </a:p>
          <a:p>
            <a:pPr>
              <a:buNone/>
            </a:pPr>
            <a:r>
              <a:rPr lang="en-US" dirty="0" smtClean="0"/>
              <a:t>                                      settling</a:t>
            </a:r>
          </a:p>
          <a:p>
            <a:pPr>
              <a:buNone/>
            </a:pPr>
            <a:r>
              <a:rPr lang="en-US" dirty="0" smtClean="0"/>
              <a:t>                                             ↓ </a:t>
            </a:r>
          </a:p>
          <a:p>
            <a:pPr>
              <a:buNone/>
            </a:pPr>
            <a:r>
              <a:rPr lang="en-US" dirty="0" smtClean="0"/>
              <a:t>                               Bleaching powder oxidation</a:t>
            </a:r>
          </a:p>
          <a:p>
            <a:pPr>
              <a:buNone/>
            </a:pPr>
            <a:r>
              <a:rPr lang="en-US" dirty="0" smtClean="0"/>
              <a:t>                                              ↓</a:t>
            </a:r>
          </a:p>
          <a:p>
            <a:pPr>
              <a:buNone/>
            </a:pPr>
            <a:r>
              <a:rPr lang="en-US" dirty="0" smtClean="0"/>
              <a:t>                                 Sludge drying bed  → To </a:t>
            </a:r>
            <a:r>
              <a:rPr lang="en-US" dirty="0" err="1" smtClean="0"/>
              <a:t>Dischrge</a:t>
            </a:r>
            <a:r>
              <a:rPr lang="en-US" dirty="0" smtClean="0"/>
              <a:t>.                                    </a:t>
            </a:r>
            <a:endParaRPr lang="en-US"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rgbClr val="C00000"/>
                </a:solidFill>
              </a:rPr>
              <a:t>NOISE POLLUTION</a:t>
            </a:r>
            <a:endParaRPr lang="en-US" u="sng" dirty="0">
              <a:solidFill>
                <a:srgbClr val="C00000"/>
              </a:solidFill>
            </a:endParaRPr>
          </a:p>
        </p:txBody>
      </p:sp>
      <p:sp>
        <p:nvSpPr>
          <p:cNvPr id="3" name="Content Placeholder 2"/>
          <p:cNvSpPr>
            <a:spLocks noGrp="1"/>
          </p:cNvSpPr>
          <p:nvPr>
            <p:ph idx="1"/>
          </p:nvPr>
        </p:nvSpPr>
        <p:spPr>
          <a:xfrm>
            <a:off x="228600" y="1219200"/>
            <a:ext cx="8686800" cy="5410200"/>
          </a:xfrm>
        </p:spPr>
        <p:txBody>
          <a:bodyPr/>
          <a:lstStyle/>
          <a:p>
            <a:pPr>
              <a:buNone/>
            </a:pPr>
            <a:r>
              <a:rPr lang="en-US" dirty="0" smtClean="0"/>
              <a:t>The fast changing development of </a:t>
            </a:r>
            <a:r>
              <a:rPr lang="en-US" dirty="0" err="1" smtClean="0"/>
              <a:t>industrilization</a:t>
            </a:r>
            <a:r>
              <a:rPr lang="en-US" dirty="0" smtClean="0"/>
              <a:t>, </a:t>
            </a:r>
            <a:r>
              <a:rPr lang="en-US" dirty="0" err="1" smtClean="0"/>
              <a:t>urbanaisation,communication</a:t>
            </a:r>
            <a:r>
              <a:rPr lang="en-US" dirty="0" smtClean="0"/>
              <a:t> and transport has led to noise pollution.</a:t>
            </a:r>
          </a:p>
          <a:p>
            <a:pPr>
              <a:buNone/>
            </a:pPr>
            <a:r>
              <a:rPr lang="en-US" dirty="0" smtClean="0"/>
              <a:t>In simple words, noise can be defined as </a:t>
            </a:r>
            <a:r>
              <a:rPr lang="en-US" dirty="0" err="1" smtClean="0"/>
              <a:t>awrong</a:t>
            </a:r>
            <a:r>
              <a:rPr lang="en-US" dirty="0" smtClean="0"/>
              <a:t> </a:t>
            </a:r>
            <a:r>
              <a:rPr lang="en-US" dirty="0" err="1" smtClean="0"/>
              <a:t>sound,at</a:t>
            </a:r>
            <a:r>
              <a:rPr lang="en-US" dirty="0" smtClean="0"/>
              <a:t> a wrong </a:t>
            </a:r>
            <a:r>
              <a:rPr lang="en-US" dirty="0" err="1" smtClean="0"/>
              <a:t>time.In</a:t>
            </a:r>
            <a:r>
              <a:rPr lang="en-US" dirty="0" smtClean="0"/>
              <a:t> other words, noise may be defined as an unwanted sound defined by various industrial psychologists.</a:t>
            </a:r>
          </a:p>
          <a:p>
            <a:pPr>
              <a:buNone/>
            </a:pPr>
            <a:r>
              <a:rPr lang="en-US" dirty="0" smtClean="0"/>
              <a:t>There are two properties of noise:-</a:t>
            </a:r>
          </a:p>
          <a:p>
            <a:pPr>
              <a:buNone/>
            </a:pPr>
            <a:r>
              <a:rPr lang="en-US" dirty="0" smtClean="0"/>
              <a:t> </a:t>
            </a:r>
            <a:r>
              <a:rPr lang="en-US" dirty="0" smtClean="0"/>
              <a:t>   </a:t>
            </a:r>
            <a:r>
              <a:rPr lang="en-US" dirty="0" err="1" smtClean="0"/>
              <a:t>i</a:t>
            </a:r>
            <a:r>
              <a:rPr lang="en-US" dirty="0" smtClean="0"/>
              <a:t>) Loudness or intensity.</a:t>
            </a:r>
          </a:p>
          <a:p>
            <a:pPr>
              <a:buNone/>
            </a:pPr>
            <a:r>
              <a:rPr lang="en-US" dirty="0" smtClean="0"/>
              <a:t> </a:t>
            </a:r>
            <a:r>
              <a:rPr lang="en-US" dirty="0" smtClean="0"/>
              <a:t>   ii) Frequency.</a:t>
            </a:r>
            <a:endParaRPr lang="en-US"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304800"/>
            <a:ext cx="8686800" cy="6324600"/>
          </a:xfrm>
        </p:spPr>
        <p:txBody>
          <a:bodyPr>
            <a:normAutofit lnSpcReduction="10000"/>
          </a:bodyPr>
          <a:lstStyle/>
          <a:p>
            <a:r>
              <a:rPr lang="en-US" u="sng" dirty="0" smtClean="0">
                <a:solidFill>
                  <a:srgbClr val="00B050"/>
                </a:solidFill>
              </a:rPr>
              <a:t>Intensity of noise</a:t>
            </a:r>
            <a:r>
              <a:rPr lang="en-US" dirty="0" smtClean="0"/>
              <a:t>:- </a:t>
            </a:r>
          </a:p>
          <a:p>
            <a:r>
              <a:rPr lang="en-US" dirty="0" smtClean="0"/>
              <a:t> </a:t>
            </a:r>
            <a:r>
              <a:rPr lang="en-US" dirty="0" smtClean="0"/>
              <a:t>    It depends upon the amplitude of vibrations which initiate the noise. The unit of measurement of intensity of sound is called “</a:t>
            </a:r>
            <a:r>
              <a:rPr lang="en-US" dirty="0" err="1" smtClean="0"/>
              <a:t>decible</a:t>
            </a:r>
            <a:r>
              <a:rPr lang="en-US" dirty="0" smtClean="0"/>
              <a:t>”  abbreviated as </a:t>
            </a:r>
            <a:r>
              <a:rPr lang="en-US" dirty="0" smtClean="0">
                <a:solidFill>
                  <a:srgbClr val="C00000"/>
                </a:solidFill>
              </a:rPr>
              <a:t>dB</a:t>
            </a:r>
            <a:r>
              <a:rPr lang="en-US" dirty="0" smtClean="0"/>
              <a:t>.</a:t>
            </a:r>
          </a:p>
          <a:p>
            <a:pPr>
              <a:buNone/>
            </a:pPr>
            <a:r>
              <a:rPr lang="en-US" u="sng" dirty="0" smtClean="0">
                <a:solidFill>
                  <a:srgbClr val="C00000"/>
                </a:solidFill>
              </a:rPr>
              <a:t> Frequency</a:t>
            </a:r>
            <a:r>
              <a:rPr lang="en-US" dirty="0" smtClean="0"/>
              <a:t>:-</a:t>
            </a:r>
          </a:p>
          <a:p>
            <a:pPr>
              <a:buNone/>
            </a:pPr>
            <a:r>
              <a:rPr lang="en-US" dirty="0" smtClean="0"/>
              <a:t> </a:t>
            </a:r>
            <a:r>
              <a:rPr lang="en-US" dirty="0" smtClean="0"/>
              <a:t>  The frequency refers to the rate of vibrations of the sound and is measured in hertz(HZ). The frequency of sound is determined by the number of times the vibrating waves undulate per </a:t>
            </a:r>
            <a:r>
              <a:rPr lang="en-US" dirty="0" err="1" smtClean="0"/>
              <a:t>second.The</a:t>
            </a:r>
            <a:r>
              <a:rPr lang="en-US" dirty="0" smtClean="0"/>
              <a:t> slower the cycle the lower the </a:t>
            </a:r>
            <a:r>
              <a:rPr lang="en-US" dirty="0" err="1" smtClean="0"/>
              <a:t>pitch.Human</a:t>
            </a:r>
            <a:r>
              <a:rPr lang="en-US" dirty="0" smtClean="0"/>
              <a:t> can hear frequencies from 20 to 20000Hz.</a:t>
            </a:r>
            <a:endParaRPr lang="en-US" dirty="0" smtClean="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 y="304800"/>
            <a:ext cx="8610600" cy="6324600"/>
          </a:xfrm>
        </p:spPr>
        <p:txBody>
          <a:bodyPr>
            <a:normAutofit lnSpcReduction="10000"/>
          </a:bodyPr>
          <a:lstStyle/>
          <a:p>
            <a:pPr>
              <a:buNone/>
            </a:pPr>
            <a:r>
              <a:rPr lang="en-US" u="sng" dirty="0" smtClean="0">
                <a:solidFill>
                  <a:srgbClr val="FF0000"/>
                </a:solidFill>
              </a:rPr>
              <a:t>Activities </a:t>
            </a:r>
            <a:r>
              <a:rPr lang="en-US" dirty="0" smtClean="0">
                <a:solidFill>
                  <a:srgbClr val="FF0000"/>
                </a:solidFill>
              </a:rPr>
              <a:t> </a:t>
            </a:r>
            <a:r>
              <a:rPr lang="en-US" dirty="0" smtClean="0"/>
              <a:t>                                               </a:t>
            </a:r>
            <a:r>
              <a:rPr lang="en-US" u="sng" dirty="0" smtClean="0">
                <a:solidFill>
                  <a:srgbClr val="FF0000"/>
                </a:solidFill>
              </a:rPr>
              <a:t>Noise level </a:t>
            </a:r>
          </a:p>
          <a:p>
            <a:pPr>
              <a:buNone/>
            </a:pPr>
            <a:r>
              <a:rPr lang="en-US" dirty="0" smtClean="0"/>
              <a:t>Breathing                                                  10dB </a:t>
            </a:r>
          </a:p>
          <a:p>
            <a:pPr>
              <a:buNone/>
            </a:pPr>
            <a:r>
              <a:rPr lang="en-US" dirty="0" smtClean="0"/>
              <a:t>Wind in trees                                            20dB</a:t>
            </a:r>
          </a:p>
          <a:p>
            <a:pPr>
              <a:buNone/>
            </a:pPr>
            <a:r>
              <a:rPr lang="en-US" dirty="0" smtClean="0"/>
              <a:t>Loud conversation                                    60dB</a:t>
            </a:r>
          </a:p>
          <a:p>
            <a:pPr>
              <a:buNone/>
            </a:pPr>
            <a:r>
              <a:rPr lang="en-US" dirty="0" smtClean="0"/>
              <a:t>Office noise                                                60 dB</a:t>
            </a:r>
          </a:p>
          <a:p>
            <a:pPr>
              <a:buNone/>
            </a:pPr>
            <a:r>
              <a:rPr lang="en-US" dirty="0" smtClean="0"/>
              <a:t>Radio music                                                50-60 dB</a:t>
            </a:r>
          </a:p>
          <a:p>
            <a:pPr>
              <a:buNone/>
            </a:pPr>
            <a:r>
              <a:rPr lang="en-US" dirty="0" smtClean="0"/>
              <a:t>Traffic noise                                                60-80 dB</a:t>
            </a:r>
          </a:p>
          <a:p>
            <a:pPr>
              <a:buNone/>
            </a:pPr>
            <a:r>
              <a:rPr lang="en-US" dirty="0" smtClean="0"/>
              <a:t>Motor cycle                                                105 dB</a:t>
            </a:r>
          </a:p>
          <a:p>
            <a:pPr>
              <a:buNone/>
            </a:pPr>
            <a:r>
              <a:rPr lang="en-US" dirty="0" smtClean="0"/>
              <a:t>Air craft noise                                             90-120 dB</a:t>
            </a:r>
          </a:p>
          <a:p>
            <a:pPr>
              <a:buNone/>
            </a:pPr>
            <a:r>
              <a:rPr lang="en-US" dirty="0" smtClean="0"/>
              <a:t>Jet take off                                                  120-160 dB</a:t>
            </a:r>
          </a:p>
          <a:p>
            <a:pPr>
              <a:buNone/>
            </a:pPr>
            <a:r>
              <a:rPr lang="en-US" dirty="0" smtClean="0"/>
              <a:t>Class room                                                  30-40 dB.</a:t>
            </a:r>
            <a:endParaRPr lang="en-US"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rgbClr val="00B050"/>
                </a:solidFill>
              </a:rPr>
              <a:t>SOURCES OF NOISE POLLUTION</a:t>
            </a:r>
            <a:endParaRPr lang="en-US" u="sng" dirty="0">
              <a:solidFill>
                <a:srgbClr val="00B050"/>
              </a:solidFill>
            </a:endParaRPr>
          </a:p>
        </p:txBody>
      </p:sp>
      <p:sp>
        <p:nvSpPr>
          <p:cNvPr id="3" name="Content Placeholder 2"/>
          <p:cNvSpPr>
            <a:spLocks noGrp="1"/>
          </p:cNvSpPr>
          <p:nvPr>
            <p:ph idx="1"/>
          </p:nvPr>
        </p:nvSpPr>
        <p:spPr>
          <a:xfrm>
            <a:off x="228600" y="1219200"/>
            <a:ext cx="8610600" cy="5638800"/>
          </a:xfrm>
        </p:spPr>
        <p:txBody>
          <a:bodyPr>
            <a:normAutofit lnSpcReduction="10000"/>
          </a:bodyPr>
          <a:lstStyle/>
          <a:p>
            <a:r>
              <a:rPr lang="en-US" dirty="0" smtClean="0"/>
              <a:t>Industrial source</a:t>
            </a:r>
          </a:p>
          <a:p>
            <a:r>
              <a:rPr lang="en-US" dirty="0" smtClean="0"/>
              <a:t>Loud speakers</a:t>
            </a:r>
          </a:p>
          <a:p>
            <a:r>
              <a:rPr lang="en-US" dirty="0" smtClean="0"/>
              <a:t>Construction work</a:t>
            </a:r>
          </a:p>
          <a:p>
            <a:r>
              <a:rPr lang="en-US" dirty="0" smtClean="0"/>
              <a:t>Road transport</a:t>
            </a:r>
          </a:p>
          <a:p>
            <a:r>
              <a:rPr lang="en-US" dirty="0" smtClean="0"/>
              <a:t>Rail transport</a:t>
            </a:r>
          </a:p>
          <a:p>
            <a:r>
              <a:rPr lang="en-US" dirty="0" smtClean="0"/>
              <a:t>Air transport</a:t>
            </a:r>
          </a:p>
          <a:p>
            <a:r>
              <a:rPr lang="en-US" dirty="0" smtClean="0"/>
              <a:t>Satellite communication</a:t>
            </a:r>
          </a:p>
          <a:p>
            <a:r>
              <a:rPr lang="en-US" dirty="0" smtClean="0"/>
              <a:t>Household Gadgets</a:t>
            </a:r>
          </a:p>
          <a:p>
            <a:r>
              <a:rPr lang="en-US" dirty="0" smtClean="0"/>
              <a:t>Radio and television</a:t>
            </a:r>
          </a:p>
          <a:p>
            <a:r>
              <a:rPr lang="en-US" dirty="0" smtClean="0"/>
              <a:t>Agricultural methods and machines.</a:t>
            </a:r>
          </a:p>
          <a:p>
            <a:endParaRPr lang="en-US"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rgbClr val="C00000"/>
                </a:solidFill>
              </a:rPr>
              <a:t>EFFECTS OF NOISE POLLUTION</a:t>
            </a:r>
            <a:endParaRPr lang="en-US" u="sng" dirty="0">
              <a:solidFill>
                <a:srgbClr val="C00000"/>
              </a:solidFill>
            </a:endParaRPr>
          </a:p>
        </p:txBody>
      </p:sp>
      <p:sp>
        <p:nvSpPr>
          <p:cNvPr id="3" name="Content Placeholder 2"/>
          <p:cNvSpPr>
            <a:spLocks noGrp="1"/>
          </p:cNvSpPr>
          <p:nvPr>
            <p:ph idx="1"/>
          </p:nvPr>
        </p:nvSpPr>
        <p:spPr>
          <a:xfrm>
            <a:off x="228600" y="1143000"/>
            <a:ext cx="8686800" cy="5715000"/>
          </a:xfrm>
        </p:spPr>
        <p:txBody>
          <a:bodyPr>
            <a:normAutofit lnSpcReduction="10000"/>
          </a:bodyPr>
          <a:lstStyle/>
          <a:p>
            <a:r>
              <a:rPr lang="en-US" dirty="0" smtClean="0"/>
              <a:t>Health hazards</a:t>
            </a:r>
          </a:p>
          <a:p>
            <a:r>
              <a:rPr lang="en-US" dirty="0" smtClean="0"/>
              <a:t>Non living things</a:t>
            </a:r>
          </a:p>
          <a:p>
            <a:r>
              <a:rPr lang="en-US" dirty="0" smtClean="0"/>
              <a:t>Personality</a:t>
            </a:r>
          </a:p>
          <a:p>
            <a:r>
              <a:rPr lang="en-US" dirty="0" smtClean="0"/>
              <a:t>Workers efficiency</a:t>
            </a:r>
          </a:p>
          <a:p>
            <a:r>
              <a:rPr lang="en-US" dirty="0" smtClean="0"/>
              <a:t>Physiological</a:t>
            </a:r>
          </a:p>
          <a:p>
            <a:r>
              <a:rPr lang="en-US" dirty="0" err="1" smtClean="0"/>
              <a:t>Behaviour</a:t>
            </a:r>
            <a:endParaRPr lang="en-US" dirty="0" smtClean="0"/>
          </a:p>
          <a:p>
            <a:r>
              <a:rPr lang="en-US" dirty="0" smtClean="0"/>
              <a:t>Others.</a:t>
            </a:r>
          </a:p>
          <a:p>
            <a:pPr>
              <a:buNone/>
            </a:pPr>
            <a:r>
              <a:rPr lang="en-US" dirty="0" smtClean="0"/>
              <a:t>Health hazards:- Acute damage to the eardrum and tiny hair cells.</a:t>
            </a:r>
          </a:p>
          <a:p>
            <a:pPr>
              <a:buNone/>
            </a:pPr>
            <a:r>
              <a:rPr lang="en-US" dirty="0" smtClean="0"/>
              <a:t> </a:t>
            </a:r>
            <a:r>
              <a:rPr lang="en-US" dirty="0" smtClean="0"/>
              <a:t>   Loss of hearing or even permanent impairment.</a:t>
            </a:r>
          </a:p>
          <a:p>
            <a:pPr>
              <a:buNone/>
            </a:pPr>
            <a:endParaRPr lang="en-US"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smtClean="0">
                <a:solidFill>
                  <a:srgbClr val="00B050"/>
                </a:solidFill>
              </a:rPr>
              <a:t>NOISE CONTROL</a:t>
            </a:r>
            <a:endParaRPr lang="en-US" u="sng" dirty="0">
              <a:solidFill>
                <a:srgbClr val="00B050"/>
              </a:solidFill>
            </a:endParaRPr>
          </a:p>
        </p:txBody>
      </p:sp>
      <p:sp>
        <p:nvSpPr>
          <p:cNvPr id="3" name="Content Placeholder 2"/>
          <p:cNvSpPr>
            <a:spLocks noGrp="1"/>
          </p:cNvSpPr>
          <p:nvPr>
            <p:ph idx="1"/>
          </p:nvPr>
        </p:nvSpPr>
        <p:spPr>
          <a:xfrm>
            <a:off x="304800" y="1295400"/>
            <a:ext cx="8610600" cy="5410200"/>
          </a:xfrm>
        </p:spPr>
        <p:txBody>
          <a:bodyPr>
            <a:normAutofit lnSpcReduction="10000"/>
          </a:bodyPr>
          <a:lstStyle/>
          <a:p>
            <a:r>
              <a:rPr lang="en-US" dirty="0" smtClean="0"/>
              <a:t>General awareness</a:t>
            </a:r>
          </a:p>
          <a:p>
            <a:r>
              <a:rPr lang="en-US" dirty="0" smtClean="0"/>
              <a:t>Noise reduction at source</a:t>
            </a:r>
          </a:p>
          <a:p>
            <a:r>
              <a:rPr lang="en-US" dirty="0" smtClean="0"/>
              <a:t>Screen the noise source</a:t>
            </a:r>
          </a:p>
          <a:p>
            <a:r>
              <a:rPr lang="en-US" dirty="0" smtClean="0"/>
              <a:t>Screen the receiver</a:t>
            </a:r>
          </a:p>
          <a:p>
            <a:r>
              <a:rPr lang="en-US" dirty="0" smtClean="0"/>
              <a:t>Remove the noise source</a:t>
            </a:r>
          </a:p>
          <a:p>
            <a:r>
              <a:rPr lang="en-US" dirty="0" smtClean="0"/>
              <a:t>Reduce traffic pollution</a:t>
            </a:r>
          </a:p>
          <a:p>
            <a:r>
              <a:rPr lang="en-US" dirty="0" smtClean="0"/>
              <a:t>Plantation</a:t>
            </a:r>
          </a:p>
          <a:p>
            <a:pPr>
              <a:buNone/>
            </a:pPr>
            <a:r>
              <a:rPr lang="en-US" dirty="0" smtClean="0"/>
              <a:t>Plantation is one of the most important sources of noise </a:t>
            </a:r>
            <a:r>
              <a:rPr lang="en-US" dirty="0" err="1" smtClean="0"/>
              <a:t>control.Plants</a:t>
            </a:r>
            <a:r>
              <a:rPr lang="en-US" dirty="0" smtClean="0"/>
              <a:t> can </a:t>
            </a:r>
            <a:r>
              <a:rPr lang="en-US" dirty="0" err="1" smtClean="0"/>
              <a:t>absorbe</a:t>
            </a:r>
            <a:r>
              <a:rPr lang="en-US" dirty="0" smtClean="0"/>
              <a:t> the noise in high amount.</a:t>
            </a: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ox(i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ox(i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a:t>
            </a:r>
            <a:endParaRPr lang="en-IN" dirty="0"/>
          </a:p>
        </p:txBody>
      </p:sp>
      <p:sp>
        <p:nvSpPr>
          <p:cNvPr id="3" name="Content Placeholder 2"/>
          <p:cNvSpPr>
            <a:spLocks noGrp="1"/>
          </p:cNvSpPr>
          <p:nvPr>
            <p:ph idx="1"/>
          </p:nvPr>
        </p:nvSpPr>
        <p:spPr/>
        <p:txBody>
          <a:bodyPr>
            <a:normAutofit fontScale="85000" lnSpcReduction="10000"/>
          </a:bodyPr>
          <a:lstStyle/>
          <a:p>
            <a:r>
              <a:rPr lang="en-IN" dirty="0" smtClean="0"/>
              <a:t>Impact of nature on human being and vice versa- the activities of human being affect the environment like pollution, deforestation, desertification, soil erosion and climate change. So, environmental education is necessary to make people aware of-</a:t>
            </a:r>
          </a:p>
          <a:p>
            <a:pPr marL="514350" indent="-514350">
              <a:buFont typeface="+mj-lt"/>
              <a:buAutoNum type="arabicPeriod"/>
            </a:pPr>
            <a:r>
              <a:rPr lang="en-IN" dirty="0" smtClean="0"/>
              <a:t>The impact of our activities on the environment.</a:t>
            </a:r>
          </a:p>
          <a:p>
            <a:pPr marL="514350" indent="-514350">
              <a:buFont typeface="+mj-lt"/>
              <a:buAutoNum type="arabicPeriod"/>
            </a:pPr>
            <a:r>
              <a:rPr lang="en-IN" dirty="0" smtClean="0"/>
              <a:t>The need for protecting the environment.</a:t>
            </a:r>
          </a:p>
          <a:p>
            <a:pPr marL="514350" indent="-514350">
              <a:buFont typeface="+mj-lt"/>
              <a:buAutoNum type="arabicPeriod"/>
            </a:pPr>
            <a:r>
              <a:rPr lang="en-IN" dirty="0" smtClean="0"/>
              <a:t>The need for conserving resources.</a:t>
            </a:r>
          </a:p>
          <a:p>
            <a:pPr marL="514350" indent="-514350">
              <a:buFont typeface="+mj-lt"/>
              <a:buAutoNum type="arabicPeriod"/>
            </a:pPr>
            <a:r>
              <a:rPr lang="en-IN" dirty="0" smtClean="0"/>
              <a:t>The concepts of ecology.</a:t>
            </a:r>
          </a:p>
          <a:p>
            <a:pPr marL="514350" indent="-514350">
              <a:buFont typeface="+mj-lt"/>
              <a:buAutoNum type="arabicPeriod"/>
            </a:pPr>
            <a:r>
              <a:rPr lang="en-IN" dirty="0" smtClean="0"/>
              <a:t>The relevant legislation.</a:t>
            </a:r>
            <a:endParaRPr lang="en-IN" dirty="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a:t>
            </a:r>
            <a:endParaRPr lang="en-IN" dirty="0"/>
          </a:p>
        </p:txBody>
      </p:sp>
      <p:sp>
        <p:nvSpPr>
          <p:cNvPr id="3" name="Content Placeholder 2"/>
          <p:cNvSpPr>
            <a:spLocks noGrp="1"/>
          </p:cNvSpPr>
          <p:nvPr>
            <p:ph idx="1"/>
          </p:nvPr>
        </p:nvSpPr>
        <p:spPr/>
        <p:txBody>
          <a:bodyPr>
            <a:normAutofit fontScale="85000" lnSpcReduction="10000"/>
          </a:bodyPr>
          <a:lstStyle/>
          <a:p>
            <a:r>
              <a:rPr lang="en-IN" dirty="0" smtClean="0"/>
              <a:t>The impact of nature on human being are-</a:t>
            </a:r>
          </a:p>
          <a:p>
            <a:pPr marL="514350" indent="-514350">
              <a:buFont typeface="+mj-lt"/>
              <a:buAutoNum type="arabicPeriod"/>
            </a:pPr>
            <a:r>
              <a:rPr lang="en-IN" dirty="0" smtClean="0"/>
              <a:t>Earthquake</a:t>
            </a:r>
          </a:p>
          <a:p>
            <a:pPr marL="514350" indent="-514350">
              <a:buFont typeface="+mj-lt"/>
              <a:buAutoNum type="arabicPeriod"/>
            </a:pPr>
            <a:r>
              <a:rPr lang="en-IN" dirty="0" smtClean="0"/>
              <a:t>Dust wind</a:t>
            </a:r>
          </a:p>
          <a:p>
            <a:pPr marL="514350" indent="-514350">
              <a:buFont typeface="+mj-lt"/>
              <a:buAutoNum type="arabicPeriod"/>
            </a:pPr>
            <a:r>
              <a:rPr lang="en-IN" dirty="0" smtClean="0"/>
              <a:t>Flood</a:t>
            </a:r>
          </a:p>
          <a:p>
            <a:pPr marL="514350" indent="-514350">
              <a:buFont typeface="+mj-lt"/>
              <a:buAutoNum type="arabicPeriod"/>
            </a:pPr>
            <a:r>
              <a:rPr lang="en-IN" dirty="0" smtClean="0"/>
              <a:t>Storm</a:t>
            </a:r>
          </a:p>
          <a:p>
            <a:pPr marL="514350" indent="-514350">
              <a:buFont typeface="+mj-lt"/>
              <a:buAutoNum type="arabicPeriod"/>
            </a:pPr>
            <a:r>
              <a:rPr lang="en-IN" dirty="0" smtClean="0"/>
              <a:t>Tsunami</a:t>
            </a:r>
          </a:p>
          <a:p>
            <a:pPr marL="514350" indent="-514350">
              <a:buFont typeface="+mj-lt"/>
              <a:buAutoNum type="arabicPeriod"/>
            </a:pPr>
            <a:r>
              <a:rPr lang="en-IN" dirty="0" smtClean="0"/>
              <a:t>Cyclone</a:t>
            </a:r>
          </a:p>
          <a:p>
            <a:pPr marL="514350" indent="-514350">
              <a:buFont typeface="+mj-lt"/>
              <a:buAutoNum type="arabicPeriod"/>
            </a:pPr>
            <a:r>
              <a:rPr lang="en-IN" dirty="0" smtClean="0"/>
              <a:t>Landslides</a:t>
            </a:r>
          </a:p>
          <a:p>
            <a:pPr marL="514350" indent="-514350">
              <a:buNone/>
            </a:pPr>
            <a:r>
              <a:rPr lang="en-IN" dirty="0" smtClean="0"/>
              <a:t>      These cannot be resisted  by human being but must be precautious for  removal of hazardous effects.</a:t>
            </a:r>
            <a:endParaRPr lang="en-IN"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a:t>
            </a:r>
            <a:endParaRPr lang="en-IN" dirty="0"/>
          </a:p>
        </p:txBody>
      </p:sp>
      <p:sp>
        <p:nvSpPr>
          <p:cNvPr id="3" name="Content Placeholder 2"/>
          <p:cNvSpPr>
            <a:spLocks noGrp="1"/>
          </p:cNvSpPr>
          <p:nvPr>
            <p:ph idx="1"/>
          </p:nvPr>
        </p:nvSpPr>
        <p:spPr/>
        <p:txBody>
          <a:bodyPr/>
          <a:lstStyle/>
          <a:p>
            <a:r>
              <a:rPr lang="en-IN" dirty="0" smtClean="0"/>
              <a:t>Impact of human being on nature-</a:t>
            </a:r>
          </a:p>
          <a:p>
            <a:pPr marL="514350" indent="-514350">
              <a:buFont typeface="+mj-lt"/>
              <a:buAutoNum type="arabicPeriod"/>
            </a:pPr>
            <a:r>
              <a:rPr lang="en-IN" dirty="0" smtClean="0"/>
              <a:t>Deforestation</a:t>
            </a:r>
          </a:p>
          <a:p>
            <a:pPr marL="514350" indent="-514350">
              <a:buFont typeface="+mj-lt"/>
              <a:buAutoNum type="arabicPeriod"/>
            </a:pPr>
            <a:r>
              <a:rPr lang="en-IN" dirty="0" smtClean="0"/>
              <a:t>Rapid industrialisation</a:t>
            </a:r>
          </a:p>
          <a:p>
            <a:pPr marL="514350" indent="-514350">
              <a:buFont typeface="+mj-lt"/>
              <a:buAutoNum type="arabicPeriod"/>
            </a:pPr>
            <a:r>
              <a:rPr lang="en-IN" dirty="0" smtClean="0"/>
              <a:t>Dumping of </a:t>
            </a:r>
            <a:r>
              <a:rPr lang="en-IN" dirty="0" err="1" smtClean="0"/>
              <a:t>garbages</a:t>
            </a:r>
            <a:r>
              <a:rPr lang="en-IN" dirty="0" smtClean="0"/>
              <a:t> anywhere</a:t>
            </a:r>
          </a:p>
          <a:p>
            <a:pPr marL="514350" indent="-514350">
              <a:buFont typeface="+mj-lt"/>
              <a:buAutoNum type="arabicPeriod"/>
            </a:pPr>
            <a:r>
              <a:rPr lang="en-IN" dirty="0" smtClean="0"/>
              <a:t>Unwanted activities spread in the society </a:t>
            </a:r>
          </a:p>
          <a:p>
            <a:pPr marL="514350" indent="-514350">
              <a:buFont typeface="+mj-lt"/>
              <a:buAutoNum type="arabicPeriod"/>
            </a:pPr>
            <a:r>
              <a:rPr lang="en-IN" dirty="0" smtClean="0"/>
              <a:t>Throwing of waste carelessly</a:t>
            </a:r>
            <a:endParaRPr lang="en-IN"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Energy flow in an ecosystem</a:t>
            </a:r>
            <a:endParaRPr lang="en-IN" dirty="0"/>
          </a:p>
        </p:txBody>
      </p:sp>
      <p:sp>
        <p:nvSpPr>
          <p:cNvPr id="3" name="Content Placeholder 2"/>
          <p:cNvSpPr>
            <a:spLocks noGrp="1"/>
          </p:cNvSpPr>
          <p:nvPr>
            <p:ph idx="1"/>
          </p:nvPr>
        </p:nvSpPr>
        <p:spPr/>
        <p:txBody>
          <a:bodyPr>
            <a:normAutofit fontScale="25000" lnSpcReduction="20000"/>
          </a:bodyPr>
          <a:lstStyle/>
          <a:p>
            <a:r>
              <a:rPr lang="en-IN" sz="7200" dirty="0" smtClean="0"/>
              <a:t>Sun is the source of energy. With the help of sunlight, the green plants make food reacting with  water and carbon dioxide in presence of </a:t>
            </a:r>
            <a:r>
              <a:rPr lang="en-IN" sz="7200" dirty="0" err="1" smtClean="0"/>
              <a:t>cholrophyll</a:t>
            </a:r>
            <a:r>
              <a:rPr lang="en-IN" sz="7200" dirty="0" smtClean="0"/>
              <a:t>. This process is called Photosynthesis  process.</a:t>
            </a:r>
          </a:p>
          <a:p>
            <a:r>
              <a:rPr lang="en-IN" sz="7200" dirty="0" smtClean="0"/>
              <a:t>CO</a:t>
            </a:r>
            <a:r>
              <a:rPr lang="en-IN" sz="7200" dirty="0" smtClean="0">
                <a:effectLst>
                  <a:outerShdw blurRad="38100" dist="38100" dir="2700000" algn="tl">
                    <a:srgbClr val="000000">
                      <a:alpha val="43137"/>
                    </a:srgbClr>
                  </a:outerShdw>
                </a:effectLst>
              </a:rPr>
              <a:t>2  +  H2O</a:t>
            </a:r>
            <a:r>
              <a:rPr lang="en-IN" sz="7200" dirty="0" smtClean="0"/>
              <a:t>    Sun energy and chlorophyll-        C6H12O6 (carbohydrate)+ oxygen.</a:t>
            </a:r>
          </a:p>
          <a:p>
            <a:pPr>
              <a:buNone/>
            </a:pPr>
            <a:r>
              <a:rPr lang="en-IN" sz="7200" dirty="0" smtClean="0"/>
              <a:t>Thus the  sun energy passes from one organism to other organism in the form of food. So the flow of energy is related to the food </a:t>
            </a:r>
            <a:r>
              <a:rPr lang="en-IN" sz="7200" dirty="0" err="1" smtClean="0"/>
              <a:t>chain.Almost</a:t>
            </a:r>
            <a:r>
              <a:rPr lang="en-IN" sz="7200" dirty="0" smtClean="0"/>
              <a:t> all the solar energy in the food chain is trapped by autotrophic organisms of the first </a:t>
            </a:r>
            <a:r>
              <a:rPr lang="en-IN" sz="7200" dirty="0" err="1" smtClean="0"/>
              <a:t>trophic</a:t>
            </a:r>
            <a:r>
              <a:rPr lang="en-IN" sz="7200" dirty="0" smtClean="0"/>
              <a:t> level or the green plants.</a:t>
            </a:r>
          </a:p>
          <a:p>
            <a:pPr>
              <a:buNone/>
            </a:pPr>
            <a:r>
              <a:rPr lang="en-IN" sz="7200" dirty="0" smtClean="0"/>
              <a:t>The sun is an extremely hot body where thermonuclear reactions occur continuously with the liberation of enormous </a:t>
            </a:r>
            <a:r>
              <a:rPr lang="en-IN" sz="7200" dirty="0" err="1" smtClean="0"/>
              <a:t>quantitites</a:t>
            </a:r>
            <a:r>
              <a:rPr lang="en-IN" sz="7200" dirty="0" smtClean="0"/>
              <a:t> of heat and light. Only a small part of energy reaches our planet. The intensity of solar energy outside the earth’s atmosphere is 1.2 k w/m2 (kilowatt per square meter). A part of this energy is absorbed by the gases and particulates present  in the atmosphere. The solar that reaches the earth surface carries  about 0.9 kW/ m 2.</a:t>
            </a:r>
          </a:p>
          <a:p>
            <a:pPr>
              <a:buNone/>
            </a:pPr>
            <a:r>
              <a:rPr lang="en-IN" sz="7200" dirty="0" smtClean="0"/>
              <a:t> The food energy passes from one group of organisms to another group at different levels, each of this level is called a </a:t>
            </a:r>
            <a:r>
              <a:rPr lang="en-IN" sz="7200" dirty="0" err="1" smtClean="0"/>
              <a:t>trophic</a:t>
            </a:r>
            <a:r>
              <a:rPr lang="en-IN" sz="7200" dirty="0" smtClean="0"/>
              <a:t> level, which is effectively the feeding level of a group of organisms in a food chain.</a:t>
            </a:r>
          </a:p>
          <a:p>
            <a:pPr>
              <a:buNone/>
            </a:pPr>
            <a:r>
              <a:rPr lang="en-IN" sz="7200" dirty="0" smtClean="0"/>
              <a:t> </a:t>
            </a:r>
          </a:p>
          <a:p>
            <a:pPr>
              <a:buNone/>
            </a:pPr>
            <a:endParaRPr lang="en-IN" sz="2000" dirty="0" smtClean="0"/>
          </a:p>
          <a:p>
            <a:endParaRPr lang="en-IN" sz="2000" dirty="0" smtClean="0"/>
          </a:p>
          <a:p>
            <a:pPr>
              <a:buNone/>
            </a:pPr>
            <a:r>
              <a:rPr lang="en-IN" sz="2000" dirty="0" smtClean="0"/>
              <a:t>                   </a:t>
            </a:r>
            <a:endParaRPr lang="en-IN" sz="2000" dirty="0"/>
          </a:p>
        </p:txBody>
      </p:sp>
      <p:cxnSp>
        <p:nvCxnSpPr>
          <p:cNvPr id="9" name="Straight Arrow Connector 8"/>
          <p:cNvCxnSpPr/>
          <p:nvPr/>
        </p:nvCxnSpPr>
        <p:spPr>
          <a:xfrm>
            <a:off x="2571736" y="4286256"/>
            <a:ext cx="335758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Right Arrow 5"/>
          <p:cNvSpPr/>
          <p:nvPr/>
        </p:nvSpPr>
        <p:spPr>
          <a:xfrm flipV="1">
            <a:off x="4214810" y="2341995"/>
            <a:ext cx="42862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TROPHIC LEVELS</a:t>
            </a:r>
            <a:endParaRPr lang="en-IN" dirty="0"/>
          </a:p>
        </p:txBody>
      </p:sp>
      <p:sp>
        <p:nvSpPr>
          <p:cNvPr id="3" name="Content Placeholder 2"/>
          <p:cNvSpPr>
            <a:spLocks noGrp="1"/>
          </p:cNvSpPr>
          <p:nvPr>
            <p:ph idx="1"/>
          </p:nvPr>
        </p:nvSpPr>
        <p:spPr/>
        <p:txBody>
          <a:bodyPr>
            <a:normAutofit lnSpcReduction="10000"/>
          </a:bodyPr>
          <a:lstStyle/>
          <a:p>
            <a:r>
              <a:rPr lang="en-IN" dirty="0" err="1" smtClean="0"/>
              <a:t>Trophic</a:t>
            </a:r>
            <a:r>
              <a:rPr lang="en-IN" dirty="0" smtClean="0"/>
              <a:t> level I:- The producers which create their own food by converting solar energy into chemical energy in the form of carbohydrates comprise </a:t>
            </a:r>
            <a:r>
              <a:rPr lang="en-IN" dirty="0" err="1" smtClean="0"/>
              <a:t>trophic</a:t>
            </a:r>
            <a:r>
              <a:rPr lang="en-IN" dirty="0" smtClean="0"/>
              <a:t> level I. The green plants belong to this </a:t>
            </a:r>
            <a:r>
              <a:rPr lang="en-IN" dirty="0" err="1" smtClean="0"/>
              <a:t>catagory</a:t>
            </a:r>
            <a:r>
              <a:rPr lang="en-IN" dirty="0" smtClean="0"/>
              <a:t>.</a:t>
            </a:r>
          </a:p>
          <a:p>
            <a:r>
              <a:rPr lang="en-IN" dirty="0" err="1" smtClean="0"/>
              <a:t>Trophic</a:t>
            </a:r>
            <a:r>
              <a:rPr lang="en-IN" dirty="0" smtClean="0"/>
              <a:t> level II :- the primary consumers that do not produce their own food, like cows, </a:t>
            </a:r>
            <a:r>
              <a:rPr lang="en-IN" dirty="0" err="1" smtClean="0"/>
              <a:t>sheep,goats</a:t>
            </a:r>
            <a:r>
              <a:rPr lang="en-IN" dirty="0" smtClean="0"/>
              <a:t> and rabbits belong to </a:t>
            </a:r>
            <a:r>
              <a:rPr lang="en-IN" dirty="0" err="1" smtClean="0"/>
              <a:t>trophic</a:t>
            </a:r>
            <a:r>
              <a:rPr lang="en-IN" dirty="0" smtClean="0"/>
              <a:t> level II.</a:t>
            </a:r>
            <a:endParaRPr lang="en-IN"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285728"/>
            <a:ext cx="8229600" cy="6357982"/>
          </a:xfrm>
        </p:spPr>
        <p:txBody>
          <a:bodyPr>
            <a:normAutofit fontScale="85000" lnSpcReduction="20000"/>
          </a:bodyPr>
          <a:lstStyle/>
          <a:p>
            <a:r>
              <a:rPr lang="en-IN" dirty="0" smtClean="0"/>
              <a:t>The secondary consumers that  is the carnivores like lions, tigers and dogs belong to </a:t>
            </a:r>
            <a:r>
              <a:rPr lang="en-IN" dirty="0" err="1" smtClean="0"/>
              <a:t>trophic</a:t>
            </a:r>
            <a:r>
              <a:rPr lang="en-IN" dirty="0" smtClean="0"/>
              <a:t> level III. Human beings and a few groups of animals( omnivores) that obtain their food from the other three levels belong to level IV.</a:t>
            </a:r>
          </a:p>
          <a:p>
            <a:r>
              <a:rPr lang="en-IN" dirty="0" smtClean="0">
                <a:solidFill>
                  <a:srgbClr val="FF0000"/>
                </a:solidFill>
              </a:rPr>
              <a:t>Sun</a:t>
            </a:r>
          </a:p>
          <a:p>
            <a:pPr>
              <a:buNone/>
            </a:pPr>
            <a:r>
              <a:rPr lang="en-IN" dirty="0" smtClean="0"/>
              <a:t>                                                       Consumers</a:t>
            </a:r>
          </a:p>
          <a:p>
            <a:endParaRPr lang="en-IN" dirty="0" smtClean="0"/>
          </a:p>
          <a:p>
            <a:pPr>
              <a:buNone/>
            </a:pPr>
            <a:endParaRPr lang="en-IN" dirty="0" smtClean="0"/>
          </a:p>
          <a:p>
            <a:pPr>
              <a:buNone/>
            </a:pPr>
            <a:endParaRPr lang="en-IN" dirty="0" smtClean="0"/>
          </a:p>
          <a:p>
            <a:pPr>
              <a:buNone/>
            </a:pPr>
            <a:endParaRPr lang="en-IN" dirty="0" smtClean="0"/>
          </a:p>
          <a:p>
            <a:pPr>
              <a:buNone/>
            </a:pPr>
            <a:r>
              <a:rPr lang="en-IN" dirty="0" smtClean="0"/>
              <a:t>Producer            Herbivores    carnivores</a:t>
            </a:r>
          </a:p>
          <a:p>
            <a:pPr>
              <a:buNone/>
            </a:pPr>
            <a:endParaRPr lang="en-IN" dirty="0" smtClean="0"/>
          </a:p>
          <a:p>
            <a:pPr>
              <a:buNone/>
            </a:pPr>
            <a:r>
              <a:rPr lang="en-IN" dirty="0" smtClean="0"/>
              <a:t>    nutrients</a:t>
            </a:r>
          </a:p>
          <a:p>
            <a:pPr>
              <a:buNone/>
            </a:pPr>
            <a:r>
              <a:rPr lang="en-IN" dirty="0" smtClean="0"/>
              <a:t>                                                 decomposers   </a:t>
            </a:r>
          </a:p>
          <a:p>
            <a:pPr>
              <a:buNone/>
            </a:pPr>
            <a:endParaRPr lang="en-IN" dirty="0" smtClean="0"/>
          </a:p>
        </p:txBody>
      </p:sp>
      <p:sp>
        <p:nvSpPr>
          <p:cNvPr id="4" name="Rectangle 3"/>
          <p:cNvSpPr/>
          <p:nvPr/>
        </p:nvSpPr>
        <p:spPr>
          <a:xfrm>
            <a:off x="1600176" y="4028506"/>
            <a:ext cx="114300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p:cNvSpPr/>
          <p:nvPr/>
        </p:nvSpPr>
        <p:spPr>
          <a:xfrm>
            <a:off x="3668163" y="3955775"/>
            <a:ext cx="1143008"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p:cNvSpPr/>
          <p:nvPr/>
        </p:nvSpPr>
        <p:spPr>
          <a:xfrm rot="175938">
            <a:off x="5851540" y="4034455"/>
            <a:ext cx="1337272" cy="3896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p:cNvSpPr/>
          <p:nvPr/>
        </p:nvSpPr>
        <p:spPr>
          <a:xfrm>
            <a:off x="4900495" y="5383228"/>
            <a:ext cx="1571636"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2264042" y="5304878"/>
            <a:ext cx="1643074"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5-Point Star 13"/>
          <p:cNvSpPr/>
          <p:nvPr/>
        </p:nvSpPr>
        <p:spPr>
          <a:xfrm>
            <a:off x="1142976" y="2643182"/>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p:cNvSpPr/>
          <p:nvPr/>
        </p:nvSpPr>
        <p:spPr>
          <a:xfrm>
            <a:off x="4792753" y="2842709"/>
            <a:ext cx="1414466"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ight Arrow 15"/>
          <p:cNvSpPr/>
          <p:nvPr/>
        </p:nvSpPr>
        <p:spPr>
          <a:xfrm>
            <a:off x="4864041" y="400050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Down Arrow 17"/>
          <p:cNvSpPr/>
          <p:nvPr/>
        </p:nvSpPr>
        <p:spPr>
          <a:xfrm>
            <a:off x="5288728" y="310038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20" name="Straight Arrow Connector 19"/>
          <p:cNvCxnSpPr/>
          <p:nvPr/>
        </p:nvCxnSpPr>
        <p:spPr>
          <a:xfrm>
            <a:off x="1571604" y="3286124"/>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Right Arrow 5"/>
          <p:cNvSpPr/>
          <p:nvPr/>
        </p:nvSpPr>
        <p:spPr>
          <a:xfrm>
            <a:off x="2689755" y="400050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own Arrow 6"/>
          <p:cNvSpPr/>
          <p:nvPr/>
        </p:nvSpPr>
        <p:spPr>
          <a:xfrm>
            <a:off x="6238301" y="4457134"/>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3885633" y="5301822"/>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ECOSYSTEM</a:t>
            </a:r>
            <a:endParaRPr lang="en-IN" dirty="0"/>
          </a:p>
        </p:txBody>
      </p:sp>
      <p:sp>
        <p:nvSpPr>
          <p:cNvPr id="3" name="Content Placeholder 2"/>
          <p:cNvSpPr>
            <a:spLocks noGrp="1"/>
          </p:cNvSpPr>
          <p:nvPr>
            <p:ph idx="1"/>
          </p:nvPr>
        </p:nvSpPr>
        <p:spPr/>
        <p:txBody>
          <a:bodyPr/>
          <a:lstStyle/>
          <a:p>
            <a:pPr>
              <a:buNone/>
            </a:pPr>
            <a:r>
              <a:rPr lang="en-IN" dirty="0" smtClean="0"/>
              <a:t>For survival , a living organism cannot live in an isolated environment ; it depends upon the living and the non-living environment for food, nutrients and energy. So there is a constant interaction between living and the non-living environment. A ecosystem is there fore defined as a natural functional unit of living organisms and their nonliving environment that interact to form a stable system.</a:t>
            </a:r>
            <a:endParaRPr lang="en-IN"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494</TotalTime>
  <Words>1984</Words>
  <Application>Microsoft Office PowerPoint</Application>
  <PresentationFormat>On-screen Show (4:3)</PresentationFormat>
  <Paragraphs>187</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Slide 1</vt:lpstr>
      <vt:lpstr>Components of the environment </vt:lpstr>
      <vt:lpstr>Cont..</vt:lpstr>
      <vt:lpstr>Cont..</vt:lpstr>
      <vt:lpstr>Cont..</vt:lpstr>
      <vt:lpstr>Energy flow in an ecosystem</vt:lpstr>
      <vt:lpstr>TROPHIC LEVELS</vt:lpstr>
      <vt:lpstr>Slide 8</vt:lpstr>
      <vt:lpstr>ECOSYSTEM</vt:lpstr>
      <vt:lpstr>Slide 10</vt:lpstr>
      <vt:lpstr>FOOD CHAIN</vt:lpstr>
      <vt:lpstr>AIR POLLUTION</vt:lpstr>
      <vt:lpstr>CAUSES OF AIR POLLUTION.</vt:lpstr>
      <vt:lpstr>ACID RAIN</vt:lpstr>
      <vt:lpstr>GREEN HOUSE EFFECT</vt:lpstr>
      <vt:lpstr>ANALYSIS OF IDUSTRIAL WATER</vt:lpstr>
      <vt:lpstr>WATER TREATMENT PROCESS AND SELECTION.</vt:lpstr>
      <vt:lpstr>Slide 18</vt:lpstr>
      <vt:lpstr>TREATMENT OF EFFLUENTS</vt:lpstr>
      <vt:lpstr>Slide 20</vt:lpstr>
      <vt:lpstr>TEXTILE WASTE TREATMENT FLOW CHART</vt:lpstr>
      <vt:lpstr>WASTE WATER TREATMENT FOR DYE HOUSE.FLOW CHART.</vt:lpstr>
      <vt:lpstr>NOISE POLLUTION</vt:lpstr>
      <vt:lpstr>Slide 24</vt:lpstr>
      <vt:lpstr>Slide 25</vt:lpstr>
      <vt:lpstr>SOURCES OF NOISE POLLUTION</vt:lpstr>
      <vt:lpstr>EFFECTS OF NOISE POLLUTION</vt:lpstr>
      <vt:lpstr>NOISE CONTROL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 1</dc:creator>
  <cp:lastModifiedBy>Ajit</cp:lastModifiedBy>
  <cp:revision>88</cp:revision>
  <dcterms:created xsi:type="dcterms:W3CDTF">2018-06-26T15:38:03Z</dcterms:created>
  <dcterms:modified xsi:type="dcterms:W3CDTF">2020-04-13T00:12:43Z</dcterms:modified>
</cp:coreProperties>
</file>