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8A950C-2DA9-4441-93E3-846D59FEB084}" type="datetimeFigureOut">
              <a:rPr lang="en-US" smtClean="0"/>
              <a:pPr/>
              <a:t>1/8/2020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585448-B9AF-44DB-A351-0D5CD6E1C8D5}" type="slidenum">
              <a:rPr lang="en-US" smtClean="0"/>
              <a:pPr/>
              <a:t>‹#›</a:t>
            </a:fld>
            <a:endParaRPr lang="en-US"/>
          </a:p>
        </p:txBody>
      </p:sp>
    </p:spTree>
    <p:extLst>
      <p:ext uri="{BB962C8B-B14F-4D97-AF65-F5344CB8AC3E}">
        <p14:creationId xmlns:p14="http://schemas.microsoft.com/office/powerpoint/2010/main" val="4103479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6585448-B9AF-44DB-A351-0D5CD6E1C8D5}"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6664BE7-6F8A-41CC-B99A-AFDDFB7DFC2C}" type="datetimeFigureOut">
              <a:rPr lang="en-US" smtClean="0"/>
              <a:pPr/>
              <a:t>1/8/2020</a:t>
            </a:fld>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D8B981BB-68CE-4587-BA49-EBCF27A9F696}"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6664BE7-6F8A-41CC-B99A-AFDDFB7DFC2C}" type="datetimeFigureOut">
              <a:rPr lang="en-US" smtClean="0"/>
              <a:pPr/>
              <a:t>1/8/2020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8B981BB-68CE-4587-BA49-EBCF27A9F696}"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6664BE7-6F8A-41CC-B99A-AFDDFB7DFC2C}" type="datetimeFigureOut">
              <a:rPr lang="en-US" smtClean="0"/>
              <a:pPr/>
              <a:t>1/8/2020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8B981BB-68CE-4587-BA49-EBCF27A9F696}"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6664BE7-6F8A-41CC-B99A-AFDDFB7DFC2C}" type="datetimeFigureOut">
              <a:rPr lang="en-US" smtClean="0"/>
              <a:pPr/>
              <a:t>1/8/2020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8B981BB-68CE-4587-BA49-EBCF27A9F696}"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6664BE7-6F8A-41CC-B99A-AFDDFB7DFC2C}" type="datetimeFigureOut">
              <a:rPr lang="en-US" smtClean="0"/>
              <a:pPr/>
              <a:t>1/8/2020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8B981BB-68CE-4587-BA49-EBCF27A9F696}"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6664BE7-6F8A-41CC-B99A-AFDDFB7DFC2C}" type="datetimeFigureOut">
              <a:rPr lang="en-US" smtClean="0"/>
              <a:pPr/>
              <a:t>1/8/2020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8B981BB-68CE-4587-BA49-EBCF27A9F696}"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6664BE7-6F8A-41CC-B99A-AFDDFB7DFC2C}" type="datetimeFigureOut">
              <a:rPr lang="en-US" smtClean="0"/>
              <a:pPr/>
              <a:t>1/8/2020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8B981BB-68CE-4587-BA49-EBCF27A9F696}"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6664BE7-6F8A-41CC-B99A-AFDDFB7DFC2C}" type="datetimeFigureOut">
              <a:rPr lang="en-US" smtClean="0"/>
              <a:pPr/>
              <a:t>1/8/2020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8B981BB-68CE-4587-BA49-EBCF27A9F696}"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664BE7-6F8A-41CC-B99A-AFDDFB7DFC2C}" type="datetimeFigureOut">
              <a:rPr lang="en-US" smtClean="0"/>
              <a:pPr/>
              <a:t>1/8/2020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8B981BB-68CE-4587-BA49-EBCF27A9F696}"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6664BE7-6F8A-41CC-B99A-AFDDFB7DFC2C}" type="datetimeFigureOut">
              <a:rPr lang="en-US" smtClean="0"/>
              <a:pPr/>
              <a:t>1/8/2020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8B981BB-68CE-4587-BA49-EBCF27A9F696}"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6664BE7-6F8A-41CC-B99A-AFDDFB7DFC2C}" type="datetimeFigureOut">
              <a:rPr lang="en-US" smtClean="0"/>
              <a:pPr/>
              <a:t>1/8/2020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D8B981BB-68CE-4587-BA49-EBCF27A9F696}" type="slidenum">
              <a:rPr lang="en-IN" smtClean="0"/>
              <a:pPr/>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6664BE7-6F8A-41CC-B99A-AFDDFB7DFC2C}" type="datetimeFigureOut">
              <a:rPr lang="en-US" smtClean="0"/>
              <a:pPr/>
              <a:t>1/8/2020</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8B981BB-68CE-4587-BA49-EBCF27A9F696}" type="slidenum">
              <a:rPr lang="en-IN" smtClean="0"/>
              <a:pPr/>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IN" u="sng" dirty="0" smtClean="0">
                <a:solidFill>
                  <a:srgbClr val="FF0000"/>
                </a:solidFill>
              </a:rPr>
              <a:t>TEXTILE INDUSTRY AND ITS ECONOMIC ACTIVITIES.</a:t>
            </a:r>
            <a:endParaRPr lang="en-IN" u="sng" dirty="0">
              <a:solidFill>
                <a:srgbClr val="FF0000"/>
              </a:solidFill>
            </a:endParaRPr>
          </a:p>
        </p:txBody>
      </p:sp>
      <p:sp>
        <p:nvSpPr>
          <p:cNvPr id="5" name="Content Placeholder 4"/>
          <p:cNvSpPr>
            <a:spLocks noGrp="1"/>
          </p:cNvSpPr>
          <p:nvPr>
            <p:ph idx="1"/>
          </p:nvPr>
        </p:nvSpPr>
        <p:spPr/>
        <p:txBody>
          <a:bodyPr>
            <a:normAutofit/>
          </a:bodyPr>
          <a:lstStyle/>
          <a:p>
            <a:r>
              <a:rPr lang="en-IN" dirty="0" smtClean="0"/>
              <a:t>To run a Textile Industry, technical education alone is not sufficient, something else is necessary, which is the knowledge of economics in the line of textile industry.</a:t>
            </a:r>
          </a:p>
          <a:p>
            <a:r>
              <a:rPr lang="en-IN" dirty="0" smtClean="0"/>
              <a:t>There are two fold jobs in economic way:-</a:t>
            </a:r>
          </a:p>
          <a:p>
            <a:pPr>
              <a:buNone/>
            </a:pPr>
            <a:r>
              <a:rPr lang="en-IN" dirty="0"/>
              <a:t> </a:t>
            </a:r>
            <a:r>
              <a:rPr lang="en-IN" dirty="0" smtClean="0"/>
              <a:t> </a:t>
            </a:r>
            <a:r>
              <a:rPr lang="en-IN" dirty="0" err="1" smtClean="0"/>
              <a:t>i</a:t>
            </a:r>
            <a:r>
              <a:rPr lang="en-IN" dirty="0" smtClean="0"/>
              <a:t>) Converting raw material into finished products.</a:t>
            </a:r>
          </a:p>
          <a:p>
            <a:pPr>
              <a:buNone/>
            </a:pPr>
            <a:r>
              <a:rPr lang="en-IN" dirty="0"/>
              <a:t> </a:t>
            </a:r>
            <a:r>
              <a:rPr lang="en-IN" dirty="0" smtClean="0"/>
              <a:t> ii) Selling the finished product at a </a:t>
            </a:r>
            <a:r>
              <a:rPr lang="en-IN" dirty="0" err="1" smtClean="0"/>
              <a:t>profit.i.e</a:t>
            </a:r>
            <a:r>
              <a:rPr lang="en-IN" dirty="0" smtClean="0"/>
              <a:t> to sell the product for more than its actual manufacturing cost.</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357166"/>
            <a:ext cx="8715436" cy="6286544"/>
          </a:xfrm>
        </p:spPr>
        <p:txBody>
          <a:bodyPr>
            <a:normAutofit fontScale="77500" lnSpcReduction="20000"/>
          </a:bodyPr>
          <a:lstStyle/>
          <a:p>
            <a:pPr>
              <a:buNone/>
            </a:pPr>
            <a:r>
              <a:rPr lang="en-IN" dirty="0" smtClean="0"/>
              <a:t>3) Each section of the factory will have to be properly </a:t>
            </a:r>
            <a:endParaRPr lang="en-IN" dirty="0" smtClean="0"/>
          </a:p>
          <a:p>
            <a:pPr>
              <a:buNone/>
            </a:pPr>
            <a:r>
              <a:rPr lang="en-IN" dirty="0"/>
              <a:t> </a:t>
            </a:r>
            <a:r>
              <a:rPr lang="en-IN" dirty="0" smtClean="0"/>
              <a:t>    </a:t>
            </a:r>
            <a:r>
              <a:rPr lang="en-IN" dirty="0" smtClean="0"/>
              <a:t>designed </a:t>
            </a:r>
            <a:r>
              <a:rPr lang="en-IN" dirty="0" smtClean="0"/>
              <a:t>by skilled engineers</a:t>
            </a:r>
            <a:r>
              <a:rPr lang="en-IN" dirty="0" smtClean="0"/>
              <a:t>.</a:t>
            </a:r>
          </a:p>
          <a:p>
            <a:pPr>
              <a:buNone/>
            </a:pPr>
            <a:r>
              <a:rPr lang="en-IN" dirty="0" smtClean="0"/>
              <a:t>4) The launching of the enterprise on </a:t>
            </a:r>
            <a:r>
              <a:rPr lang="en-IN" dirty="0" err="1" smtClean="0"/>
              <a:t>alarge</a:t>
            </a:r>
            <a:r>
              <a:rPr lang="en-IN" dirty="0" smtClean="0"/>
              <a:t> scale should be done if the products in question are in great demand and the marketing facilities are available.</a:t>
            </a:r>
          </a:p>
          <a:p>
            <a:pPr>
              <a:buNone/>
            </a:pPr>
            <a:r>
              <a:rPr lang="en-IN" u="sng" dirty="0" smtClean="0"/>
              <a:t>CAPITAL REQUIREMENT</a:t>
            </a:r>
            <a:r>
              <a:rPr lang="en-IN" dirty="0" smtClean="0"/>
              <a:t>:</a:t>
            </a:r>
          </a:p>
          <a:p>
            <a:pPr>
              <a:buNone/>
            </a:pPr>
            <a:r>
              <a:rPr lang="en-IN" dirty="0" smtClean="0"/>
              <a:t>The initial capital is to be required for:-</a:t>
            </a:r>
          </a:p>
          <a:p>
            <a:pPr>
              <a:buNone/>
            </a:pPr>
            <a:r>
              <a:rPr lang="en-IN" dirty="0" smtClean="0"/>
              <a:t>1)Cost of land</a:t>
            </a:r>
          </a:p>
          <a:p>
            <a:pPr>
              <a:buNone/>
            </a:pPr>
            <a:r>
              <a:rPr lang="en-IN" dirty="0" smtClean="0"/>
              <a:t>2)Cost of erecting of factory and the building.</a:t>
            </a:r>
          </a:p>
          <a:p>
            <a:pPr>
              <a:buNone/>
            </a:pPr>
            <a:r>
              <a:rPr lang="en-IN" dirty="0" smtClean="0"/>
              <a:t>3) Cost of purchase and erecting of plants.</a:t>
            </a:r>
          </a:p>
          <a:p>
            <a:pPr>
              <a:buNone/>
            </a:pPr>
            <a:r>
              <a:rPr lang="en-IN" dirty="0" smtClean="0"/>
              <a:t>4) Cost of tools and raw materials.</a:t>
            </a:r>
          </a:p>
          <a:p>
            <a:pPr>
              <a:buNone/>
            </a:pPr>
            <a:r>
              <a:rPr lang="en-IN" dirty="0" smtClean="0"/>
              <a:t>5) Working expenditure.</a:t>
            </a:r>
          </a:p>
          <a:p>
            <a:pPr>
              <a:buNone/>
            </a:pPr>
            <a:endParaRPr lang="en-IN" dirty="0"/>
          </a:p>
          <a:p>
            <a:pPr>
              <a:buNone/>
            </a:pPr>
            <a:r>
              <a:rPr lang="en-IN" dirty="0" smtClean="0"/>
              <a:t> Particular attention will also have to be paid to future extension of </a:t>
            </a:r>
            <a:r>
              <a:rPr lang="en-IN" smtClean="0"/>
              <a:t>the enterprise.</a:t>
            </a:r>
            <a:endParaRPr lang="en-IN" dirty="0" smtClean="0"/>
          </a:p>
          <a:p>
            <a:pPr>
              <a:buNone/>
            </a:pPr>
            <a:endParaRPr lang="en-IN" dirty="0" smtClean="0"/>
          </a:p>
          <a:p>
            <a:pPr>
              <a:buNone/>
            </a:pPr>
            <a:endParaRPr lang="en-IN" dirty="0" smtClean="0"/>
          </a:p>
          <a:p>
            <a:pPr>
              <a:buNone/>
            </a:pPr>
            <a:r>
              <a:rPr lang="en-IN" dirty="0" smtClean="0">
                <a:solidFill>
                  <a:schemeClr val="bg1"/>
                </a:solidFill>
              </a:rPr>
              <a:t>4</a:t>
            </a:r>
          </a:p>
          <a:p>
            <a:pPr>
              <a:buNone/>
            </a:pPr>
            <a:endParaRPr lang="en-IN" dirty="0" smtClean="0">
              <a:solidFill>
                <a:schemeClr val="bg1"/>
              </a:solidFill>
            </a:endParaRPr>
          </a:p>
          <a:p>
            <a:pPr>
              <a:buNone/>
            </a:pPr>
            <a:r>
              <a:rPr lang="en-IN" dirty="0" smtClean="0">
                <a:solidFill>
                  <a:schemeClr val="bg1"/>
                </a:solidFill>
              </a:rPr>
              <a:t>44</a:t>
            </a:r>
          </a:p>
          <a:p>
            <a:pPr marL="651510" indent="-514350">
              <a:buNone/>
            </a:pPr>
            <a:r>
              <a:rPr lang="en-IN" dirty="0" smtClean="0">
                <a:solidFill>
                  <a:schemeClr val="bg1"/>
                </a:solidFill>
              </a:rPr>
              <a:t>Particular attention will also have to be paid to future extension.</a:t>
            </a:r>
            <a:endParaRPr lang="en-IN"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4" end="14"/>
                                            </p:txEl>
                                          </p:spTgt>
                                        </p:tgtEl>
                                        <p:attrNameLst>
                                          <p:attrName>style.visibility</p:attrName>
                                        </p:attrNameLst>
                                      </p:cBhvr>
                                      <p:to>
                                        <p:strVal val="visible"/>
                                      </p:to>
                                    </p:set>
                                    <p:anim calcmode="lin" valueType="num">
                                      <p:cBhvr additive="base">
                                        <p:cTn id="73"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6" end="16"/>
                                            </p:txEl>
                                          </p:spTgt>
                                        </p:tgtEl>
                                        <p:attrNameLst>
                                          <p:attrName>style.visibility</p:attrName>
                                        </p:attrNameLst>
                                      </p:cBhvr>
                                      <p:to>
                                        <p:strVal val="visible"/>
                                      </p:to>
                                    </p:set>
                                    <p:anim calcmode="lin" valueType="num">
                                      <p:cBhvr additive="base">
                                        <p:cTn id="79"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7" end="17"/>
                                            </p:txEl>
                                          </p:spTgt>
                                        </p:tgtEl>
                                        <p:attrNameLst>
                                          <p:attrName>style.visibility</p:attrName>
                                        </p:attrNameLst>
                                      </p:cBhvr>
                                      <p:to>
                                        <p:strVal val="visible"/>
                                      </p:to>
                                    </p:set>
                                    <p:anim calcmode="lin" valueType="num">
                                      <p:cBhvr additive="base">
                                        <p:cTn id="85"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285728"/>
            <a:ext cx="8643998" cy="6357982"/>
          </a:xfrm>
        </p:spPr>
        <p:txBody>
          <a:bodyPr>
            <a:normAutofit fontScale="92500" lnSpcReduction="10000"/>
          </a:bodyPr>
          <a:lstStyle/>
          <a:p>
            <a:r>
              <a:rPr lang="en-IN" u="sng" dirty="0" smtClean="0">
                <a:solidFill>
                  <a:srgbClr val="FF0000"/>
                </a:solidFill>
              </a:rPr>
              <a:t>CONSIDERATION  OF FACTORS BEFORE CHOICE OF </a:t>
            </a:r>
            <a:r>
              <a:rPr lang="en-IN" dirty="0" smtClean="0">
                <a:solidFill>
                  <a:srgbClr val="FF0000"/>
                </a:solidFill>
              </a:rPr>
              <a:t>SUITABLE</a:t>
            </a:r>
            <a:r>
              <a:rPr lang="en-IN" u="sng" dirty="0" smtClean="0">
                <a:solidFill>
                  <a:srgbClr val="FF0000"/>
                </a:solidFill>
              </a:rPr>
              <a:t> SITE TO SET UP AN INDUSTRY</a:t>
            </a:r>
            <a:r>
              <a:rPr lang="en-IN" dirty="0" smtClean="0"/>
              <a:t>:- </a:t>
            </a:r>
          </a:p>
          <a:p>
            <a:r>
              <a:rPr lang="en-IN" dirty="0" smtClean="0"/>
              <a:t>The selection of a site should be done wit greatest care because the entire success of the concern depends on the suitability of site , the following factors must  very carefully be considered.</a:t>
            </a:r>
          </a:p>
          <a:p>
            <a:pPr marL="651510" indent="-514350">
              <a:buFont typeface="+mj-lt"/>
              <a:buAutoNum type="arabicPeriod"/>
            </a:pPr>
            <a:r>
              <a:rPr lang="en-IN" dirty="0" smtClean="0"/>
              <a:t>Total area required inclusive of future extension, its cost and terms of tenure.</a:t>
            </a:r>
          </a:p>
          <a:p>
            <a:pPr marL="651510" indent="-514350">
              <a:buFont typeface="+mj-lt"/>
              <a:buAutoNum type="arabicPeriod"/>
            </a:pPr>
            <a:r>
              <a:rPr lang="en-IN" dirty="0" smtClean="0"/>
              <a:t>Location of work in relation to the source of raw material and the placing of the finished articles into the market.</a:t>
            </a:r>
          </a:p>
          <a:p>
            <a:pPr marL="651510" indent="-514350">
              <a:buFont typeface="+mj-lt"/>
              <a:buAutoNum type="arabicPeriod"/>
            </a:pPr>
            <a:r>
              <a:rPr lang="en-IN" dirty="0" smtClean="0"/>
              <a:t>Whether suitable labour will be available locally at economic rate.</a:t>
            </a:r>
          </a:p>
          <a:p>
            <a:pPr marL="651510" indent="-514350">
              <a:buFont typeface="+mj-lt"/>
              <a:buAutoNum type="arabicPeriod"/>
            </a:pPr>
            <a:r>
              <a:rPr lang="en-IN" dirty="0" smtClean="0"/>
              <a:t>Whether required supply of water, fuel and power will readily be available at economical rate.</a:t>
            </a:r>
          </a:p>
          <a:p>
            <a:pPr marL="651510" indent="-514350">
              <a:buFont typeface="+mj-lt"/>
              <a:buAutoNum type="arabicPeriod"/>
            </a:pPr>
            <a:r>
              <a:rPr lang="en-IN" dirty="0" smtClean="0"/>
              <a:t>Whether there are satisfactory </a:t>
            </a:r>
            <a:r>
              <a:rPr lang="en-IN" dirty="0" err="1" smtClean="0"/>
              <a:t>railw</a:t>
            </a:r>
            <a:r>
              <a:rPr lang="en-IN" dirty="0" smtClean="0"/>
              <a:t> finished </a:t>
            </a:r>
            <a:r>
              <a:rPr lang="en-IN" dirty="0" err="1" smtClean="0"/>
              <a:t>goods.ay</a:t>
            </a:r>
            <a:r>
              <a:rPr lang="en-IN" dirty="0" smtClean="0"/>
              <a:t> communications nearest to the site for the transport of the raw materials and</a:t>
            </a:r>
          </a:p>
          <a:p>
            <a:endParaRPr lang="en-IN"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3">
                                            <p:txEl>
                                              <p:pRg st="1" end="1"/>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grpId="0" nodeType="clickEffect">
                                  <p:stCondLst>
                                    <p:cond delay="0"/>
                                  </p:stCondLst>
                                  <p:childTnLst>
                                    <p:animRot by="21600000">
                                      <p:cBhvr>
                                        <p:cTn id="14" dur="2000" fill="hold"/>
                                        <p:tgtEl>
                                          <p:spTgt spid="3">
                                            <p:txEl>
                                              <p:pRg st="2" end="2"/>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grpId="0" nodeType="clickEffect">
                                  <p:stCondLst>
                                    <p:cond delay="0"/>
                                  </p:stCondLst>
                                  <p:childTnLst>
                                    <p:animRot by="21600000">
                                      <p:cBhvr>
                                        <p:cTn id="18" dur="2000" fill="hold"/>
                                        <p:tgtEl>
                                          <p:spTgt spid="3">
                                            <p:txEl>
                                              <p:pRg st="3" end="3"/>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grpId="0" nodeType="clickEffect">
                                  <p:stCondLst>
                                    <p:cond delay="0"/>
                                  </p:stCondLst>
                                  <p:childTnLst>
                                    <p:animRot by="21600000">
                                      <p:cBhvr>
                                        <p:cTn id="22" dur="2000" fill="hold"/>
                                        <p:tgtEl>
                                          <p:spTgt spid="3">
                                            <p:txEl>
                                              <p:pRg st="4" end="4"/>
                                            </p:txEl>
                                          </p:spTgt>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8" presetClass="emph" presetSubtype="0" fill="hold" grpId="0" nodeType="clickEffect">
                                  <p:stCondLst>
                                    <p:cond delay="0"/>
                                  </p:stCondLst>
                                  <p:childTnLst>
                                    <p:animRot by="21600000">
                                      <p:cBhvr>
                                        <p:cTn id="26" dur="2000" fill="hold"/>
                                        <p:tgtEl>
                                          <p:spTgt spid="3">
                                            <p:txEl>
                                              <p:pRg st="5" end="5"/>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grpId="0" nodeType="clickEffect">
                                  <p:stCondLst>
                                    <p:cond delay="0"/>
                                  </p:stCondLst>
                                  <p:childTnLst>
                                    <p:animRot by="21600000">
                                      <p:cBhvr>
                                        <p:cTn id="30" dur="2000" fill="hold"/>
                                        <p:tgtEl>
                                          <p:spTgt spid="3">
                                            <p:txEl>
                                              <p:pRg st="6" end="6"/>
                                            </p:txEl>
                                          </p:spTgt>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1"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blinds(horizontal)">
                                      <p:cBhvr>
                                        <p:cTn id="35" dur="500"/>
                                        <p:tgtEl>
                                          <p:spTgt spid="3">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1" nodeType="clickEffect">
                                  <p:stCondLst>
                                    <p:cond delay="0"/>
                                  </p:stCondLst>
                                  <p:childTnLst>
                                    <p:set>
                                      <p:cBhvr>
                                        <p:cTn id="39" dur="1" fill="hold">
                                          <p:stCondLst>
                                            <p:cond delay="0"/>
                                          </p:stCondLst>
                                        </p:cTn>
                                        <p:tgtEl>
                                          <p:spTgt spid="3">
                                            <p:txEl>
                                              <p:pRg st="1" end="1"/>
                                            </p:txEl>
                                          </p:spTgt>
                                        </p:tgtEl>
                                        <p:attrNameLst>
                                          <p:attrName>style.visibility</p:attrName>
                                        </p:attrNameLst>
                                      </p:cBhvr>
                                      <p:to>
                                        <p:strVal val="visible"/>
                                      </p:to>
                                    </p:set>
                                    <p:animEffect transition="in" filter="blinds(horizontal)">
                                      <p:cBhvr>
                                        <p:cTn id="40" dur="500"/>
                                        <p:tgtEl>
                                          <p:spTgt spid="3">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1"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Effect transition="in" filter="blinds(horizontal)">
                                      <p:cBhvr>
                                        <p:cTn id="45" dur="500"/>
                                        <p:tgtEl>
                                          <p:spTgt spid="3">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1" nodeType="clickEffect">
                                  <p:stCondLst>
                                    <p:cond delay="0"/>
                                  </p:stCondLst>
                                  <p:childTnLst>
                                    <p:set>
                                      <p:cBhvr>
                                        <p:cTn id="49" dur="1" fill="hold">
                                          <p:stCondLst>
                                            <p:cond delay="0"/>
                                          </p:stCondLst>
                                        </p:cTn>
                                        <p:tgtEl>
                                          <p:spTgt spid="3">
                                            <p:txEl>
                                              <p:pRg st="3" end="3"/>
                                            </p:txEl>
                                          </p:spTgt>
                                        </p:tgtEl>
                                        <p:attrNameLst>
                                          <p:attrName>style.visibility</p:attrName>
                                        </p:attrNameLst>
                                      </p:cBhvr>
                                      <p:to>
                                        <p:strVal val="visible"/>
                                      </p:to>
                                    </p:set>
                                    <p:animEffect transition="in" filter="blinds(horizontal)">
                                      <p:cBhvr>
                                        <p:cTn id="50" dur="500"/>
                                        <p:tgtEl>
                                          <p:spTgt spid="3">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1" nodeType="click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animEffect transition="in" filter="blinds(horizontal)">
                                      <p:cBhvr>
                                        <p:cTn id="55" dur="500"/>
                                        <p:tgtEl>
                                          <p:spTgt spid="3">
                                            <p:txEl>
                                              <p:pRg st="4" end="4"/>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1" nodeType="clickEffect">
                                  <p:stCondLst>
                                    <p:cond delay="0"/>
                                  </p:stCondLst>
                                  <p:childTnLst>
                                    <p:set>
                                      <p:cBhvr>
                                        <p:cTn id="59" dur="1" fill="hold">
                                          <p:stCondLst>
                                            <p:cond delay="0"/>
                                          </p:stCondLst>
                                        </p:cTn>
                                        <p:tgtEl>
                                          <p:spTgt spid="3">
                                            <p:txEl>
                                              <p:pRg st="5" end="5"/>
                                            </p:txEl>
                                          </p:spTgt>
                                        </p:tgtEl>
                                        <p:attrNameLst>
                                          <p:attrName>style.visibility</p:attrName>
                                        </p:attrNameLst>
                                      </p:cBhvr>
                                      <p:to>
                                        <p:strVal val="visible"/>
                                      </p:to>
                                    </p:set>
                                    <p:animEffect transition="in" filter="blinds(horizontal)">
                                      <p:cBhvr>
                                        <p:cTn id="60" dur="500"/>
                                        <p:tgtEl>
                                          <p:spTgt spid="3">
                                            <p:txEl>
                                              <p:pRg st="5" end="5"/>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grpId="1" nodeType="clickEffect">
                                  <p:stCondLst>
                                    <p:cond delay="0"/>
                                  </p:stCondLst>
                                  <p:childTnLst>
                                    <p:set>
                                      <p:cBhvr>
                                        <p:cTn id="64" dur="1" fill="hold">
                                          <p:stCondLst>
                                            <p:cond delay="0"/>
                                          </p:stCondLst>
                                        </p:cTn>
                                        <p:tgtEl>
                                          <p:spTgt spid="3">
                                            <p:txEl>
                                              <p:pRg st="6" end="6"/>
                                            </p:txEl>
                                          </p:spTgt>
                                        </p:tgtEl>
                                        <p:attrNameLst>
                                          <p:attrName>style.visibility</p:attrName>
                                        </p:attrNameLst>
                                      </p:cBhvr>
                                      <p:to>
                                        <p:strVal val="visible"/>
                                      </p:to>
                                    </p:set>
                                    <p:animEffect transition="in" filter="blinds(horizontal)">
                                      <p:cBhvr>
                                        <p:cTn id="6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285728"/>
            <a:ext cx="9144000" cy="6357982"/>
          </a:xfrm>
        </p:spPr>
        <p:txBody>
          <a:bodyPr/>
          <a:lstStyle/>
          <a:p>
            <a:r>
              <a:rPr lang="en-US" dirty="0" smtClean="0"/>
              <a:t>6. whether the selected area is  healthy and would admit of proper housing and </a:t>
            </a:r>
            <a:r>
              <a:rPr lang="en-US" dirty="0" err="1" smtClean="0"/>
              <a:t>recretive</a:t>
            </a:r>
            <a:r>
              <a:rPr lang="en-US" dirty="0" smtClean="0"/>
              <a:t> arrangements for the workers.</a:t>
            </a:r>
          </a:p>
          <a:p>
            <a:r>
              <a:rPr lang="en-US" dirty="0" smtClean="0"/>
              <a:t>7.What town planning scheme and building bye laws are there of the local authorities that would effect construction of works.</a:t>
            </a:r>
          </a:p>
          <a:p>
            <a:r>
              <a:rPr lang="en-US" dirty="0" smtClean="0"/>
              <a:t>8.Whether the selected locality is in the vicinity of suitable market for finished goods.</a:t>
            </a:r>
          </a:p>
          <a:p>
            <a:pPr>
              <a:buNone/>
            </a:pPr>
            <a:r>
              <a:rPr lang="en-US" dirty="0" smtClean="0"/>
              <a:t>The question of locating the factory in or near a big </a:t>
            </a:r>
            <a:r>
              <a:rPr lang="en-US" dirty="0" err="1" smtClean="0"/>
              <a:t>city,or</a:t>
            </a:r>
            <a:r>
              <a:rPr lang="en-US" dirty="0" smtClean="0"/>
              <a:t> in rural areas must carefully be considered. If it is located in a big city, the initial cost of land and </a:t>
            </a:r>
            <a:r>
              <a:rPr lang="en-US" dirty="0" err="1" smtClean="0"/>
              <a:t>errection</a:t>
            </a:r>
            <a:r>
              <a:rPr lang="en-US" dirty="0" smtClean="0"/>
              <a:t> of building and also the running cost of operative </a:t>
            </a:r>
            <a:r>
              <a:rPr lang="en-US" dirty="0" err="1" smtClean="0"/>
              <a:t>labour</a:t>
            </a:r>
            <a:r>
              <a:rPr lang="en-US" dirty="0" smtClean="0"/>
              <a:t> will be higher due to the higher cost of living than in the country.</a:t>
            </a:r>
            <a:endParaRPr lang="en-US" dirty="0"/>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IMPORTANCE  OF CONSTRUCTOION OF INDUSTRIAL BUILDING</a:t>
            </a:r>
            <a:endParaRPr lang="en-US" dirty="0"/>
          </a:p>
        </p:txBody>
      </p:sp>
      <p:sp>
        <p:nvSpPr>
          <p:cNvPr id="3" name="Content Placeholder 2"/>
          <p:cNvSpPr>
            <a:spLocks noGrp="1"/>
          </p:cNvSpPr>
          <p:nvPr>
            <p:ph idx="1"/>
          </p:nvPr>
        </p:nvSpPr>
        <p:spPr>
          <a:xfrm>
            <a:off x="0" y="1600200"/>
            <a:ext cx="8929718" cy="5257800"/>
          </a:xfrm>
        </p:spPr>
        <p:txBody>
          <a:bodyPr/>
          <a:lstStyle/>
          <a:p>
            <a:r>
              <a:rPr lang="en-US" dirty="0" smtClean="0"/>
              <a:t>The choice of a type of construction is usually should be made by balancing various phases of  cost , maintenance, depreciation and fire protection.</a:t>
            </a:r>
          </a:p>
          <a:p>
            <a:r>
              <a:rPr lang="en-US" dirty="0" smtClean="0"/>
              <a:t>The standard mill construction is usually designed  to reduce the hazard of fire. The walls are built of bricks, the floors and roofs should be made of heavy timbers or thick planks.</a:t>
            </a:r>
          </a:p>
          <a:p>
            <a:r>
              <a:rPr lang="en-US" dirty="0" smtClean="0"/>
              <a:t>The mill construction is also designed to prevent the spread of fire from one floor to another. In parts of the building where the fire hazard is due to the manufacturing process, the </a:t>
            </a:r>
            <a:r>
              <a:rPr lang="en-US" dirty="0" err="1" smtClean="0"/>
              <a:t>cellings</a:t>
            </a:r>
            <a:r>
              <a:rPr lang="en-US" dirty="0" smtClean="0"/>
              <a:t> are made of  </a:t>
            </a:r>
            <a:endParaRPr lang="en-US" dirty="0"/>
          </a:p>
        </p:txBody>
      </p:sp>
    </p:spTree>
  </p:cSld>
  <p:clrMapOvr>
    <a:masterClrMapping/>
  </p:clrMapOvr>
  <p:transition>
    <p:pull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57166"/>
            <a:ext cx="8229600" cy="5952194"/>
          </a:xfrm>
        </p:spPr>
        <p:txBody>
          <a:bodyPr/>
          <a:lstStyle/>
          <a:p>
            <a:pPr>
              <a:buNone/>
            </a:pPr>
            <a:r>
              <a:rPr lang="en-US" dirty="0" smtClean="0"/>
              <a:t>Plaster or the other non-combustible plaster such as sheet metal or asbestos. They are also equipped with automatic sprinklers.</a:t>
            </a:r>
          </a:p>
          <a:p>
            <a:pPr>
              <a:buNone/>
            </a:pPr>
            <a:r>
              <a:rPr lang="en-US" dirty="0" smtClean="0">
                <a:solidFill>
                  <a:srgbClr val="FF0000"/>
                </a:solidFill>
              </a:rPr>
              <a:t>PRESENT CONSTRUCTION OF INDUSTRIAL BUILDING</a:t>
            </a:r>
            <a:r>
              <a:rPr lang="en-US" dirty="0" smtClean="0"/>
              <a:t>:</a:t>
            </a:r>
          </a:p>
          <a:p>
            <a:pPr>
              <a:buNone/>
            </a:pPr>
            <a:r>
              <a:rPr lang="en-US" dirty="0" smtClean="0"/>
              <a:t>The present construction of industrial building is reinforced concrete type. The present building is supported by a concrete frame in which steel reinforced bars are </a:t>
            </a:r>
            <a:r>
              <a:rPr lang="en-US" dirty="0" err="1" smtClean="0"/>
              <a:t>imbeded</a:t>
            </a:r>
            <a:r>
              <a:rPr lang="en-US" dirty="0" smtClean="0"/>
              <a:t>. The floors are also made of reinforced concrete, columns along the outside walls and also within the building space support the floors and roofs. The side walls may be of bricks, stones and hollow tiles. </a:t>
            </a:r>
            <a:endParaRPr lang="en-US" dirty="0"/>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57166"/>
            <a:ext cx="8229600" cy="6357982"/>
          </a:xfrm>
        </p:spPr>
        <p:txBody>
          <a:bodyPr>
            <a:normAutofit lnSpcReduction="10000"/>
          </a:bodyPr>
          <a:lstStyle/>
          <a:p>
            <a:pPr>
              <a:buNone/>
            </a:pPr>
            <a:r>
              <a:rPr lang="en-US" dirty="0" smtClean="0"/>
              <a:t>Reinforced concrete is quite  suitable for </a:t>
            </a:r>
            <a:r>
              <a:rPr lang="en-US" dirty="0" err="1" smtClean="0"/>
              <a:t>constructionis</a:t>
            </a:r>
            <a:r>
              <a:rPr lang="en-US" dirty="0" smtClean="0"/>
              <a:t> of multi-story buildings.  The cost is somewhat less than it is for steel construction, yet the building carries very little hazards, maintenance charges are </a:t>
            </a:r>
            <a:r>
              <a:rPr lang="en-US" dirty="0" err="1" smtClean="0"/>
              <a:t>low.The</a:t>
            </a:r>
            <a:r>
              <a:rPr lang="en-US" dirty="0" smtClean="0"/>
              <a:t> floors are rigid and free from vibration. The disadvantage is that such reinforced buildings cannot easily be changed as the manufacturing process is changed. </a:t>
            </a:r>
          </a:p>
          <a:p>
            <a:pPr>
              <a:buNone/>
            </a:pPr>
            <a:r>
              <a:rPr lang="en-US" dirty="0" smtClean="0"/>
              <a:t>The choice of roofs depends on such factors as the cost of construction, appearance, maintenance, air conditions and relation to material handling. A common type for either single storey or multi-storey buildings is the flat roofs. This type is easily inspected for leaks and also easily repaired. Some companies are experimenting with spraying of water on the flat roofs in hot weather to lower the temperature inside </a:t>
            </a:r>
            <a:r>
              <a:rPr lang="en-US" smtClean="0"/>
              <a:t>the building.</a:t>
            </a:r>
            <a:endParaRPr lang="en-US" dirty="0"/>
          </a:p>
        </p:txBody>
      </p:sp>
    </p:spTree>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285728"/>
            <a:ext cx="8715436" cy="6357982"/>
          </a:xfrm>
        </p:spPr>
        <p:txBody>
          <a:bodyPr/>
          <a:lstStyle/>
          <a:p>
            <a:pPr>
              <a:buNone/>
            </a:pPr>
            <a:r>
              <a:rPr lang="en-IN" dirty="0" smtClean="0"/>
              <a:t>The development of textile industry is totally based on the proper function of Management. For this the role of manager is most </a:t>
            </a:r>
            <a:r>
              <a:rPr lang="en-IN" dirty="0" err="1" smtClean="0"/>
              <a:t>important.He</a:t>
            </a:r>
            <a:r>
              <a:rPr lang="en-IN" dirty="0" smtClean="0"/>
              <a:t> must have knowledge about</a:t>
            </a:r>
          </a:p>
          <a:p>
            <a:pPr marL="514350" indent="-514350">
              <a:buFont typeface="+mj-lt"/>
              <a:buAutoNum type="arabicPeriod"/>
            </a:pPr>
            <a:r>
              <a:rPr lang="en-IN" dirty="0" smtClean="0"/>
              <a:t>The technical </a:t>
            </a:r>
            <a:r>
              <a:rPr lang="en-IN" dirty="0" err="1" smtClean="0"/>
              <a:t>espect</a:t>
            </a:r>
            <a:r>
              <a:rPr lang="en-IN" dirty="0" smtClean="0"/>
              <a:t> of production.</a:t>
            </a:r>
          </a:p>
          <a:p>
            <a:pPr marL="514350" indent="-514350">
              <a:buFont typeface="+mj-lt"/>
              <a:buAutoNum type="arabicPeriod"/>
            </a:pPr>
            <a:r>
              <a:rPr lang="en-IN" dirty="0" smtClean="0"/>
              <a:t>The principles of production management along with the lay-out plant, the routine and scheduling of production, the control of inventories and costing.</a:t>
            </a:r>
          </a:p>
          <a:p>
            <a:pPr marL="514350" indent="-514350">
              <a:buFont typeface="+mj-lt"/>
              <a:buAutoNum type="arabicPeriod"/>
            </a:pPr>
            <a:r>
              <a:rPr lang="en-IN" dirty="0" smtClean="0"/>
              <a:t>The management of labour </a:t>
            </a:r>
            <a:r>
              <a:rPr lang="en-IN" dirty="0" err="1" smtClean="0"/>
              <a:t>force,having</a:t>
            </a:r>
            <a:r>
              <a:rPr lang="en-IN" dirty="0" smtClean="0"/>
              <a:t> a good practice of selecting the workers, promotion, training and compensation.</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357166"/>
            <a:ext cx="8715436" cy="6286544"/>
          </a:xfrm>
        </p:spPr>
        <p:txBody>
          <a:bodyPr/>
          <a:lstStyle/>
          <a:p>
            <a:pPr marL="514350" indent="-514350">
              <a:buNone/>
            </a:pPr>
            <a:r>
              <a:rPr lang="en-IN" dirty="0" smtClean="0"/>
              <a:t>4 Financial management of having knowledge of methods of securing capital and their relative advantages as well as company’s relation with its bank.</a:t>
            </a:r>
          </a:p>
          <a:p>
            <a:pPr marL="514350" indent="-514350">
              <a:buNone/>
            </a:pPr>
            <a:r>
              <a:rPr lang="en-IN" dirty="0" smtClean="0"/>
              <a:t>5. Marketing of textiles , various methods of distributing the products with their relative advantages where textile are consumed and why.</a:t>
            </a:r>
          </a:p>
          <a:p>
            <a:pPr marL="514350" indent="-514350">
              <a:buNone/>
            </a:pPr>
            <a:r>
              <a:rPr lang="en-IN" dirty="0" smtClean="0"/>
              <a:t>The Economic of textile manufacturing means the study of textile group of industries to find out as to how they,</a:t>
            </a:r>
          </a:p>
          <a:p>
            <a:pPr marL="514350" indent="-514350">
              <a:buNone/>
            </a:pPr>
            <a:r>
              <a:rPr lang="en-IN" dirty="0"/>
              <a:t> </a:t>
            </a:r>
            <a:r>
              <a:rPr lang="en-IN" dirty="0" smtClean="0"/>
              <a:t>  </a:t>
            </a:r>
            <a:r>
              <a:rPr lang="en-IN" dirty="0" err="1" smtClean="0"/>
              <a:t>i</a:t>
            </a:r>
            <a:r>
              <a:rPr lang="en-IN" dirty="0" smtClean="0"/>
              <a:t>) satisfy the human need for goods.</a:t>
            </a:r>
          </a:p>
          <a:p>
            <a:pPr marL="514350" indent="-514350">
              <a:buNone/>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357166"/>
            <a:ext cx="8715436" cy="6286544"/>
          </a:xfrm>
        </p:spPr>
        <p:txBody>
          <a:bodyPr>
            <a:normAutofit/>
          </a:bodyPr>
          <a:lstStyle/>
          <a:p>
            <a:pPr>
              <a:buNone/>
            </a:pPr>
            <a:r>
              <a:rPr lang="en-IN" dirty="0" smtClean="0"/>
              <a:t>ii) Provide a way of life for millions of mill workers, overseers, supervisors, </a:t>
            </a:r>
            <a:r>
              <a:rPr lang="en-IN" dirty="0" err="1" smtClean="0"/>
              <a:t>clerks,agents</a:t>
            </a:r>
            <a:r>
              <a:rPr lang="en-IN" dirty="0" smtClean="0"/>
              <a:t>, brokers and others.</a:t>
            </a:r>
          </a:p>
          <a:p>
            <a:pPr>
              <a:buNone/>
            </a:pPr>
            <a:r>
              <a:rPr lang="en-IN" dirty="0"/>
              <a:t> </a:t>
            </a:r>
            <a:r>
              <a:rPr lang="en-IN" dirty="0" smtClean="0"/>
              <a:t>iii) Give profit or loss to the owners.</a:t>
            </a:r>
          </a:p>
          <a:p>
            <a:pPr>
              <a:buNone/>
            </a:pPr>
            <a:r>
              <a:rPr lang="en-IN" dirty="0"/>
              <a:t> </a:t>
            </a:r>
            <a:r>
              <a:rPr lang="en-IN" dirty="0" smtClean="0"/>
              <a:t> To maintain all this economic activities , specialization is necessary. The principle of specialization runs through the entire industrial structure and the way of productive process. The spinning and weaving mills are specialized to produce high quality fabrics at low rate. With profit.</a:t>
            </a:r>
          </a:p>
          <a:p>
            <a:pPr>
              <a:buNone/>
            </a:pPr>
            <a:r>
              <a:rPr lang="en-IN" dirty="0" smtClean="0"/>
              <a:t>Thus, the labour employed in cotton mills is even more highly specialized that he must be allotted one task,</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428604"/>
            <a:ext cx="8715436" cy="6429396"/>
          </a:xfrm>
        </p:spPr>
        <p:txBody>
          <a:bodyPr>
            <a:normAutofit/>
          </a:bodyPr>
          <a:lstStyle/>
          <a:p>
            <a:pPr>
              <a:buNone/>
            </a:pPr>
            <a:r>
              <a:rPr lang="en-IN" dirty="0" smtClean="0"/>
              <a:t>And he must perform with special ability for different rates of </a:t>
            </a:r>
            <a:r>
              <a:rPr lang="en-IN" dirty="0" err="1" smtClean="0"/>
              <a:t>pay.This</a:t>
            </a:r>
            <a:r>
              <a:rPr lang="en-IN" dirty="0" smtClean="0"/>
              <a:t> is the actual way economic activity in textile industry.</a:t>
            </a:r>
          </a:p>
          <a:p>
            <a:pPr>
              <a:buNone/>
            </a:pPr>
            <a:r>
              <a:rPr lang="en-IN" dirty="0"/>
              <a:t> </a:t>
            </a:r>
            <a:r>
              <a:rPr lang="en-IN" u="sng" dirty="0" smtClean="0">
                <a:solidFill>
                  <a:srgbClr val="FF0000"/>
                </a:solidFill>
              </a:rPr>
              <a:t>TEXTILE ORGANIZATION AND PRODUCTION:- </a:t>
            </a:r>
          </a:p>
          <a:p>
            <a:pPr>
              <a:buNone/>
            </a:pPr>
            <a:r>
              <a:rPr lang="en-IN" dirty="0" smtClean="0"/>
              <a:t>The commercial and productive department may be joined together to form a smoothly working effective </a:t>
            </a:r>
            <a:r>
              <a:rPr lang="en-IN" dirty="0" err="1" smtClean="0"/>
              <a:t>combination.Thus</a:t>
            </a:r>
            <a:r>
              <a:rPr lang="en-IN" dirty="0" smtClean="0"/>
              <a:t> the organization and production is a picture made up of a </a:t>
            </a:r>
            <a:r>
              <a:rPr lang="en-IN" dirty="0" err="1" smtClean="0"/>
              <a:t>multioven</a:t>
            </a:r>
            <a:r>
              <a:rPr lang="en-IN" dirty="0" smtClean="0"/>
              <a:t> patterns in which each activity of the business plays its proper part to ensure success.</a:t>
            </a:r>
          </a:p>
          <a:p>
            <a:pPr>
              <a:buNone/>
            </a:pPr>
            <a:r>
              <a:rPr lang="en-IN" u="sng" dirty="0" smtClean="0">
                <a:solidFill>
                  <a:srgbClr val="660033"/>
                </a:solidFill>
              </a:rPr>
              <a:t>Trend of Organization:- </a:t>
            </a:r>
          </a:p>
          <a:p>
            <a:pPr>
              <a:buNone/>
            </a:pPr>
            <a:r>
              <a:rPr lang="en-IN" dirty="0" smtClean="0"/>
              <a:t>Factories and mills have developed from the early days when the work used to be performed by individual spinner or weaver in his own room.</a:t>
            </a:r>
          </a:p>
          <a:p>
            <a:pPr>
              <a:buNone/>
            </a:pPr>
            <a:endParaRPr lang="en-IN" u="sng" dirty="0">
              <a:solidFill>
                <a:srgbClr val="6600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357166"/>
            <a:ext cx="8715436" cy="6500834"/>
          </a:xfrm>
        </p:spPr>
        <p:txBody>
          <a:bodyPr>
            <a:normAutofit/>
          </a:bodyPr>
          <a:lstStyle/>
          <a:p>
            <a:pPr>
              <a:buNone/>
            </a:pPr>
            <a:r>
              <a:rPr lang="en-IN" dirty="0" smtClean="0"/>
              <a:t>Production and selling used to be performed by the same man and the success or failure depended upon the personal capacity of the worker. The influence of” One </a:t>
            </a:r>
            <a:r>
              <a:rPr lang="en-IN" dirty="0" err="1" smtClean="0"/>
              <a:t>Man’firm</a:t>
            </a:r>
            <a:r>
              <a:rPr lang="en-IN" dirty="0" smtClean="0"/>
              <a:t> can still  be traced in the organization of present day business. Control of some mills was a personal duty of the proprietor. It was his responsibility to provide work  for the mill.</a:t>
            </a:r>
          </a:p>
          <a:p>
            <a:pPr>
              <a:buNone/>
            </a:pPr>
            <a:r>
              <a:rPr lang="en-IN" dirty="0" smtClean="0"/>
              <a:t> As the business expanded , there was less of personal touch between the proprietor and the workers. Separate departments were formed to deal with the functions which were controlled for merely by one ‘Man’. Gradually the modern factory </a:t>
            </a:r>
            <a:r>
              <a:rPr lang="en-IN" dirty="0" err="1" smtClean="0"/>
              <a:t>evolved,complete</a:t>
            </a:r>
            <a:r>
              <a:rPr lang="en-IN" dirty="0" smtClean="0"/>
              <a:t> with sales, commercial and production departments and controlled by board of directors responsible to share holders.</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285728"/>
            <a:ext cx="8715436" cy="6429420"/>
          </a:xfrm>
        </p:spPr>
        <p:txBody>
          <a:bodyPr>
            <a:normAutofit/>
          </a:bodyPr>
          <a:lstStyle/>
          <a:p>
            <a:r>
              <a:rPr lang="en-IN" u="sng" dirty="0" smtClean="0">
                <a:solidFill>
                  <a:srgbClr val="FF0000"/>
                </a:solidFill>
              </a:rPr>
              <a:t>MANAGEMENT AND SIPERVISION:-  </a:t>
            </a:r>
          </a:p>
          <a:p>
            <a:pPr>
              <a:buNone/>
            </a:pPr>
            <a:r>
              <a:rPr lang="en-IN" dirty="0" smtClean="0"/>
              <a:t>The principles of management were laid down by Tailor and </a:t>
            </a:r>
            <a:r>
              <a:rPr lang="en-IN" dirty="0" err="1" smtClean="0"/>
              <a:t>Cantt</a:t>
            </a:r>
            <a:r>
              <a:rPr lang="en-IN" dirty="0" smtClean="0"/>
              <a:t>, which are as under:-</a:t>
            </a:r>
          </a:p>
          <a:p>
            <a:pPr marL="514350" indent="-514350">
              <a:buFont typeface="+mj-lt"/>
              <a:buAutoNum type="arabicPeriod"/>
            </a:pPr>
            <a:r>
              <a:rPr lang="en-IN" dirty="0" smtClean="0"/>
              <a:t>The creation and development of the science of management.</a:t>
            </a:r>
          </a:p>
          <a:p>
            <a:pPr marL="514350" indent="-514350">
              <a:buFont typeface="+mj-lt"/>
              <a:buAutoNum type="arabicPeriod"/>
            </a:pPr>
            <a:r>
              <a:rPr lang="en-IN" dirty="0" smtClean="0"/>
              <a:t>Careful and discriminative selection of the workers.</a:t>
            </a:r>
          </a:p>
          <a:p>
            <a:pPr marL="514350" indent="-514350">
              <a:buFont typeface="+mj-lt"/>
              <a:buAutoNum type="arabicPeriod"/>
            </a:pPr>
            <a:r>
              <a:rPr lang="en-IN" dirty="0" smtClean="0"/>
              <a:t>The scientific training of the workers.</a:t>
            </a:r>
          </a:p>
          <a:p>
            <a:pPr marL="514350" indent="-514350">
              <a:buFont typeface="+mj-lt"/>
              <a:buAutoNum type="arabicPeriod"/>
            </a:pPr>
            <a:r>
              <a:rPr lang="en-IN" dirty="0" smtClean="0"/>
              <a:t>Harmonious working and close co-operation between management and the labour.</a:t>
            </a:r>
          </a:p>
          <a:p>
            <a:pPr marL="514350" indent="-514350">
              <a:buNone/>
            </a:pPr>
            <a:r>
              <a:rPr lang="en-IN" dirty="0" smtClean="0"/>
              <a:t>These four rules formulate the scientific management which has been skilfully and painfully built within the last half a century.</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285728"/>
            <a:ext cx="8715436" cy="6357982"/>
          </a:xfrm>
        </p:spPr>
        <p:txBody>
          <a:bodyPr>
            <a:normAutofit/>
          </a:bodyPr>
          <a:lstStyle/>
          <a:p>
            <a:pPr>
              <a:buNone/>
            </a:pPr>
            <a:r>
              <a:rPr lang="en-IN" dirty="0" smtClean="0"/>
              <a:t> A high degree of efficiency is obtained from careful scientific analysis and investigation, Henry </a:t>
            </a:r>
            <a:r>
              <a:rPr lang="en-IN" dirty="0" err="1" smtClean="0"/>
              <a:t>fayol</a:t>
            </a:r>
            <a:r>
              <a:rPr lang="en-IN" dirty="0" smtClean="0"/>
              <a:t> framed another corresponding principles of scientific administration relating to the division of labour, authority and responsibility, discipline, unity of management.</a:t>
            </a:r>
          </a:p>
          <a:p>
            <a:pPr>
              <a:buNone/>
            </a:pPr>
            <a:r>
              <a:rPr lang="en-IN" dirty="0" smtClean="0"/>
              <a:t> The proper function of scientific management is only possible by maintaining:-</a:t>
            </a:r>
          </a:p>
          <a:p>
            <a:pPr>
              <a:buNone/>
            </a:pPr>
            <a:r>
              <a:rPr lang="en-IN" dirty="0" smtClean="0"/>
              <a:t>    </a:t>
            </a:r>
            <a:r>
              <a:rPr lang="en-IN" dirty="0" err="1" smtClean="0"/>
              <a:t>i</a:t>
            </a:r>
            <a:r>
              <a:rPr lang="en-IN" dirty="0" smtClean="0"/>
              <a:t>) Requirements of production.</a:t>
            </a:r>
          </a:p>
          <a:p>
            <a:pPr>
              <a:buNone/>
            </a:pPr>
            <a:r>
              <a:rPr lang="en-IN" dirty="0" smtClean="0"/>
              <a:t>    ii) Control of production.</a:t>
            </a:r>
          </a:p>
          <a:p>
            <a:pPr>
              <a:buNone/>
            </a:pPr>
            <a:r>
              <a:rPr lang="en-IN" dirty="0" smtClean="0"/>
              <a:t>    iii) Evaluation of work and incentives.</a:t>
            </a:r>
          </a:p>
          <a:p>
            <a:pPr>
              <a:buNone/>
            </a:pPr>
            <a:r>
              <a:rPr lang="en-IN" dirty="0" smtClean="0"/>
              <a:t>    iv) Quality of production.</a:t>
            </a:r>
          </a:p>
          <a:p>
            <a:pPr>
              <a:buNone/>
            </a:pPr>
            <a:r>
              <a:rPr lang="en-IN" dirty="0" smtClean="0"/>
              <a:t>    v) Raw Materials.</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357166"/>
            <a:ext cx="8715436" cy="6286544"/>
          </a:xfrm>
        </p:spPr>
        <p:txBody>
          <a:bodyPr>
            <a:normAutofit/>
          </a:bodyPr>
          <a:lstStyle/>
          <a:p>
            <a:pPr>
              <a:buNone/>
            </a:pPr>
            <a:r>
              <a:rPr lang="en-IN" u="sng" dirty="0" smtClean="0">
                <a:solidFill>
                  <a:srgbClr val="FF0000"/>
                </a:solidFill>
              </a:rPr>
              <a:t>PRELIMINARY CONSIDERATION IN CASE OF NEW UNDERTAKING</a:t>
            </a:r>
            <a:r>
              <a:rPr lang="en-IN" u="sng" dirty="0" smtClean="0">
                <a:solidFill>
                  <a:srgbClr val="660033"/>
                </a:solidFill>
              </a:rPr>
              <a:t>:-   </a:t>
            </a:r>
          </a:p>
          <a:p>
            <a:pPr>
              <a:buNone/>
            </a:pPr>
            <a:r>
              <a:rPr lang="en-IN" dirty="0" smtClean="0"/>
              <a:t>In the case of a New undertaking it is highly essential that entire scheme should be planned most carefully in the very outset in every detail.</a:t>
            </a:r>
          </a:p>
          <a:p>
            <a:pPr marL="514350" indent="-514350">
              <a:buFont typeface="+mj-lt"/>
              <a:buAutoNum type="arabicPeriod"/>
            </a:pPr>
            <a:r>
              <a:rPr lang="en-IN" dirty="0" smtClean="0"/>
              <a:t>The choice of a suitable location for the concern must play a dominant part for the success of the undertaking. No amount of subsequent improvement in machinery and method will help to overcome the handicap causes by an ill conceived site.</a:t>
            </a:r>
          </a:p>
          <a:p>
            <a:pPr marL="514350" indent="-514350">
              <a:buFont typeface="+mj-lt"/>
              <a:buAutoNum type="arabicPeriod"/>
            </a:pPr>
            <a:r>
              <a:rPr lang="en-IN" dirty="0" smtClean="0"/>
              <a:t>The question of demand and supply of the products, the state of money market, type of labour required, condition of labour market, transport facilities and the average price of the raw-material will have to be closely examined.</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414</TotalTime>
  <Words>1569</Words>
  <Application>Microsoft Office PowerPoint</Application>
  <PresentationFormat>On-screen Show (4:3)</PresentationFormat>
  <Paragraphs>81</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Flow</vt:lpstr>
      <vt:lpstr>TEXTILE INDUSTRY AND ITS ECONOMIC ACTIVITIES.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IMPORTANCE  OF CONSTRUCTOION OF INDUSTRIAL BUILDING</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 1</dc:creator>
  <cp:lastModifiedBy>4</cp:lastModifiedBy>
  <cp:revision>75</cp:revision>
  <dcterms:created xsi:type="dcterms:W3CDTF">2018-01-30T13:48:16Z</dcterms:created>
  <dcterms:modified xsi:type="dcterms:W3CDTF">2020-01-09T05:44:22Z</dcterms:modified>
</cp:coreProperties>
</file>