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A820C6E-581A-423E-80FF-7B0925FA1538}" type="datetimeFigureOut">
              <a:rPr lang="en-US" smtClean="0"/>
              <a:pPr/>
              <a:t>2/5/2018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820C6E-581A-423E-80FF-7B0925FA1538}" type="datetimeFigureOut">
              <a:rPr lang="en-US" smtClean="0"/>
              <a:pPr/>
              <a:t>2/5/2018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820C6E-581A-423E-80FF-7B0925FA1538}" type="datetimeFigureOut">
              <a:rPr lang="en-US" smtClean="0"/>
              <a:pPr/>
              <a:t>2/5/2018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A820C6E-581A-423E-80FF-7B0925FA1538}" type="datetimeFigureOut">
              <a:rPr lang="en-US" smtClean="0"/>
              <a:pPr/>
              <a:t>2/5/2018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820C6E-581A-423E-80FF-7B0925FA1538}" type="datetimeFigureOut">
              <a:rPr lang="en-US" smtClean="0"/>
              <a:pPr/>
              <a:t>2/5/2018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A820C6E-581A-423E-80FF-7B0925FA1538}" type="datetimeFigureOut">
              <a:rPr lang="en-US" smtClean="0"/>
              <a:pPr/>
              <a:t>2/5/2018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5A820C6E-581A-423E-80FF-7B0925FA1538}" type="datetimeFigureOut">
              <a:rPr lang="en-US" smtClean="0"/>
              <a:pPr/>
              <a:t>2/5/2018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5A820C6E-581A-423E-80FF-7B0925FA1538}" type="datetimeFigureOut">
              <a:rPr lang="en-US" smtClean="0"/>
              <a:pPr/>
              <a:t>2/5/2018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20C6E-581A-423E-80FF-7B0925FA1538}" type="datetimeFigureOut">
              <a:rPr lang="en-US" smtClean="0"/>
              <a:pPr/>
              <a:t>2/5/2018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20C6E-581A-423E-80FF-7B0925FA1538}" type="datetimeFigureOut">
              <a:rPr lang="en-US" smtClean="0"/>
              <a:pPr/>
              <a:t>2/5/2018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20C6E-581A-423E-80FF-7B0925FA1538}" type="datetimeFigureOut">
              <a:rPr lang="en-US" smtClean="0"/>
              <a:pPr/>
              <a:t>2/5/2018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7CB1C2-87B4-483A-93D1-9A76203DD9D3}"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20C6E-581A-423E-80FF-7B0925FA1538}" type="datetimeFigureOut">
              <a:rPr lang="en-US" smtClean="0"/>
              <a:pPr/>
              <a:t>2/5/2018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7CB1C2-87B4-483A-93D1-9A76203DD9D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dirty="0" smtClean="0"/>
              <a:t/>
            </a:r>
            <a:br>
              <a:rPr lang="en-IN" dirty="0" smtClean="0"/>
            </a:br>
            <a:r>
              <a:rPr lang="en-IN" u="sng" dirty="0" smtClean="0">
                <a:solidFill>
                  <a:srgbClr val="FF0000"/>
                </a:solidFill>
              </a:rPr>
              <a:t>YARN NUMBERING SYSTEM</a:t>
            </a:r>
            <a:endParaRPr lang="en-IN" dirty="0"/>
          </a:p>
        </p:txBody>
      </p:sp>
      <p:sp>
        <p:nvSpPr>
          <p:cNvPr id="5" name="Content Placeholder 4"/>
          <p:cNvSpPr>
            <a:spLocks noGrp="1"/>
          </p:cNvSpPr>
          <p:nvPr>
            <p:ph idx="1"/>
          </p:nvPr>
        </p:nvSpPr>
        <p:spPr>
          <a:xfrm>
            <a:off x="457200" y="1357298"/>
            <a:ext cx="8229600" cy="5500702"/>
          </a:xfrm>
        </p:spPr>
        <p:txBody>
          <a:bodyPr>
            <a:normAutofit lnSpcReduction="10000"/>
          </a:bodyPr>
          <a:lstStyle/>
          <a:p>
            <a:r>
              <a:rPr lang="en-IN" dirty="0" smtClean="0"/>
              <a:t>The term hank or count is used in yarn numbering system.</a:t>
            </a:r>
          </a:p>
          <a:p>
            <a:r>
              <a:rPr lang="en-IN" dirty="0" smtClean="0"/>
              <a:t>The hank or count is a numerical expression which indicate the degree of fineness of cotton </a:t>
            </a:r>
            <a:r>
              <a:rPr lang="en-IN" dirty="0" smtClean="0"/>
              <a:t>yarn / fibre </a:t>
            </a:r>
            <a:r>
              <a:rPr lang="en-IN" dirty="0" smtClean="0"/>
              <a:t>as it is passes through various processes of spinning.</a:t>
            </a:r>
          </a:p>
          <a:p>
            <a:r>
              <a:rPr lang="en-IN" dirty="0" smtClean="0"/>
              <a:t>The term hank is used in the preparatory processes like blow room lap, card </a:t>
            </a:r>
            <a:r>
              <a:rPr lang="en-IN" dirty="0" smtClean="0"/>
              <a:t>sliver, </a:t>
            </a:r>
            <a:r>
              <a:rPr lang="en-IN" dirty="0" smtClean="0"/>
              <a:t>draw-frame sliver </a:t>
            </a:r>
            <a:r>
              <a:rPr lang="en-IN" dirty="0" smtClean="0"/>
              <a:t>and speed frame </a:t>
            </a:r>
            <a:r>
              <a:rPr lang="en-IN" dirty="0" smtClean="0"/>
              <a:t>roving etc.</a:t>
            </a:r>
          </a:p>
          <a:p>
            <a:r>
              <a:rPr lang="en-IN" dirty="0" smtClean="0"/>
              <a:t>The term count is used for the yarn in the finished </a:t>
            </a:r>
            <a:r>
              <a:rPr lang="en-IN" dirty="0" smtClean="0"/>
              <a:t>form of ring </a:t>
            </a:r>
            <a:r>
              <a:rPr lang="en-IN" smtClean="0"/>
              <a:t>frame stage.</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357982"/>
          </a:xfrm>
        </p:spPr>
        <p:txBody>
          <a:bodyPr>
            <a:normAutofit fontScale="92500" lnSpcReduction="10000"/>
          </a:bodyPr>
          <a:lstStyle/>
          <a:p>
            <a:pPr>
              <a:buNone/>
            </a:pPr>
            <a:r>
              <a:rPr lang="en-IN" dirty="0" smtClean="0">
                <a:solidFill>
                  <a:srgbClr val="00B050"/>
                </a:solidFill>
              </a:rPr>
              <a:t>Causes of Faulty Ginning:-</a:t>
            </a:r>
          </a:p>
          <a:p>
            <a:pPr>
              <a:buNone/>
            </a:pPr>
            <a:r>
              <a:rPr lang="en-IN" dirty="0" smtClean="0">
                <a:solidFill>
                  <a:srgbClr val="00B050"/>
                </a:solidFill>
              </a:rPr>
              <a:t> </a:t>
            </a:r>
            <a:r>
              <a:rPr lang="en-IN" dirty="0" err="1" smtClean="0"/>
              <a:t>i</a:t>
            </a:r>
            <a:r>
              <a:rPr lang="en-IN" dirty="0" smtClean="0"/>
              <a:t>) Excessive dampness and dryness of cotton.</a:t>
            </a:r>
          </a:p>
          <a:p>
            <a:pPr>
              <a:buNone/>
            </a:pPr>
            <a:r>
              <a:rPr lang="en-IN" dirty="0" smtClean="0">
                <a:solidFill>
                  <a:srgbClr val="00B050"/>
                </a:solidFill>
              </a:rPr>
              <a:t> ii) Dull Saws in ginning machine.</a:t>
            </a:r>
          </a:p>
          <a:p>
            <a:pPr>
              <a:buNone/>
            </a:pPr>
            <a:r>
              <a:rPr lang="en-IN" dirty="0" smtClean="0">
                <a:solidFill>
                  <a:srgbClr val="00B050"/>
                </a:solidFill>
              </a:rPr>
              <a:t> iii) </a:t>
            </a:r>
            <a:r>
              <a:rPr lang="en-IN" dirty="0" smtClean="0"/>
              <a:t>Inadequate machine setting.</a:t>
            </a:r>
          </a:p>
          <a:p>
            <a:pPr>
              <a:buNone/>
            </a:pPr>
            <a:r>
              <a:rPr lang="en-IN" dirty="0" smtClean="0">
                <a:solidFill>
                  <a:srgbClr val="00B050"/>
                </a:solidFill>
              </a:rPr>
              <a:t> iv) Inadequate speed of the ginning machine.</a:t>
            </a:r>
          </a:p>
          <a:p>
            <a:pPr>
              <a:buNone/>
            </a:pPr>
            <a:r>
              <a:rPr lang="en-IN" dirty="0" smtClean="0">
                <a:solidFill>
                  <a:srgbClr val="00B050"/>
                </a:solidFill>
              </a:rPr>
              <a:t> v) Negligence of the operative.</a:t>
            </a:r>
          </a:p>
          <a:p>
            <a:pPr>
              <a:buNone/>
            </a:pPr>
            <a:r>
              <a:rPr lang="en-IN" dirty="0" smtClean="0">
                <a:solidFill>
                  <a:srgbClr val="00B050"/>
                </a:solidFill>
              </a:rPr>
              <a:t> vi) </a:t>
            </a:r>
            <a:r>
              <a:rPr lang="en-IN" dirty="0" smtClean="0"/>
              <a:t>Improper humidity condition which can differ moisture regain of cotton fibres.</a:t>
            </a:r>
          </a:p>
          <a:p>
            <a:pPr>
              <a:buNone/>
            </a:pPr>
            <a:r>
              <a:rPr lang="en-IN" u="sng" dirty="0" smtClean="0">
                <a:solidFill>
                  <a:srgbClr val="00B050"/>
                </a:solidFill>
              </a:rPr>
              <a:t>MIXING:-</a:t>
            </a:r>
          </a:p>
          <a:p>
            <a:pPr>
              <a:buNone/>
            </a:pPr>
            <a:r>
              <a:rPr lang="en-IN" dirty="0" smtClean="0">
                <a:solidFill>
                  <a:srgbClr val="C00000"/>
                </a:solidFill>
              </a:rPr>
              <a:t>Mixing is the process of intermingling of various verities of fibres ( as various cotton) to produce a uniform distribution of each throughout the entire mass.</a:t>
            </a:r>
            <a:endParaRPr lang="en-IN"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357982"/>
          </a:xfrm>
        </p:spPr>
        <p:txBody>
          <a:bodyPr/>
          <a:lstStyle/>
          <a:p>
            <a:r>
              <a:rPr lang="en-IN" u="sng" dirty="0" smtClean="0"/>
              <a:t>BLENDING:-</a:t>
            </a:r>
          </a:p>
          <a:p>
            <a:pPr>
              <a:buNone/>
            </a:pPr>
            <a:r>
              <a:rPr lang="en-IN" dirty="0" smtClean="0"/>
              <a:t>   It is a intermingling of different types of fibre like cotton/ polyester, Polyester </a:t>
            </a:r>
            <a:r>
              <a:rPr lang="en-IN" dirty="0" err="1" smtClean="0"/>
              <a:t>vs</a:t>
            </a:r>
            <a:r>
              <a:rPr lang="en-IN" dirty="0" smtClean="0"/>
              <a:t> viscose etc to get a proper blend of fibres.</a:t>
            </a:r>
          </a:p>
          <a:p>
            <a:pPr>
              <a:buNone/>
            </a:pPr>
            <a:r>
              <a:rPr lang="en-IN" dirty="0" smtClean="0"/>
              <a:t>There are different methods of Mixing:-</a:t>
            </a:r>
          </a:p>
          <a:p>
            <a:pPr>
              <a:buNone/>
            </a:pPr>
            <a:r>
              <a:rPr lang="en-IN" dirty="0" smtClean="0"/>
              <a:t>      </a:t>
            </a:r>
            <a:r>
              <a:rPr lang="en-IN" dirty="0" err="1" smtClean="0"/>
              <a:t>i</a:t>
            </a:r>
            <a:r>
              <a:rPr lang="en-IN" dirty="0" smtClean="0"/>
              <a:t>) Hand Mixing.</a:t>
            </a:r>
          </a:p>
          <a:p>
            <a:pPr>
              <a:buNone/>
            </a:pPr>
            <a:r>
              <a:rPr lang="en-IN" dirty="0" smtClean="0"/>
              <a:t>      ii) Direct Mixing.</a:t>
            </a:r>
          </a:p>
          <a:p>
            <a:pPr>
              <a:buNone/>
            </a:pPr>
            <a:r>
              <a:rPr lang="en-IN" dirty="0" smtClean="0"/>
              <a:t>      iii) Stack Mixing.</a:t>
            </a:r>
          </a:p>
          <a:p>
            <a:pPr>
              <a:buNone/>
            </a:pPr>
            <a:r>
              <a:rPr lang="en-IN" dirty="0" smtClean="0"/>
              <a:t>      iv) Bin Mixing.</a:t>
            </a:r>
          </a:p>
          <a:p>
            <a:pPr>
              <a:buNone/>
            </a:pPr>
            <a:r>
              <a:rPr lang="en-IN" dirty="0" smtClean="0"/>
              <a:t>       v) Modern Mixing.</a:t>
            </a:r>
          </a:p>
          <a:p>
            <a:pPr>
              <a:buNone/>
            </a:pPr>
            <a:r>
              <a:rPr lang="en-IN" dirty="0" smtClean="0"/>
              <a:t>       vi) Machine Mixing.</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a:t>
            </a:r>
            <a:endParaRPr lang="en-IN" dirty="0"/>
          </a:p>
        </p:txBody>
      </p:sp>
      <p:sp>
        <p:nvSpPr>
          <p:cNvPr id="3" name="Content Placeholder 2"/>
          <p:cNvSpPr>
            <a:spLocks noGrp="1"/>
          </p:cNvSpPr>
          <p:nvPr>
            <p:ph idx="1"/>
          </p:nvPr>
        </p:nvSpPr>
        <p:spPr>
          <a:xfrm>
            <a:off x="457200" y="285728"/>
            <a:ext cx="8229600" cy="5840435"/>
          </a:xfrm>
        </p:spPr>
        <p:txBody>
          <a:bodyPr/>
          <a:lstStyle/>
          <a:p>
            <a:r>
              <a:rPr lang="en-IN" dirty="0" smtClean="0"/>
              <a:t>The direct and  Hand mixing methods are conventional. These are not run in the industries now.</a:t>
            </a:r>
          </a:p>
          <a:p>
            <a:r>
              <a:rPr lang="en-IN" u="sng" dirty="0" smtClean="0">
                <a:solidFill>
                  <a:srgbClr val="C00000"/>
                </a:solidFill>
              </a:rPr>
              <a:t>Stack Mixing:-</a:t>
            </a:r>
          </a:p>
          <a:p>
            <a:pPr>
              <a:buNone/>
            </a:pPr>
            <a:r>
              <a:rPr lang="en-IN" u="sng" dirty="0" smtClean="0"/>
              <a:t>                           </a:t>
            </a:r>
          </a:p>
          <a:p>
            <a:pPr>
              <a:buNone/>
            </a:pPr>
            <a:r>
              <a:rPr lang="en-IN" dirty="0" smtClean="0"/>
              <a:t>                          A                                                  0.5</a:t>
            </a:r>
          </a:p>
          <a:p>
            <a:pPr>
              <a:buNone/>
            </a:pPr>
            <a:r>
              <a:rPr lang="en-IN" dirty="0" smtClean="0"/>
              <a:t>                          B                                                   1.0</a:t>
            </a:r>
          </a:p>
          <a:p>
            <a:pPr>
              <a:buNone/>
            </a:pPr>
            <a:r>
              <a:rPr lang="en-IN" dirty="0" smtClean="0"/>
              <a:t>                          C                                                    1.5</a:t>
            </a:r>
          </a:p>
          <a:p>
            <a:pPr>
              <a:buNone/>
            </a:pPr>
            <a:r>
              <a:rPr lang="en-IN" dirty="0" smtClean="0"/>
              <a:t>                           D         </a:t>
            </a:r>
            <a:endParaRPr lang="en-IN" dirty="0"/>
          </a:p>
        </p:txBody>
      </p:sp>
      <p:graphicFrame>
        <p:nvGraphicFramePr>
          <p:cNvPr id="5" name="Table 4"/>
          <p:cNvGraphicFramePr>
            <a:graphicFrameLocks noGrp="1"/>
          </p:cNvGraphicFramePr>
          <p:nvPr/>
        </p:nvGraphicFramePr>
        <p:xfrm>
          <a:off x="3286116" y="3214686"/>
          <a:ext cx="4357718" cy="1643073"/>
        </p:xfrm>
        <a:graphic>
          <a:graphicData uri="http://schemas.openxmlformats.org/drawingml/2006/table">
            <a:tbl>
              <a:tblPr firstRow="1" bandRow="1">
                <a:tableStyleId>{5C22544A-7EE6-4342-B048-85BDC9FD1C3A}</a:tableStyleId>
              </a:tblPr>
              <a:tblGrid>
                <a:gridCol w="4357718"/>
              </a:tblGrid>
              <a:tr h="547691">
                <a:tc>
                  <a:txBody>
                    <a:bodyPr/>
                    <a:lstStyle/>
                    <a:p>
                      <a:endParaRPr lang="en-IN" dirty="0"/>
                    </a:p>
                  </a:txBody>
                  <a:tcPr>
                    <a:lnT w="12700" cap="flat" cmpd="sng" algn="ctr">
                      <a:solidFill>
                        <a:schemeClr val="tx1"/>
                      </a:solidFill>
                      <a:prstDash val="solid"/>
                      <a:round/>
                      <a:headEnd type="none" w="med" len="med"/>
                      <a:tailEnd type="none" w="med" len="med"/>
                    </a:lnT>
                  </a:tcPr>
                </a:tc>
              </a:tr>
              <a:tr h="547691">
                <a:tc>
                  <a:txBody>
                    <a:bodyPr/>
                    <a:lstStyle/>
                    <a:p>
                      <a:endParaRPr lang="en-IN" dirty="0"/>
                    </a:p>
                  </a:txBody>
                  <a:tcPr/>
                </a:tc>
              </a:tr>
              <a:tr h="547691">
                <a:tc>
                  <a:txBody>
                    <a:bodyPr/>
                    <a:lstStyle/>
                    <a:p>
                      <a:endParaRPr lang="en-IN"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14290"/>
            <a:ext cx="8229600" cy="6643710"/>
          </a:xfrm>
        </p:spPr>
        <p:txBody>
          <a:bodyPr/>
          <a:lstStyle/>
          <a:p>
            <a:r>
              <a:rPr lang="en-IN" u="sng" dirty="0" smtClean="0">
                <a:solidFill>
                  <a:srgbClr val="C00000"/>
                </a:solidFill>
              </a:rPr>
              <a:t>Advantage of Stack Mixing:-</a:t>
            </a:r>
          </a:p>
          <a:p>
            <a:pPr marL="514350" indent="-514350">
              <a:buFont typeface="+mj-lt"/>
              <a:buAutoNum type="arabicPeriod"/>
            </a:pPr>
            <a:r>
              <a:rPr lang="en-IN" dirty="0" smtClean="0"/>
              <a:t>More even yarn is produced for a large period.</a:t>
            </a:r>
          </a:p>
          <a:p>
            <a:pPr marL="514350" indent="-514350">
              <a:buFont typeface="+mj-lt"/>
              <a:buAutoNum type="arabicPeriod"/>
            </a:pPr>
            <a:r>
              <a:rPr lang="en-IN" dirty="0" smtClean="0"/>
              <a:t>As cotton is allowed to </a:t>
            </a:r>
            <a:r>
              <a:rPr lang="en-IN" dirty="0" err="1" smtClean="0"/>
              <a:t>to</a:t>
            </a:r>
            <a:r>
              <a:rPr lang="en-IN" dirty="0" smtClean="0"/>
              <a:t> stand for 20 to 24</a:t>
            </a:r>
          </a:p>
          <a:p>
            <a:pPr marL="514350" indent="-514350">
              <a:buNone/>
            </a:pPr>
            <a:r>
              <a:rPr lang="en-IN" dirty="0" smtClean="0"/>
              <a:t>      hours, it absorbs the moisture according to the stage of atmosphere.</a:t>
            </a:r>
          </a:p>
          <a:p>
            <a:pPr marL="514350" indent="-514350">
              <a:buAutoNum type="arabicPeriod" startAt="3"/>
            </a:pPr>
            <a:r>
              <a:rPr lang="en-IN" dirty="0" smtClean="0"/>
              <a:t>By allowing  the cotton to stand in a room all the fibres get same temperature and humidity as that of room.</a:t>
            </a:r>
          </a:p>
          <a:p>
            <a:pPr marL="514350" indent="-514350">
              <a:buNone/>
            </a:pPr>
            <a:r>
              <a:rPr lang="en-IN" dirty="0" smtClean="0"/>
              <a:t> </a:t>
            </a:r>
            <a:r>
              <a:rPr lang="en-IN" u="sng" dirty="0" smtClean="0">
                <a:solidFill>
                  <a:srgbClr val="C00000"/>
                </a:solidFill>
              </a:rPr>
              <a:t>Advantage of Bin Mixing:-</a:t>
            </a:r>
          </a:p>
          <a:p>
            <a:pPr marL="514350" indent="-514350">
              <a:buAutoNum type="arabicPeriod"/>
            </a:pPr>
            <a:r>
              <a:rPr lang="en-IN" dirty="0" smtClean="0"/>
              <a:t>Less labour is required and better mixing.</a:t>
            </a:r>
          </a:p>
          <a:p>
            <a:pPr marL="514350" indent="-514350">
              <a:buAutoNum type="arabicPeriod"/>
            </a:pPr>
            <a:r>
              <a:rPr lang="en-IN" dirty="0" smtClean="0"/>
              <a:t>Less space is required.</a:t>
            </a:r>
          </a:p>
          <a:p>
            <a:pPr marL="514350" indent="-514350">
              <a:buAutoNum type="arabicPeriod"/>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572272"/>
          </a:xfrm>
        </p:spPr>
        <p:txBody>
          <a:bodyPr>
            <a:normAutofit fontScale="85000" lnSpcReduction="20000"/>
          </a:bodyPr>
          <a:lstStyle/>
          <a:p>
            <a:pPr>
              <a:buNone/>
            </a:pPr>
            <a:r>
              <a:rPr lang="en-IN" dirty="0" smtClean="0"/>
              <a:t>3.It permits an aging of cotton depending upon how long it is placed in bin.</a:t>
            </a:r>
          </a:p>
          <a:p>
            <a:pPr>
              <a:buNone/>
            </a:pPr>
            <a:r>
              <a:rPr lang="en-IN" u="sng" dirty="0" smtClean="0"/>
              <a:t>Advantage of Modern Mixing:-</a:t>
            </a:r>
            <a:endParaRPr lang="en-IN" dirty="0" smtClean="0"/>
          </a:p>
          <a:p>
            <a:pPr>
              <a:buNone/>
            </a:pPr>
            <a:r>
              <a:rPr lang="en-IN" dirty="0" smtClean="0"/>
              <a:t>1.One operator can manage one machine which is a saving device.</a:t>
            </a:r>
          </a:p>
          <a:p>
            <a:pPr>
              <a:buNone/>
            </a:pPr>
            <a:r>
              <a:rPr lang="en-IN" dirty="0" smtClean="0"/>
              <a:t>2. Saving of capital in investment and less chance of getting fire.</a:t>
            </a:r>
          </a:p>
          <a:p>
            <a:pPr>
              <a:buNone/>
            </a:pPr>
            <a:r>
              <a:rPr lang="en-IN" dirty="0" smtClean="0"/>
              <a:t>3. It is suitable where small quantities of yarn are required.</a:t>
            </a:r>
          </a:p>
          <a:p>
            <a:pPr>
              <a:buNone/>
            </a:pPr>
            <a:r>
              <a:rPr lang="en-IN" u="sng" dirty="0" smtClean="0"/>
              <a:t>Advantage of Machine Mixing:-</a:t>
            </a:r>
            <a:endParaRPr lang="en-IN" dirty="0" smtClean="0"/>
          </a:p>
          <a:p>
            <a:pPr>
              <a:buNone/>
            </a:pPr>
            <a:r>
              <a:rPr lang="en-IN" dirty="0" smtClean="0"/>
              <a:t>1.Saving of large floor surface.</a:t>
            </a:r>
          </a:p>
          <a:p>
            <a:pPr>
              <a:buNone/>
            </a:pPr>
            <a:r>
              <a:rPr lang="en-IN" dirty="0" smtClean="0"/>
              <a:t>2. Saving in labour.</a:t>
            </a:r>
          </a:p>
          <a:p>
            <a:pPr>
              <a:buNone/>
            </a:pPr>
            <a:r>
              <a:rPr lang="en-IN" dirty="0" smtClean="0"/>
              <a:t>3. No fire hazard because cotton is closed in the machine , so insurance charges will less.</a:t>
            </a:r>
          </a:p>
          <a:p>
            <a:pPr>
              <a:buNone/>
            </a:pPr>
            <a:r>
              <a:rPr lang="en-IN" dirty="0" smtClean="0"/>
              <a:t>4.Cost of production is less.</a:t>
            </a:r>
          </a:p>
          <a:p>
            <a:pPr>
              <a:buNone/>
            </a:pPr>
            <a:r>
              <a:rPr lang="en-IN" dirty="0" smtClean="0"/>
              <a:t>5. Dirt and dust cannot enter in cotton because cotton is closed in the machine.</a:t>
            </a:r>
          </a:p>
          <a:p>
            <a:pPr>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heckerboard(across)">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57166"/>
            <a:ext cx="8229600" cy="6286544"/>
          </a:xfrm>
        </p:spPr>
        <p:txBody>
          <a:bodyPr>
            <a:normAutofit lnSpcReduction="10000"/>
          </a:bodyPr>
          <a:lstStyle/>
          <a:p>
            <a:r>
              <a:rPr lang="en-IN" u="sng" dirty="0" smtClean="0">
                <a:solidFill>
                  <a:srgbClr val="C00000"/>
                </a:solidFill>
              </a:rPr>
              <a:t>Disadvantages:-</a:t>
            </a:r>
          </a:p>
          <a:p>
            <a:pPr marL="514350" indent="-514350">
              <a:buAutoNum type="arabicParenR"/>
            </a:pPr>
            <a:r>
              <a:rPr lang="en-IN" dirty="0" smtClean="0"/>
              <a:t>Cotton is not exposed to atmosphere and not sufficient time to regain moisture and temperature, </a:t>
            </a:r>
            <a:r>
              <a:rPr lang="en-IN" dirty="0" err="1" smtClean="0"/>
              <a:t>i.e</a:t>
            </a:r>
            <a:r>
              <a:rPr lang="en-IN" dirty="0" smtClean="0"/>
              <a:t> atmospheric </a:t>
            </a:r>
            <a:r>
              <a:rPr lang="en-IN" dirty="0" err="1" smtClean="0"/>
              <a:t>contion</a:t>
            </a:r>
            <a:r>
              <a:rPr lang="en-IN" dirty="0" smtClean="0"/>
              <a:t>. Thus the spinning cannot work so smoothly as is possible in </a:t>
            </a:r>
            <a:r>
              <a:rPr lang="en-IN" dirty="0" err="1" smtClean="0"/>
              <a:t>oters</a:t>
            </a:r>
            <a:r>
              <a:rPr lang="en-IN" dirty="0" smtClean="0"/>
              <a:t>.</a:t>
            </a:r>
          </a:p>
          <a:p>
            <a:pPr marL="514350" indent="-514350">
              <a:buAutoNum type="arabicParenR"/>
            </a:pPr>
            <a:r>
              <a:rPr lang="en-IN" dirty="0" smtClean="0"/>
              <a:t> More verities of cotton wants the more number of machines.</a:t>
            </a:r>
          </a:p>
          <a:p>
            <a:pPr marL="514350" indent="-514350">
              <a:buNone/>
            </a:pPr>
            <a:r>
              <a:rPr lang="en-IN" u="sng" dirty="0" smtClean="0">
                <a:solidFill>
                  <a:srgbClr val="00B050"/>
                </a:solidFill>
              </a:rPr>
              <a:t>BLOW ROOM LINE:-</a:t>
            </a:r>
            <a:endParaRPr lang="en-IN" dirty="0" smtClean="0">
              <a:solidFill>
                <a:srgbClr val="00B050"/>
              </a:solidFill>
            </a:endParaRPr>
          </a:p>
          <a:p>
            <a:pPr marL="514350" indent="-514350">
              <a:buNone/>
            </a:pPr>
            <a:r>
              <a:rPr lang="en-IN" dirty="0" smtClean="0"/>
              <a:t>In the blow room line the cotton bales are opened, cleaned and mixed and converted into lap form, which is a long sheet of fibres.</a:t>
            </a:r>
          </a:p>
          <a:p>
            <a:pPr marL="514350" indent="-514350">
              <a:buNone/>
            </a:pPr>
            <a:r>
              <a:rPr lang="en-IN" u="sng" dirty="0" smtClean="0">
                <a:solidFill>
                  <a:srgbClr val="FF0000"/>
                </a:solidFill>
              </a:rPr>
              <a:t>Hence the function of Blow Room Line:-</a:t>
            </a:r>
            <a:endParaRPr lang="en-IN" u="sng"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57166"/>
            <a:ext cx="8229600" cy="6286544"/>
          </a:xfrm>
        </p:spPr>
        <p:txBody>
          <a:bodyPr>
            <a:normAutofit lnSpcReduction="10000"/>
          </a:bodyPr>
          <a:lstStyle/>
          <a:p>
            <a:pPr marL="514350" indent="-514350">
              <a:buAutoNum type="arabicPeriod"/>
            </a:pPr>
            <a:r>
              <a:rPr lang="en-IN" dirty="0" smtClean="0"/>
              <a:t>Opening and cleaning</a:t>
            </a:r>
          </a:p>
          <a:p>
            <a:pPr marL="514350" indent="-514350">
              <a:buAutoNum type="arabicPeriod"/>
            </a:pPr>
            <a:r>
              <a:rPr lang="en-IN" dirty="0" smtClean="0"/>
              <a:t>Removal of waste ( Dust and dirt)</a:t>
            </a:r>
          </a:p>
          <a:p>
            <a:pPr marL="514350" indent="-514350">
              <a:buAutoNum type="arabicPeriod"/>
            </a:pPr>
            <a:r>
              <a:rPr lang="en-IN" dirty="0" smtClean="0"/>
              <a:t>Formation a long sheet of fibres as named lap.</a:t>
            </a:r>
          </a:p>
          <a:p>
            <a:pPr marL="514350" indent="-514350">
              <a:buAutoNum type="arabicPeriod"/>
            </a:pPr>
            <a:r>
              <a:rPr lang="en-IN" dirty="0" smtClean="0"/>
              <a:t>In the blow room line the various types of motions are executed:-</a:t>
            </a:r>
          </a:p>
          <a:p>
            <a:pPr marL="571500" indent="-571500">
              <a:buAutoNum type="romanLcParenR"/>
            </a:pPr>
            <a:r>
              <a:rPr lang="en-IN" dirty="0" smtClean="0"/>
              <a:t>By opposite action of spikes.</a:t>
            </a:r>
          </a:p>
          <a:p>
            <a:pPr marL="571500" indent="-571500">
              <a:buAutoNum type="romanLcParenR"/>
            </a:pPr>
            <a:r>
              <a:rPr lang="en-IN" dirty="0" smtClean="0"/>
              <a:t>By air current.</a:t>
            </a:r>
          </a:p>
          <a:p>
            <a:pPr marL="571500" indent="-571500">
              <a:buAutoNum type="romanLcParenR"/>
            </a:pPr>
            <a:r>
              <a:rPr lang="en-IN" dirty="0" smtClean="0"/>
              <a:t>By a pair of feed roller and beater.</a:t>
            </a:r>
          </a:p>
          <a:p>
            <a:pPr marL="571500" indent="-571500">
              <a:buAutoNum type="romanLcParenR"/>
            </a:pPr>
            <a:r>
              <a:rPr lang="en-IN" dirty="0" smtClean="0"/>
              <a:t>By pedals and beaters.</a:t>
            </a:r>
          </a:p>
          <a:p>
            <a:pPr marL="571500" indent="-571500">
              <a:buNone/>
            </a:pPr>
            <a:r>
              <a:rPr lang="en-IN" dirty="0" smtClean="0"/>
              <a:t>Main machines which are used in blow room line are as follows:-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57166"/>
            <a:ext cx="8229600" cy="6286544"/>
          </a:xfrm>
        </p:spPr>
        <p:txBody>
          <a:bodyPr>
            <a:normAutofit lnSpcReduction="10000"/>
          </a:bodyPr>
          <a:lstStyle/>
          <a:p>
            <a:pPr marL="514350" indent="-514350">
              <a:buAutoNum type="alphaLcParenR"/>
            </a:pPr>
            <a:r>
              <a:rPr lang="en-IN" dirty="0" smtClean="0"/>
              <a:t>Hopper bale breaker (1)</a:t>
            </a:r>
          </a:p>
          <a:p>
            <a:pPr marL="514350" indent="-514350">
              <a:buAutoNum type="alphaLcParenR"/>
            </a:pPr>
            <a:r>
              <a:rPr lang="en-IN" dirty="0" smtClean="0"/>
              <a:t> Super cleaner (2)</a:t>
            </a:r>
          </a:p>
          <a:p>
            <a:pPr marL="514350" indent="-514350">
              <a:buAutoNum type="alphaLcParenR"/>
            </a:pPr>
            <a:r>
              <a:rPr lang="en-IN" dirty="0" smtClean="0"/>
              <a:t>Porcupine opener(3)</a:t>
            </a:r>
          </a:p>
          <a:p>
            <a:pPr marL="514350" indent="-514350">
              <a:buAutoNum type="alphaLcParenR"/>
            </a:pPr>
            <a:r>
              <a:rPr lang="en-IN" dirty="0" smtClean="0"/>
              <a:t> </a:t>
            </a:r>
            <a:r>
              <a:rPr lang="en-IN" dirty="0" err="1" smtClean="0"/>
              <a:t>Krighton</a:t>
            </a:r>
            <a:r>
              <a:rPr lang="en-IN" dirty="0" smtClean="0"/>
              <a:t> or vertical opener(4)</a:t>
            </a:r>
          </a:p>
          <a:p>
            <a:pPr marL="514350" indent="-514350">
              <a:buAutoNum type="alphaLcParenR"/>
            </a:pPr>
            <a:r>
              <a:rPr lang="en-IN" dirty="0" smtClean="0"/>
              <a:t>Hopper feeder with condenser cage.</a:t>
            </a:r>
          </a:p>
          <a:p>
            <a:pPr marL="514350" indent="-514350">
              <a:buAutoNum type="alphaLcParenR"/>
            </a:pPr>
            <a:r>
              <a:rPr lang="en-IN" dirty="0" smtClean="0"/>
              <a:t>Double beater opener.(6)</a:t>
            </a:r>
          </a:p>
          <a:p>
            <a:pPr marL="514350" indent="-514350">
              <a:buAutoNum type="alphaLcParenR"/>
            </a:pPr>
            <a:r>
              <a:rPr lang="en-IN" dirty="0" smtClean="0"/>
              <a:t>Two way distributor.</a:t>
            </a:r>
          </a:p>
          <a:p>
            <a:pPr marL="514350" indent="-514350">
              <a:buAutoNum type="alphaLcParenR"/>
            </a:pPr>
            <a:r>
              <a:rPr lang="en-IN" dirty="0" smtClean="0"/>
              <a:t> Hopper feeder. (7)</a:t>
            </a:r>
          </a:p>
          <a:p>
            <a:pPr marL="514350" indent="-514350">
              <a:buAutoNum type="alphaLcParenR"/>
            </a:pPr>
            <a:r>
              <a:rPr lang="en-IN" dirty="0" err="1" smtClean="0"/>
              <a:t>Scutcher</a:t>
            </a:r>
            <a:r>
              <a:rPr lang="en-IN" dirty="0" smtClean="0"/>
              <a:t> (8).</a:t>
            </a:r>
          </a:p>
          <a:p>
            <a:pPr marL="514350" indent="-514350">
              <a:buNone/>
            </a:pPr>
            <a:r>
              <a:rPr lang="en-IN" dirty="0" smtClean="0"/>
              <a:t>This sequence of machinery is single process Blow room line where production can give in higher rate.</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286544"/>
          </a:xfrm>
        </p:spPr>
        <p:txBody>
          <a:bodyPr/>
          <a:lstStyle/>
          <a:p>
            <a:pPr>
              <a:buNone/>
            </a:pPr>
            <a:endParaRPr lang="en-IN" dirty="0" smtClean="0"/>
          </a:p>
          <a:p>
            <a:pPr>
              <a:buNone/>
            </a:pPr>
            <a:endParaRPr lang="en-IN" dirty="0" smtClean="0"/>
          </a:p>
          <a:p>
            <a:pPr>
              <a:buNone/>
            </a:pPr>
            <a:endParaRPr lang="en-IN" dirty="0" smtClean="0"/>
          </a:p>
          <a:p>
            <a:pPr>
              <a:buNone/>
            </a:pPr>
            <a:r>
              <a:rPr lang="en-IN" dirty="0" smtClean="0"/>
              <a:t>   1                2                    3                   4                </a:t>
            </a:r>
          </a:p>
          <a:p>
            <a:pPr>
              <a:buNone/>
            </a:pPr>
            <a:endParaRPr lang="en-IN" dirty="0" smtClean="0"/>
          </a:p>
          <a:p>
            <a:pPr>
              <a:buNone/>
            </a:pPr>
            <a:r>
              <a:rPr lang="en-IN" dirty="0" smtClean="0"/>
              <a:t>  8                 7                              6                   5  </a:t>
            </a:r>
          </a:p>
          <a:p>
            <a:pPr>
              <a:buNone/>
            </a:pPr>
            <a:endParaRPr lang="en-IN" dirty="0" smtClean="0"/>
          </a:p>
          <a:p>
            <a:pPr>
              <a:buNone/>
            </a:pPr>
            <a:endParaRPr lang="en-IN" dirty="0" smtClean="0"/>
          </a:p>
          <a:p>
            <a:pPr>
              <a:buNone/>
            </a:pPr>
            <a:r>
              <a:rPr lang="en-IN" dirty="0" smtClean="0"/>
              <a:t>   8                 7</a:t>
            </a:r>
          </a:p>
        </p:txBody>
      </p:sp>
      <p:sp>
        <p:nvSpPr>
          <p:cNvPr id="4" name="Rectangle 3"/>
          <p:cNvSpPr/>
          <p:nvPr/>
        </p:nvSpPr>
        <p:spPr>
          <a:xfrm>
            <a:off x="928662" y="164305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2571736" y="171448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4572000" y="171448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6572264" y="164305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6786578" y="378619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4857752" y="385762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p:cNvSpPr/>
          <p:nvPr/>
        </p:nvSpPr>
        <p:spPr>
          <a:xfrm>
            <a:off x="2500298" y="321468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2571736" y="4714884"/>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857224" y="3214686"/>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928662" y="4786322"/>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a:off x="1785918" y="19288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a:off x="3929058" y="2071678"/>
            <a:ext cx="478342" cy="2703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ight Arrow 16"/>
          <p:cNvSpPr/>
          <p:nvPr/>
        </p:nvSpPr>
        <p:spPr>
          <a:xfrm>
            <a:off x="5572132" y="185736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7929586" y="285749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Left Arrow 19"/>
          <p:cNvSpPr/>
          <p:nvPr/>
        </p:nvSpPr>
        <p:spPr>
          <a:xfrm>
            <a:off x="5786446" y="400050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Left Arrow 20"/>
          <p:cNvSpPr/>
          <p:nvPr/>
        </p:nvSpPr>
        <p:spPr>
          <a:xfrm>
            <a:off x="3857620" y="407194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Left-Right Arrow Callout 21"/>
          <p:cNvSpPr/>
          <p:nvPr/>
        </p:nvSpPr>
        <p:spPr>
          <a:xfrm>
            <a:off x="2928926" y="4071942"/>
            <a:ext cx="1216152" cy="576072"/>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Left Arrow 22"/>
          <p:cNvSpPr/>
          <p:nvPr/>
        </p:nvSpPr>
        <p:spPr>
          <a:xfrm>
            <a:off x="1643042" y="350043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Left Arrow 23"/>
          <p:cNvSpPr/>
          <p:nvPr/>
        </p:nvSpPr>
        <p:spPr>
          <a:xfrm>
            <a:off x="1714480" y="485776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ight Arrow 24"/>
          <p:cNvSpPr/>
          <p:nvPr/>
        </p:nvSpPr>
        <p:spPr>
          <a:xfrm>
            <a:off x="7500958" y="185736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Left Arrow 25"/>
          <p:cNvSpPr/>
          <p:nvPr/>
        </p:nvSpPr>
        <p:spPr>
          <a:xfrm>
            <a:off x="7643834" y="400050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diamond(in)">
                                      <p:cBhvr>
                                        <p:cTn id="7" dur="20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diamond(in)">
                                      <p:cBhvr>
                                        <p:cTn id="12" dur="20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diamond(in)">
                                      <p:cBhvr>
                                        <p:cTn id="1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85720" y="357166"/>
            <a:ext cx="8643998" cy="6286544"/>
          </a:xfrm>
        </p:spPr>
        <p:txBody>
          <a:bodyPr>
            <a:normAutofit lnSpcReduction="10000"/>
          </a:bodyPr>
          <a:lstStyle/>
          <a:p>
            <a:pPr>
              <a:buNone/>
            </a:pPr>
            <a:r>
              <a:rPr lang="en-IN" u="sng" dirty="0" smtClean="0">
                <a:solidFill>
                  <a:srgbClr val="FF0000"/>
                </a:solidFill>
              </a:rPr>
              <a:t>CLEANING </a:t>
            </a:r>
            <a:r>
              <a:rPr lang="en-IN" dirty="0" smtClean="0">
                <a:solidFill>
                  <a:srgbClr val="FF0000"/>
                </a:solidFill>
              </a:rPr>
              <a:t>POINT</a:t>
            </a:r>
            <a:r>
              <a:rPr lang="en-IN" u="sng" dirty="0" smtClean="0">
                <a:solidFill>
                  <a:srgbClr val="FF0000"/>
                </a:solidFill>
              </a:rPr>
              <a:t> OF HOPPER BALE BREAKER</a:t>
            </a:r>
            <a:r>
              <a:rPr lang="en-IN" dirty="0" smtClean="0"/>
              <a:t>:-  </a:t>
            </a:r>
          </a:p>
          <a:p>
            <a:pPr marL="514350" indent="-514350">
              <a:buAutoNum type="arabicParenR"/>
            </a:pPr>
            <a:r>
              <a:rPr lang="en-IN" dirty="0" smtClean="0"/>
              <a:t>Cotton which is stripped off by the evener roller, strikes the protecting bars when dust is extracted and is taken by the sucking fan.</a:t>
            </a:r>
          </a:p>
          <a:p>
            <a:pPr marL="514350" indent="-514350">
              <a:buAutoNum type="arabicParenR"/>
            </a:pPr>
            <a:r>
              <a:rPr lang="en-IN" dirty="0" smtClean="0"/>
              <a:t> There are grid bars under the beater roller so that by beating action the trash and dust is removed .</a:t>
            </a:r>
          </a:p>
          <a:p>
            <a:pPr marL="514350" indent="-514350">
              <a:buAutoNum type="arabicParenR"/>
            </a:pPr>
            <a:r>
              <a:rPr lang="en-IN" dirty="0" smtClean="0"/>
              <a:t> A magnet is usually placed near the stripper beater to remove the iron pieces if present in the cotton bales.</a:t>
            </a:r>
          </a:p>
          <a:p>
            <a:pPr marL="514350" indent="-514350">
              <a:buAutoNum type="arabicParenR"/>
            </a:pPr>
            <a:r>
              <a:rPr lang="en-IN" dirty="0" smtClean="0"/>
              <a:t> cleaning power can be increased by setting evener roller closed to the inclined spiked lattice.</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42852"/>
            <a:ext cx="8229600" cy="6715148"/>
          </a:xfrm>
        </p:spPr>
        <p:txBody>
          <a:bodyPr>
            <a:normAutofit lnSpcReduction="10000"/>
          </a:bodyPr>
          <a:lstStyle/>
          <a:p>
            <a:r>
              <a:rPr lang="en-IN" dirty="0" smtClean="0"/>
              <a:t>There are two types of yarn numbering system.</a:t>
            </a:r>
          </a:p>
          <a:p>
            <a:r>
              <a:rPr lang="en-IN" dirty="0" smtClean="0"/>
              <a:t>1) Indirect system of yarn numbering.</a:t>
            </a:r>
          </a:p>
          <a:p>
            <a:pPr>
              <a:buNone/>
            </a:pPr>
            <a:r>
              <a:rPr lang="en-IN" dirty="0"/>
              <a:t> </a:t>
            </a:r>
            <a:r>
              <a:rPr lang="en-IN" dirty="0" smtClean="0"/>
              <a:t>  N= </a:t>
            </a:r>
            <a:r>
              <a:rPr lang="en-IN" dirty="0" err="1" smtClean="0"/>
              <a:t>Lw</a:t>
            </a:r>
            <a:r>
              <a:rPr lang="en-IN" dirty="0" smtClean="0"/>
              <a:t>/</a:t>
            </a:r>
            <a:r>
              <a:rPr lang="en-IN" dirty="0" err="1" smtClean="0"/>
              <a:t>lW</a:t>
            </a:r>
            <a:r>
              <a:rPr lang="en-IN" dirty="0" smtClean="0"/>
              <a:t>, Where N=Yarn count</a:t>
            </a:r>
          </a:p>
          <a:p>
            <a:pPr>
              <a:buNone/>
            </a:pPr>
            <a:r>
              <a:rPr lang="en-IN" dirty="0"/>
              <a:t> </a:t>
            </a:r>
            <a:r>
              <a:rPr lang="en-IN" dirty="0" smtClean="0"/>
              <a:t>                                   L= Sample length of the yarn</a:t>
            </a:r>
          </a:p>
          <a:p>
            <a:pPr>
              <a:buNone/>
            </a:pPr>
            <a:r>
              <a:rPr lang="en-IN" dirty="0"/>
              <a:t> </a:t>
            </a:r>
            <a:r>
              <a:rPr lang="en-IN" dirty="0" smtClean="0"/>
              <a:t>                                  w=Sample weight of the yarn</a:t>
            </a:r>
          </a:p>
          <a:p>
            <a:pPr>
              <a:buNone/>
            </a:pPr>
            <a:r>
              <a:rPr lang="en-IN" dirty="0"/>
              <a:t> </a:t>
            </a:r>
            <a:r>
              <a:rPr lang="en-IN" dirty="0" smtClean="0"/>
              <a:t>                                 W= unit weight of the system</a:t>
            </a:r>
          </a:p>
          <a:p>
            <a:pPr>
              <a:buNone/>
            </a:pPr>
            <a:r>
              <a:rPr lang="en-IN" dirty="0"/>
              <a:t> </a:t>
            </a:r>
            <a:r>
              <a:rPr lang="en-IN" dirty="0" smtClean="0"/>
              <a:t>                                  l= unit length of the system.</a:t>
            </a:r>
          </a:p>
          <a:p>
            <a:pPr>
              <a:buNone/>
            </a:pPr>
            <a:r>
              <a:rPr lang="en-IN" dirty="0" smtClean="0"/>
              <a:t>Note : Higher the number finer the yarn.</a:t>
            </a:r>
          </a:p>
          <a:p>
            <a:pPr>
              <a:buNone/>
            </a:pPr>
            <a:r>
              <a:rPr lang="en-IN" u="sng" dirty="0" smtClean="0">
                <a:solidFill>
                  <a:srgbClr val="FF0000"/>
                </a:solidFill>
              </a:rPr>
              <a:t>English count( Ne)</a:t>
            </a:r>
          </a:p>
          <a:p>
            <a:pPr>
              <a:buNone/>
            </a:pPr>
            <a:r>
              <a:rPr lang="en-IN" dirty="0" smtClean="0"/>
              <a:t>English count is defined as “The number of 840 yards in one pound of yarn.</a:t>
            </a:r>
          </a:p>
          <a:p>
            <a:pPr>
              <a:buNone/>
            </a:pPr>
            <a:endParaRPr lang="en-IN"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85720" y="357166"/>
            <a:ext cx="8572560" cy="6500834"/>
          </a:xfrm>
        </p:spPr>
        <p:txBody>
          <a:bodyPr>
            <a:normAutofit lnSpcReduction="10000"/>
          </a:bodyPr>
          <a:lstStyle/>
          <a:p>
            <a:pPr>
              <a:buNone/>
            </a:pPr>
            <a:r>
              <a:rPr lang="en-IN" dirty="0" smtClean="0"/>
              <a:t> 4) Opening and cleaning can also be increased by the relative speed of evener roller.</a:t>
            </a:r>
          </a:p>
          <a:p>
            <a:pPr>
              <a:buNone/>
            </a:pPr>
            <a:r>
              <a:rPr lang="en-IN" dirty="0" smtClean="0"/>
              <a:t>  5) The production can be increased by increasing speed of </a:t>
            </a:r>
            <a:r>
              <a:rPr lang="en-IN" dirty="0" err="1" smtClean="0"/>
              <a:t>i.s.l</a:t>
            </a:r>
            <a:r>
              <a:rPr lang="en-IN" dirty="0" smtClean="0"/>
              <a:t>.</a:t>
            </a:r>
          </a:p>
          <a:p>
            <a:pPr>
              <a:buNone/>
            </a:pPr>
            <a:r>
              <a:rPr lang="en-IN" dirty="0" smtClean="0"/>
              <a:t>  6) The production can also be increased by increasing gap between the evener roller and I.S.L. 1          2              3           Stripper  </a:t>
            </a:r>
            <a:r>
              <a:rPr lang="en-IN" dirty="0" smtClean="0">
                <a:solidFill>
                  <a:srgbClr val="C00000"/>
                </a:solidFill>
              </a:rPr>
              <a:t>Hopper-</a:t>
            </a:r>
            <a:r>
              <a:rPr lang="en-IN" dirty="0" smtClean="0"/>
              <a:t> </a:t>
            </a:r>
          </a:p>
          <a:p>
            <a:pPr>
              <a:buNone/>
            </a:pPr>
            <a:r>
              <a:rPr lang="en-IN" dirty="0" smtClean="0"/>
              <a:t>Stripper                        Evener roller    </a:t>
            </a:r>
            <a:r>
              <a:rPr lang="en-IN" dirty="0" smtClean="0">
                <a:solidFill>
                  <a:srgbClr val="C00000"/>
                </a:solidFill>
              </a:rPr>
              <a:t>bale breaker</a:t>
            </a:r>
          </a:p>
          <a:p>
            <a:pPr>
              <a:buNone/>
            </a:pPr>
            <a:r>
              <a:rPr lang="en-IN" dirty="0" smtClean="0"/>
              <a:t>roller</a:t>
            </a:r>
          </a:p>
          <a:p>
            <a:pPr>
              <a:buNone/>
            </a:pPr>
            <a:r>
              <a:rPr lang="en-IN" dirty="0" smtClean="0"/>
              <a:t>                                         7      Swing door</a:t>
            </a:r>
          </a:p>
          <a:p>
            <a:pPr>
              <a:buNone/>
            </a:pPr>
            <a:r>
              <a:rPr lang="en-IN" dirty="0" smtClean="0"/>
              <a:t>                   4              5                 6  Bottom lattice     </a:t>
            </a:r>
          </a:p>
          <a:p>
            <a:pPr>
              <a:buNone/>
            </a:pPr>
            <a:r>
              <a:rPr lang="en-IN" dirty="0" smtClean="0"/>
              <a:t>          Inclined spiked lattice                 </a:t>
            </a:r>
          </a:p>
          <a:p>
            <a:pPr>
              <a:buNone/>
            </a:pPr>
            <a:endParaRPr lang="en-IN" dirty="0"/>
          </a:p>
        </p:txBody>
      </p:sp>
      <p:sp>
        <p:nvSpPr>
          <p:cNvPr id="7" name="Can 6"/>
          <p:cNvSpPr/>
          <p:nvPr/>
        </p:nvSpPr>
        <p:spPr>
          <a:xfrm>
            <a:off x="2428860" y="4714884"/>
            <a:ext cx="914400" cy="121615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Direct Access Storage 7"/>
          <p:cNvSpPr/>
          <p:nvPr/>
        </p:nvSpPr>
        <p:spPr>
          <a:xfrm>
            <a:off x="3786182" y="5214950"/>
            <a:ext cx="914400" cy="685800"/>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Direct Access Storage 10"/>
          <p:cNvSpPr/>
          <p:nvPr/>
        </p:nvSpPr>
        <p:spPr>
          <a:xfrm>
            <a:off x="5000628" y="5715016"/>
            <a:ext cx="914400" cy="685800"/>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2928926" y="350043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4-Point Star 14"/>
          <p:cNvSpPr/>
          <p:nvPr/>
        </p:nvSpPr>
        <p:spPr>
          <a:xfrm>
            <a:off x="4357686" y="3000372"/>
            <a:ext cx="914400" cy="914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5-Point Star 15"/>
          <p:cNvSpPr/>
          <p:nvPr/>
        </p:nvSpPr>
        <p:spPr>
          <a:xfrm>
            <a:off x="1643042" y="3500438"/>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Flowchart: Collate 16"/>
          <p:cNvSpPr/>
          <p:nvPr/>
        </p:nvSpPr>
        <p:spPr>
          <a:xfrm>
            <a:off x="4286248" y="4143380"/>
            <a:ext cx="457200" cy="914400"/>
          </a:xfrm>
          <a:prstGeom prst="flowChartCol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8" name="Left Arrow 17"/>
          <p:cNvSpPr/>
          <p:nvPr/>
        </p:nvSpPr>
        <p:spPr>
          <a:xfrm>
            <a:off x="5072066" y="507207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FF0000"/>
              </a:solidFill>
            </a:endParaRPr>
          </a:p>
        </p:txBody>
      </p:sp>
      <p:sp>
        <p:nvSpPr>
          <p:cNvPr id="20" name="Up Arrow 19"/>
          <p:cNvSpPr/>
          <p:nvPr/>
        </p:nvSpPr>
        <p:spPr>
          <a:xfrm>
            <a:off x="3357554" y="450057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Left Arrow 20"/>
          <p:cNvSpPr/>
          <p:nvPr/>
        </p:nvSpPr>
        <p:spPr>
          <a:xfrm>
            <a:off x="1785918" y="428625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14290"/>
            <a:ext cx="8929718" cy="6429420"/>
          </a:xfrm>
        </p:spPr>
        <p:txBody>
          <a:bodyPr>
            <a:normAutofit lnSpcReduction="10000"/>
          </a:bodyPr>
          <a:lstStyle/>
          <a:p>
            <a:pPr>
              <a:buNone/>
            </a:pPr>
            <a:r>
              <a:rPr lang="en-IN" u="sng" dirty="0" smtClean="0">
                <a:solidFill>
                  <a:srgbClr val="FF0000"/>
                </a:solidFill>
              </a:rPr>
              <a:t>Hopper Feeder</a:t>
            </a:r>
            <a:r>
              <a:rPr lang="en-IN" dirty="0" smtClean="0"/>
              <a:t>:- </a:t>
            </a:r>
          </a:p>
          <a:p>
            <a:pPr>
              <a:buNone/>
            </a:pPr>
            <a:r>
              <a:rPr lang="en-IN" dirty="0" smtClean="0"/>
              <a:t> The principal object of the hopper feeder is to provide a uniform feed to the subsequent machine and </a:t>
            </a:r>
            <a:r>
              <a:rPr lang="en-IN" dirty="0" err="1" smtClean="0"/>
              <a:t>incidently</a:t>
            </a:r>
            <a:r>
              <a:rPr lang="en-IN" dirty="0" smtClean="0"/>
              <a:t> to take advantage of extracting a trash, as the opportunity for the trash extraction.</a:t>
            </a:r>
          </a:p>
          <a:p>
            <a:pPr>
              <a:buNone/>
            </a:pPr>
            <a:r>
              <a:rPr lang="en-IN" dirty="0" smtClean="0">
                <a:solidFill>
                  <a:srgbClr val="FF0000"/>
                </a:solidFill>
              </a:rPr>
              <a:t>Types of hopper feeder:- 1) HF1 ( one reserve box)</a:t>
            </a:r>
          </a:p>
          <a:p>
            <a:pPr>
              <a:buNone/>
            </a:pPr>
            <a:r>
              <a:rPr lang="en-IN" dirty="0" smtClean="0">
                <a:solidFill>
                  <a:srgbClr val="FF0000"/>
                </a:solidFill>
              </a:rPr>
              <a:t>                                              2) HF2 (Two reserve box)</a:t>
            </a:r>
          </a:p>
          <a:p>
            <a:pPr>
              <a:buNone/>
            </a:pPr>
            <a:r>
              <a:rPr lang="en-IN" dirty="0" smtClean="0">
                <a:solidFill>
                  <a:srgbClr val="FF0000"/>
                </a:solidFill>
              </a:rPr>
              <a:t>                                              3) HF3 ( Three reserve box)</a:t>
            </a:r>
          </a:p>
          <a:p>
            <a:pPr>
              <a:buNone/>
            </a:pPr>
            <a:r>
              <a:rPr lang="en-IN" dirty="0" smtClean="0">
                <a:solidFill>
                  <a:srgbClr val="FF0000"/>
                </a:solidFill>
              </a:rPr>
              <a:t>                                               4) HF A. (Automatic).</a:t>
            </a:r>
          </a:p>
          <a:p>
            <a:pPr>
              <a:buNone/>
            </a:pPr>
            <a:r>
              <a:rPr lang="en-IN" dirty="0" smtClean="0">
                <a:solidFill>
                  <a:srgbClr val="FF0000"/>
                </a:solidFill>
              </a:rPr>
              <a:t>In between hopper feeder and </a:t>
            </a:r>
            <a:r>
              <a:rPr lang="en-IN" dirty="0" err="1" smtClean="0">
                <a:solidFill>
                  <a:srgbClr val="FF0000"/>
                </a:solidFill>
              </a:rPr>
              <a:t>scutcher</a:t>
            </a:r>
            <a:r>
              <a:rPr lang="en-IN" dirty="0" smtClean="0">
                <a:solidFill>
                  <a:srgbClr val="FF0000"/>
                </a:solidFill>
              </a:rPr>
              <a:t>, there is piano feed regulating device consisting of 18 pedal levers with pedal roller and a pair of feed roller in front of pedal levers.</a:t>
            </a:r>
            <a:endParaRPr lang="en-IN"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0"/>
            <a:ext cx="8786874" cy="6858000"/>
          </a:xfrm>
        </p:spPr>
        <p:txBody>
          <a:bodyPr>
            <a:normAutofit/>
          </a:bodyPr>
          <a:lstStyle/>
          <a:p>
            <a:pPr>
              <a:buNone/>
            </a:pPr>
            <a:r>
              <a:rPr lang="en-IN" u="sng" dirty="0" smtClean="0">
                <a:solidFill>
                  <a:srgbClr val="FF0000"/>
                </a:solidFill>
              </a:rPr>
              <a:t>SUPER CLEANER OR</a:t>
            </a:r>
            <a:r>
              <a:rPr lang="en-IN" dirty="0" smtClean="0"/>
              <a:t> </a:t>
            </a:r>
            <a:r>
              <a:rPr lang="en-IN" u="sng" dirty="0" smtClean="0">
                <a:solidFill>
                  <a:srgbClr val="FF0000"/>
                </a:solidFill>
              </a:rPr>
              <a:t> STEP CLEANER</a:t>
            </a:r>
            <a:r>
              <a:rPr lang="en-IN" dirty="0" smtClean="0"/>
              <a:t>:- </a:t>
            </a:r>
          </a:p>
          <a:p>
            <a:pPr>
              <a:buNone/>
            </a:pPr>
            <a:r>
              <a:rPr lang="en-IN" dirty="0" smtClean="0"/>
              <a:t>                                                             </a:t>
            </a:r>
          </a:p>
          <a:p>
            <a:pPr>
              <a:buNone/>
            </a:pPr>
            <a:r>
              <a:rPr lang="en-IN" dirty="0" smtClean="0"/>
              <a:t>                                                            </a:t>
            </a:r>
          </a:p>
          <a:p>
            <a:pPr>
              <a:buNone/>
            </a:pPr>
            <a:r>
              <a:rPr lang="en-IN" dirty="0" smtClean="0"/>
              <a:t>                                                                </a:t>
            </a:r>
          </a:p>
          <a:p>
            <a:pPr>
              <a:buNone/>
            </a:pPr>
            <a:r>
              <a:rPr lang="en-IN" dirty="0" smtClean="0"/>
              <a:t>                                                               Six Number of                                                               Beater bar                                     beaters angle at    </a:t>
            </a:r>
          </a:p>
          <a:p>
            <a:pPr>
              <a:buNone/>
            </a:pPr>
            <a:r>
              <a:rPr lang="en-IN" dirty="0" smtClean="0"/>
              <a:t>                      E                                       45 *          </a:t>
            </a:r>
          </a:p>
          <a:p>
            <a:pPr>
              <a:buNone/>
            </a:pPr>
            <a:r>
              <a:rPr lang="en-IN" dirty="0" smtClean="0"/>
              <a:t> </a:t>
            </a:r>
            <a:r>
              <a:rPr lang="en-IN" dirty="0" err="1" smtClean="0"/>
              <a:t>Buffle</a:t>
            </a:r>
            <a:r>
              <a:rPr lang="en-IN" dirty="0" smtClean="0"/>
              <a:t>                                                                   </a:t>
            </a:r>
          </a:p>
          <a:p>
            <a:pPr>
              <a:buNone/>
            </a:pPr>
            <a:r>
              <a:rPr lang="en-IN" dirty="0" smtClean="0"/>
              <a:t>   Plate                                                 Grid Bars       </a:t>
            </a:r>
          </a:p>
          <a:p>
            <a:pPr>
              <a:buNone/>
            </a:pPr>
            <a:r>
              <a:rPr lang="en-IN" dirty="0" smtClean="0"/>
              <a:t>       E                 B2                                                                                       </a:t>
            </a:r>
          </a:p>
          <a:p>
            <a:pPr>
              <a:buNone/>
            </a:pPr>
            <a:r>
              <a:rPr lang="en-IN" dirty="0" smtClean="0"/>
              <a:t> B1            45*                            F- Trash Box       </a:t>
            </a:r>
            <a:endParaRPr lang="en-IN" dirty="0"/>
          </a:p>
        </p:txBody>
      </p:sp>
      <p:sp>
        <p:nvSpPr>
          <p:cNvPr id="4" name="Flowchart: Connector 3"/>
          <p:cNvSpPr/>
          <p:nvPr/>
        </p:nvSpPr>
        <p:spPr>
          <a:xfrm>
            <a:off x="1357290" y="592933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lowchart: Connector 4"/>
          <p:cNvSpPr/>
          <p:nvPr/>
        </p:nvSpPr>
        <p:spPr>
          <a:xfrm>
            <a:off x="2071670" y="521495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Flowchart: Connector 5"/>
          <p:cNvSpPr/>
          <p:nvPr/>
        </p:nvSpPr>
        <p:spPr>
          <a:xfrm>
            <a:off x="2714612" y="450057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lowchart: Connector 6"/>
          <p:cNvSpPr/>
          <p:nvPr/>
        </p:nvSpPr>
        <p:spPr>
          <a:xfrm>
            <a:off x="3428992" y="378619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Connector 7"/>
          <p:cNvSpPr/>
          <p:nvPr/>
        </p:nvSpPr>
        <p:spPr>
          <a:xfrm>
            <a:off x="4214810" y="3000372"/>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Connector 8"/>
          <p:cNvSpPr/>
          <p:nvPr/>
        </p:nvSpPr>
        <p:spPr>
          <a:xfrm>
            <a:off x="5000628" y="2214554"/>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Lightning Bolt 9"/>
          <p:cNvSpPr/>
          <p:nvPr/>
        </p:nvSpPr>
        <p:spPr>
          <a:xfrm>
            <a:off x="2357422" y="5572140"/>
            <a:ext cx="914400" cy="9144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Lightning Bolt 10"/>
          <p:cNvSpPr/>
          <p:nvPr/>
        </p:nvSpPr>
        <p:spPr>
          <a:xfrm>
            <a:off x="3000364" y="5143512"/>
            <a:ext cx="914400" cy="9144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Lightning Bolt 11"/>
          <p:cNvSpPr/>
          <p:nvPr/>
        </p:nvSpPr>
        <p:spPr>
          <a:xfrm>
            <a:off x="3714744" y="4643446"/>
            <a:ext cx="914400" cy="9144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Lightning Bolt 12"/>
          <p:cNvSpPr/>
          <p:nvPr/>
        </p:nvSpPr>
        <p:spPr>
          <a:xfrm>
            <a:off x="2500298" y="5643578"/>
            <a:ext cx="914400" cy="9144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Bent-Up Arrow 14"/>
          <p:cNvSpPr/>
          <p:nvPr/>
        </p:nvSpPr>
        <p:spPr>
          <a:xfrm>
            <a:off x="4643438" y="3286124"/>
            <a:ext cx="850392" cy="7315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Left Arrow 15"/>
          <p:cNvSpPr/>
          <p:nvPr/>
        </p:nvSpPr>
        <p:spPr>
          <a:xfrm>
            <a:off x="4214810" y="637336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Left Arrow 16"/>
          <p:cNvSpPr/>
          <p:nvPr/>
        </p:nvSpPr>
        <p:spPr>
          <a:xfrm>
            <a:off x="2428860" y="637336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Plus 19"/>
          <p:cNvSpPr/>
          <p:nvPr/>
        </p:nvSpPr>
        <p:spPr>
          <a:xfrm>
            <a:off x="1142976" y="5715016"/>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Plus 20"/>
          <p:cNvSpPr/>
          <p:nvPr/>
        </p:nvSpPr>
        <p:spPr>
          <a:xfrm>
            <a:off x="1857356" y="5000636"/>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Plus 21"/>
          <p:cNvSpPr/>
          <p:nvPr/>
        </p:nvSpPr>
        <p:spPr>
          <a:xfrm>
            <a:off x="2500298" y="4286256"/>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Plus 22"/>
          <p:cNvSpPr/>
          <p:nvPr/>
        </p:nvSpPr>
        <p:spPr>
          <a:xfrm>
            <a:off x="3214678" y="3571876"/>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Plus 23"/>
          <p:cNvSpPr/>
          <p:nvPr/>
        </p:nvSpPr>
        <p:spPr>
          <a:xfrm>
            <a:off x="4000496" y="2786058"/>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Plus 24"/>
          <p:cNvSpPr/>
          <p:nvPr/>
        </p:nvSpPr>
        <p:spPr>
          <a:xfrm>
            <a:off x="4786314" y="1928802"/>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Left Arrow 25"/>
          <p:cNvSpPr/>
          <p:nvPr/>
        </p:nvSpPr>
        <p:spPr>
          <a:xfrm>
            <a:off x="3571868" y="164305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Left Arrow 26"/>
          <p:cNvSpPr/>
          <p:nvPr/>
        </p:nvSpPr>
        <p:spPr>
          <a:xfrm>
            <a:off x="2214546" y="164305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Left Arrow 27"/>
          <p:cNvSpPr/>
          <p:nvPr/>
        </p:nvSpPr>
        <p:spPr>
          <a:xfrm>
            <a:off x="857224" y="164305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Notched Right Arrow 28"/>
          <p:cNvSpPr/>
          <p:nvPr/>
        </p:nvSpPr>
        <p:spPr>
          <a:xfrm>
            <a:off x="3071802" y="3000372"/>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Left Arrow 29"/>
          <p:cNvSpPr/>
          <p:nvPr/>
        </p:nvSpPr>
        <p:spPr>
          <a:xfrm>
            <a:off x="4786314" y="471488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Flowchart: Summing Junction 31"/>
          <p:cNvSpPr/>
          <p:nvPr/>
        </p:nvSpPr>
        <p:spPr>
          <a:xfrm>
            <a:off x="1285852" y="5143512"/>
            <a:ext cx="612648" cy="61264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Flowchart: Summing Junction 32"/>
          <p:cNvSpPr/>
          <p:nvPr/>
        </p:nvSpPr>
        <p:spPr>
          <a:xfrm>
            <a:off x="2571736" y="3714752"/>
            <a:ext cx="612648" cy="61264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Notched Right Arrow 33"/>
          <p:cNvSpPr/>
          <p:nvPr/>
        </p:nvSpPr>
        <p:spPr>
          <a:xfrm>
            <a:off x="1643042" y="4000504"/>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43" name="Straight Arrow Connector 42"/>
          <p:cNvCxnSpPr/>
          <p:nvPr/>
        </p:nvCxnSpPr>
        <p:spPr>
          <a:xfrm>
            <a:off x="285720" y="5286388"/>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4071934" y="5429264"/>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heckerboard(across)">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42844" y="357166"/>
            <a:ext cx="8786874" cy="6286544"/>
          </a:xfrm>
        </p:spPr>
        <p:txBody>
          <a:bodyPr>
            <a:normAutofit fontScale="92500"/>
          </a:bodyPr>
          <a:lstStyle/>
          <a:p>
            <a:pPr>
              <a:buNone/>
            </a:pPr>
            <a:r>
              <a:rPr lang="en-IN" dirty="0" smtClean="0"/>
              <a:t>The Step cleaner is commonly equipped with six number of beaters arranged at an angle of 45*.</a:t>
            </a:r>
          </a:p>
          <a:p>
            <a:pPr>
              <a:buNone/>
            </a:pPr>
            <a:r>
              <a:rPr lang="en-IN" dirty="0" smtClean="0"/>
              <a:t>Each beater consists of </a:t>
            </a:r>
            <a:r>
              <a:rPr lang="en-IN" dirty="0" err="1" smtClean="0"/>
              <a:t>tubeler</a:t>
            </a:r>
            <a:r>
              <a:rPr lang="en-IN" dirty="0" smtClean="0"/>
              <a:t> body on to which are  welded four rows of spikes or beating arms of elliptical cross </a:t>
            </a:r>
            <a:r>
              <a:rPr lang="en-IN" dirty="0" err="1" smtClean="0"/>
              <a:t>section.Under</a:t>
            </a:r>
            <a:r>
              <a:rPr lang="en-IN" dirty="0" smtClean="0"/>
              <a:t> each beater a grid bar system ‘c’ is fitted which is adjustable.</a:t>
            </a:r>
          </a:p>
          <a:p>
            <a:pPr>
              <a:buNone/>
            </a:pPr>
            <a:r>
              <a:rPr lang="en-IN" dirty="0" smtClean="0"/>
              <a:t>On entering the first beater compartment the partially opened cotton is flung by the beater arms against the grid bars before passing on upward to the second beater B2.Buffle plate E inter passed between each turn of beater prevents them from creating a circular air current by deflecting air and cotton towards the next beater.</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357982"/>
          </a:xfrm>
        </p:spPr>
        <p:txBody>
          <a:bodyPr/>
          <a:lstStyle/>
          <a:p>
            <a:pPr>
              <a:buNone/>
            </a:pPr>
            <a:r>
              <a:rPr lang="en-IN" dirty="0" smtClean="0"/>
              <a:t>The beaters revolve in the same direction at 550 rpm, which has the effect of giving the cotton tufts a series of severe blows in a direction opposite to that at which the previous beater delivers the cotton. The trash extracted by the beater action falls into the trash box F.</a:t>
            </a:r>
          </a:p>
          <a:p>
            <a:pPr>
              <a:buNone/>
            </a:pPr>
            <a:r>
              <a:rPr lang="en-IN" dirty="0" smtClean="0"/>
              <a:t>          Beater rpm= 550</a:t>
            </a:r>
          </a:p>
          <a:p>
            <a:pPr>
              <a:buNone/>
            </a:pPr>
            <a:r>
              <a:rPr lang="en-IN" dirty="0" smtClean="0"/>
              <a:t>             Power      = 3.7 H.P</a:t>
            </a:r>
          </a:p>
          <a:p>
            <a:pPr>
              <a:buNone/>
            </a:pPr>
            <a:r>
              <a:rPr lang="en-IN" dirty="0" smtClean="0"/>
              <a:t>          Production = 600 to 700 lbs/hour.</a:t>
            </a:r>
          </a:p>
          <a:p>
            <a:pPr>
              <a:buNone/>
            </a:pPr>
            <a:r>
              <a:rPr lang="en-IN" dirty="0" smtClean="0"/>
              <a:t>    Angle of beater= 45*. The material flow in the step cleaner from lower beater to upper beater.</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0" y="285728"/>
            <a:ext cx="8929718" cy="6429420"/>
          </a:xfrm>
        </p:spPr>
        <p:txBody>
          <a:bodyPr/>
          <a:lstStyle/>
          <a:p>
            <a:pPr>
              <a:buNone/>
            </a:pPr>
            <a:r>
              <a:rPr lang="en-IN" dirty="0" smtClean="0"/>
              <a:t>There are various types of beater. The </a:t>
            </a:r>
            <a:r>
              <a:rPr lang="en-IN" dirty="0" err="1" smtClean="0"/>
              <a:t>dia</a:t>
            </a:r>
            <a:r>
              <a:rPr lang="en-IN" dirty="0" smtClean="0"/>
              <a:t> of beater is 16’’ to 18”.</a:t>
            </a:r>
          </a:p>
          <a:p>
            <a:pPr>
              <a:buNone/>
            </a:pPr>
            <a:r>
              <a:rPr lang="en-IN" dirty="0" smtClean="0"/>
              <a:t> 1) Bladed beater:-</a:t>
            </a:r>
            <a:r>
              <a:rPr lang="en-IN" dirty="0" err="1" smtClean="0"/>
              <a:t>i</a:t>
            </a:r>
            <a:r>
              <a:rPr lang="en-IN" dirty="0" smtClean="0"/>
              <a:t>) two bladed ii) three bladed.</a:t>
            </a:r>
          </a:p>
          <a:p>
            <a:pPr>
              <a:buNone/>
            </a:pPr>
            <a:r>
              <a:rPr lang="en-IN" dirty="0" smtClean="0"/>
              <a:t> 2) Porcupine beater.            1.    </a:t>
            </a:r>
            <a:r>
              <a:rPr lang="en-IN" u="sng" dirty="0" smtClean="0">
                <a:solidFill>
                  <a:srgbClr val="00B050"/>
                </a:solidFill>
              </a:rPr>
              <a:t>Two Bladed beater</a:t>
            </a:r>
          </a:p>
          <a:p>
            <a:pPr>
              <a:buNone/>
            </a:pPr>
            <a:r>
              <a:rPr lang="en-IN" dirty="0" smtClean="0"/>
              <a:t> 3) </a:t>
            </a:r>
            <a:r>
              <a:rPr lang="en-IN" dirty="0" err="1" smtClean="0"/>
              <a:t>Kirschner</a:t>
            </a:r>
            <a:r>
              <a:rPr lang="en-IN" dirty="0" smtClean="0"/>
              <a:t> Beater.</a:t>
            </a:r>
          </a:p>
          <a:p>
            <a:pPr>
              <a:buNone/>
            </a:pPr>
            <a:r>
              <a:rPr lang="en-IN" dirty="0" smtClean="0"/>
              <a:t> 4) Vertical type beater.                                   </a:t>
            </a:r>
          </a:p>
          <a:p>
            <a:pPr>
              <a:buNone/>
            </a:pPr>
            <a:r>
              <a:rPr lang="en-IN" dirty="0" smtClean="0"/>
              <a:t>                           2</a:t>
            </a:r>
            <a:r>
              <a:rPr lang="en-IN" u="sng" dirty="0" smtClean="0">
                <a:solidFill>
                  <a:srgbClr val="FF0000"/>
                </a:solidFill>
              </a:rPr>
              <a:t>Three bladed</a:t>
            </a:r>
          </a:p>
          <a:p>
            <a:pPr>
              <a:buNone/>
            </a:pPr>
            <a:r>
              <a:rPr lang="en-IN" dirty="0" smtClean="0"/>
              <a:t>                                 </a:t>
            </a:r>
            <a:r>
              <a:rPr lang="en-IN" u="sng" dirty="0" smtClean="0">
                <a:solidFill>
                  <a:srgbClr val="FF0000"/>
                </a:solidFill>
              </a:rPr>
              <a:t>Beater </a:t>
            </a:r>
            <a:r>
              <a:rPr lang="en-IN" dirty="0" smtClean="0"/>
              <a:t>                              Grid bars </a:t>
            </a:r>
          </a:p>
          <a:p>
            <a:pPr>
              <a:buNone/>
            </a:pPr>
            <a:r>
              <a:rPr lang="en-IN" dirty="0" smtClean="0"/>
              <a:t>                          .                     Feed roller. </a:t>
            </a:r>
          </a:p>
          <a:p>
            <a:pPr>
              <a:buNone/>
            </a:pPr>
            <a:r>
              <a:rPr lang="en-IN" dirty="0" smtClean="0"/>
              <a:t>                                               Beater Blade</a:t>
            </a:r>
          </a:p>
          <a:p>
            <a:pPr>
              <a:buNone/>
            </a:pPr>
            <a:r>
              <a:rPr lang="en-IN" dirty="0" smtClean="0"/>
              <a:t>                             Grid Bars</a:t>
            </a:r>
            <a:endParaRPr lang="en-IN" dirty="0"/>
          </a:p>
        </p:txBody>
      </p:sp>
      <p:sp>
        <p:nvSpPr>
          <p:cNvPr id="4" name="Donut 3"/>
          <p:cNvSpPr/>
          <p:nvPr/>
        </p:nvSpPr>
        <p:spPr>
          <a:xfrm>
            <a:off x="6715140" y="2857496"/>
            <a:ext cx="1000132" cy="928694"/>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6" name="Right Arrow Callout 5"/>
          <p:cNvSpPr/>
          <p:nvPr/>
        </p:nvSpPr>
        <p:spPr>
          <a:xfrm>
            <a:off x="5786446" y="2928934"/>
            <a:ext cx="914400" cy="9144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Left Arrow Callout 6"/>
          <p:cNvSpPr/>
          <p:nvPr/>
        </p:nvSpPr>
        <p:spPr>
          <a:xfrm>
            <a:off x="7715272" y="2857496"/>
            <a:ext cx="91440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Connector 7"/>
          <p:cNvSpPr/>
          <p:nvPr/>
        </p:nvSpPr>
        <p:spPr>
          <a:xfrm>
            <a:off x="5072066" y="2928934"/>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Connector 8"/>
          <p:cNvSpPr/>
          <p:nvPr/>
        </p:nvSpPr>
        <p:spPr>
          <a:xfrm>
            <a:off x="5072066" y="3429000"/>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a:off x="4143372" y="3214686"/>
            <a:ext cx="978408" cy="413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Diagonal Stripe 10"/>
          <p:cNvSpPr/>
          <p:nvPr/>
        </p:nvSpPr>
        <p:spPr>
          <a:xfrm>
            <a:off x="6500826" y="3929066"/>
            <a:ext cx="700086" cy="571504"/>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2" name="Diagonal Stripe 11"/>
          <p:cNvSpPr/>
          <p:nvPr/>
        </p:nvSpPr>
        <p:spPr>
          <a:xfrm>
            <a:off x="6858016" y="4071942"/>
            <a:ext cx="985838" cy="571504"/>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4" name="Donut 13"/>
          <p:cNvSpPr/>
          <p:nvPr/>
        </p:nvSpPr>
        <p:spPr>
          <a:xfrm>
            <a:off x="1857356" y="4714884"/>
            <a:ext cx="914400" cy="914400"/>
          </a:xfrm>
          <a:prstGeom prst="donut">
            <a:avLst>
              <a:gd name="adj" fmla="val 3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7" name="Down Arrow Callout 16"/>
          <p:cNvSpPr/>
          <p:nvPr/>
        </p:nvSpPr>
        <p:spPr>
          <a:xfrm>
            <a:off x="1785918" y="3786190"/>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Left Arrow Callout 18"/>
          <p:cNvSpPr/>
          <p:nvPr/>
        </p:nvSpPr>
        <p:spPr>
          <a:xfrm>
            <a:off x="2571736" y="5072074"/>
            <a:ext cx="91440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ight Arrow Callout 19"/>
          <p:cNvSpPr/>
          <p:nvPr/>
        </p:nvSpPr>
        <p:spPr>
          <a:xfrm>
            <a:off x="1071538" y="5000636"/>
            <a:ext cx="914400" cy="9144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Flowchart: Connector 20"/>
          <p:cNvSpPr/>
          <p:nvPr/>
        </p:nvSpPr>
        <p:spPr>
          <a:xfrm>
            <a:off x="428596" y="4929198"/>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Flowchart: Connector 21"/>
          <p:cNvSpPr/>
          <p:nvPr/>
        </p:nvSpPr>
        <p:spPr>
          <a:xfrm>
            <a:off x="428596" y="5429264"/>
            <a:ext cx="457200" cy="35719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Diagonal Stripe 22"/>
          <p:cNvSpPr/>
          <p:nvPr/>
        </p:nvSpPr>
        <p:spPr>
          <a:xfrm>
            <a:off x="1643042" y="5929330"/>
            <a:ext cx="842962" cy="485796"/>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4" name="Diagonal Stripe 23"/>
          <p:cNvSpPr/>
          <p:nvPr/>
        </p:nvSpPr>
        <p:spPr>
          <a:xfrm>
            <a:off x="2000232" y="6000768"/>
            <a:ext cx="914400" cy="70011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5" name="Up Arrow 24"/>
          <p:cNvSpPr/>
          <p:nvPr/>
        </p:nvSpPr>
        <p:spPr>
          <a:xfrm>
            <a:off x="5072066" y="4000504"/>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Left Arrow 25"/>
          <p:cNvSpPr/>
          <p:nvPr/>
        </p:nvSpPr>
        <p:spPr>
          <a:xfrm>
            <a:off x="3571868" y="550070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ight Arrow 26"/>
          <p:cNvSpPr/>
          <p:nvPr/>
        </p:nvSpPr>
        <p:spPr>
          <a:xfrm>
            <a:off x="0" y="5286388"/>
            <a:ext cx="48920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214282" y="214290"/>
            <a:ext cx="8715436" cy="6429420"/>
          </a:xfrm>
        </p:spPr>
        <p:txBody>
          <a:bodyPr>
            <a:normAutofit fontScale="92500" lnSpcReduction="20000"/>
          </a:bodyPr>
          <a:lstStyle/>
          <a:p>
            <a:pPr>
              <a:buNone/>
            </a:pPr>
            <a:r>
              <a:rPr lang="en-IN" dirty="0" smtClean="0">
                <a:solidFill>
                  <a:srgbClr val="C00000"/>
                </a:solidFill>
              </a:rPr>
              <a:t> KIRSCHNER BEATER </a:t>
            </a:r>
            <a:r>
              <a:rPr lang="en-IN" dirty="0" smtClean="0"/>
              <a:t>:- </a:t>
            </a:r>
          </a:p>
          <a:p>
            <a:pPr>
              <a:buNone/>
            </a:pPr>
            <a:r>
              <a:rPr lang="en-IN" dirty="0" smtClean="0"/>
              <a:t>                                                               </a:t>
            </a:r>
          </a:p>
          <a:p>
            <a:pPr>
              <a:buNone/>
            </a:pPr>
            <a:r>
              <a:rPr lang="en-IN" dirty="0" smtClean="0"/>
              <a:t>                                                          </a:t>
            </a:r>
          </a:p>
          <a:p>
            <a:pPr>
              <a:buNone/>
            </a:pPr>
            <a:r>
              <a:rPr lang="en-IN" dirty="0" smtClean="0"/>
              <a:t>                                                   </a:t>
            </a:r>
          </a:p>
          <a:p>
            <a:pPr>
              <a:buNone/>
            </a:pPr>
            <a:r>
              <a:rPr lang="en-IN" dirty="0" smtClean="0">
                <a:solidFill>
                  <a:srgbClr val="FF0000"/>
                </a:solidFill>
              </a:rPr>
              <a:t>                                                        Beater bar with </a:t>
            </a:r>
          </a:p>
          <a:p>
            <a:pPr>
              <a:buNone/>
            </a:pPr>
            <a:r>
              <a:rPr lang="en-IN" dirty="0" smtClean="0">
                <a:solidFill>
                  <a:srgbClr val="FF0000"/>
                </a:solidFill>
              </a:rPr>
              <a:t>  Pedal roller                                         steel pins. </a:t>
            </a:r>
          </a:p>
          <a:p>
            <a:pPr>
              <a:buNone/>
            </a:pPr>
            <a:r>
              <a:rPr lang="en-IN" dirty="0" smtClean="0"/>
              <a:t>                                                                 </a:t>
            </a:r>
          </a:p>
          <a:p>
            <a:pPr>
              <a:buNone/>
            </a:pPr>
            <a:r>
              <a:rPr lang="en-IN" dirty="0" smtClean="0"/>
              <a:t>                                                              </a:t>
            </a:r>
          </a:p>
          <a:p>
            <a:pPr>
              <a:buNone/>
            </a:pPr>
            <a:r>
              <a:rPr lang="en-IN" dirty="0" smtClean="0"/>
              <a:t>              </a:t>
            </a:r>
          </a:p>
          <a:p>
            <a:pPr>
              <a:buNone/>
            </a:pPr>
            <a:r>
              <a:rPr lang="en-IN" dirty="0" smtClean="0"/>
              <a:t>                                                                         </a:t>
            </a:r>
            <a:r>
              <a:rPr lang="en-IN" dirty="0" smtClean="0">
                <a:solidFill>
                  <a:srgbClr val="FF0000"/>
                </a:solidFill>
              </a:rPr>
              <a:t>Beater bar</a:t>
            </a:r>
          </a:p>
          <a:p>
            <a:pPr>
              <a:buNone/>
            </a:pPr>
            <a:endParaRPr lang="en-IN" dirty="0" smtClean="0"/>
          </a:p>
          <a:p>
            <a:pPr>
              <a:buNone/>
            </a:pPr>
            <a:r>
              <a:rPr lang="en-IN" dirty="0" smtClean="0">
                <a:solidFill>
                  <a:srgbClr val="FF0000"/>
                </a:solidFill>
              </a:rPr>
              <a:t>              Feed roller                                      Grid Bars</a:t>
            </a:r>
          </a:p>
          <a:p>
            <a:pPr>
              <a:buNone/>
            </a:pPr>
            <a:r>
              <a:rPr lang="en-IN" dirty="0" smtClean="0"/>
              <a:t>                                                                      </a:t>
            </a:r>
          </a:p>
          <a:p>
            <a:pPr>
              <a:buNone/>
            </a:pPr>
            <a:r>
              <a:rPr lang="en-IN" dirty="0" smtClean="0">
                <a:solidFill>
                  <a:srgbClr val="FF0000"/>
                </a:solidFill>
              </a:rPr>
              <a:t>           Pedal lever                               </a:t>
            </a:r>
            <a:endParaRPr lang="en-IN" dirty="0">
              <a:solidFill>
                <a:srgbClr val="FF0000"/>
              </a:solidFill>
            </a:endParaRPr>
          </a:p>
        </p:txBody>
      </p:sp>
      <p:sp>
        <p:nvSpPr>
          <p:cNvPr id="4" name="Donut 3"/>
          <p:cNvSpPr/>
          <p:nvPr/>
        </p:nvSpPr>
        <p:spPr>
          <a:xfrm>
            <a:off x="3786182" y="3429000"/>
            <a:ext cx="914400" cy="91440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5" name="Left Arrow Callout 4"/>
          <p:cNvSpPr/>
          <p:nvPr/>
        </p:nvSpPr>
        <p:spPr>
          <a:xfrm>
            <a:off x="4572000" y="3786190"/>
            <a:ext cx="91440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Down Arrow Callout 5"/>
          <p:cNvSpPr/>
          <p:nvPr/>
        </p:nvSpPr>
        <p:spPr>
          <a:xfrm>
            <a:off x="3714744" y="2571744"/>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ight Arrow Callout 6"/>
          <p:cNvSpPr/>
          <p:nvPr/>
        </p:nvSpPr>
        <p:spPr>
          <a:xfrm>
            <a:off x="3000364" y="3786190"/>
            <a:ext cx="914400" cy="9144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Isosceles Triangle 7"/>
          <p:cNvSpPr/>
          <p:nvPr/>
        </p:nvSpPr>
        <p:spPr>
          <a:xfrm>
            <a:off x="3286116" y="5000636"/>
            <a:ext cx="989266" cy="78581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Isosceles Triangle 8"/>
          <p:cNvSpPr/>
          <p:nvPr/>
        </p:nvSpPr>
        <p:spPr>
          <a:xfrm>
            <a:off x="4572000" y="5000636"/>
            <a:ext cx="917828" cy="7143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Connector 9"/>
          <p:cNvSpPr/>
          <p:nvPr/>
        </p:nvSpPr>
        <p:spPr>
          <a:xfrm>
            <a:off x="2285984" y="3714752"/>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Connector 10"/>
          <p:cNvSpPr/>
          <p:nvPr/>
        </p:nvSpPr>
        <p:spPr>
          <a:xfrm>
            <a:off x="2285984" y="4214818"/>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571472" y="371475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Curved Up Arrow 12"/>
          <p:cNvSpPr/>
          <p:nvPr/>
        </p:nvSpPr>
        <p:spPr>
          <a:xfrm>
            <a:off x="500034" y="4286256"/>
            <a:ext cx="1216152"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4" name="Diagonal Stripe 13"/>
          <p:cNvSpPr/>
          <p:nvPr/>
        </p:nvSpPr>
        <p:spPr>
          <a:xfrm>
            <a:off x="142844" y="4429132"/>
            <a:ext cx="557210" cy="35719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5" name="Left Arrow 14"/>
          <p:cNvSpPr/>
          <p:nvPr/>
        </p:nvSpPr>
        <p:spPr>
          <a:xfrm>
            <a:off x="5286380" y="500063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Up Arrow 15"/>
          <p:cNvSpPr/>
          <p:nvPr/>
        </p:nvSpPr>
        <p:spPr>
          <a:xfrm>
            <a:off x="2357422" y="4572008"/>
            <a:ext cx="357190" cy="6429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Notched Right Arrow 16"/>
          <p:cNvSpPr/>
          <p:nvPr/>
        </p:nvSpPr>
        <p:spPr>
          <a:xfrm>
            <a:off x="1357290" y="3929066"/>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Up Arrow 17"/>
          <p:cNvSpPr/>
          <p:nvPr/>
        </p:nvSpPr>
        <p:spPr>
          <a:xfrm>
            <a:off x="785786" y="5143512"/>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Down Arrow 18"/>
          <p:cNvSpPr/>
          <p:nvPr/>
        </p:nvSpPr>
        <p:spPr>
          <a:xfrm>
            <a:off x="785786" y="2857496"/>
            <a:ext cx="500066" cy="9069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Curved Up Arrow 19"/>
          <p:cNvSpPr/>
          <p:nvPr/>
        </p:nvSpPr>
        <p:spPr>
          <a:xfrm>
            <a:off x="3714744" y="4429132"/>
            <a:ext cx="1216152" cy="85725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1" name="Left Arrow 20"/>
          <p:cNvSpPr/>
          <p:nvPr/>
        </p:nvSpPr>
        <p:spPr>
          <a:xfrm>
            <a:off x="4643438" y="250030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Left Arrow 21"/>
          <p:cNvSpPr/>
          <p:nvPr/>
        </p:nvSpPr>
        <p:spPr>
          <a:xfrm>
            <a:off x="5500694" y="428625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ox(i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ox(i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ox(i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ox(in)">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box(in)">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box(in)">
                                      <p:cBhvr>
                                        <p:cTn id="6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357982"/>
          </a:xfrm>
        </p:spPr>
        <p:txBody>
          <a:bodyPr>
            <a:normAutofit fontScale="92500" lnSpcReduction="10000"/>
          </a:bodyPr>
          <a:lstStyle/>
          <a:p>
            <a:pPr>
              <a:buNone/>
            </a:pPr>
            <a:r>
              <a:rPr lang="en-IN" dirty="0" smtClean="0"/>
              <a:t>The </a:t>
            </a:r>
            <a:r>
              <a:rPr lang="en-IN" dirty="0" err="1" smtClean="0"/>
              <a:t>Kirschner</a:t>
            </a:r>
            <a:r>
              <a:rPr lang="en-IN" dirty="0" smtClean="0"/>
              <a:t> beater consists of three arm spiders mounted on a shaft, with wooden legs firmly fixed to the arms. Each leg carries a longer number of hardened, well pointed steel pins arranged in staggered formation to ensure adequate combing of cotton across the whole width of the machine. The beater has effect of a gradual penetration in the cotton fringe at each blow. It removes small trash materials as leaf, wooden pieces etc.</a:t>
            </a:r>
          </a:p>
          <a:p>
            <a:pPr>
              <a:buNone/>
            </a:pPr>
            <a:r>
              <a:rPr lang="en-IN" dirty="0" smtClean="0"/>
              <a:t>      There are three types of pins :-</a:t>
            </a:r>
          </a:p>
          <a:p>
            <a:pPr>
              <a:buNone/>
            </a:pPr>
            <a:r>
              <a:rPr lang="en-IN" dirty="0" smtClean="0"/>
              <a:t> </a:t>
            </a:r>
            <a:r>
              <a:rPr lang="en-IN" dirty="0" err="1" smtClean="0"/>
              <a:t>i</a:t>
            </a:r>
            <a:r>
              <a:rPr lang="en-IN" dirty="0" smtClean="0"/>
              <a:t>) Coarser having stronger pins, ii) Finer having fine and  more pins fixed, iii) Medium pins are most commonly used and suitable for 1’’ to 1 3/8’’ in staple length. This beater speed is 700 to 750 rpm.</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42844" y="285728"/>
            <a:ext cx="8786874" cy="6357982"/>
          </a:xfrm>
        </p:spPr>
        <p:txBody>
          <a:bodyPr>
            <a:normAutofit fontScale="92500"/>
          </a:bodyPr>
          <a:lstStyle/>
          <a:p>
            <a:pPr>
              <a:buNone/>
            </a:pPr>
            <a:r>
              <a:rPr lang="en-IN" dirty="0" smtClean="0"/>
              <a:t> </a:t>
            </a:r>
            <a:r>
              <a:rPr lang="en-IN" u="sng" dirty="0" smtClean="0">
                <a:solidFill>
                  <a:srgbClr val="FF0000"/>
                </a:solidFill>
              </a:rPr>
              <a:t>SCUTCHER ( LAP </a:t>
            </a:r>
            <a:r>
              <a:rPr lang="en-IN" u="sng" dirty="0" smtClean="0">
                <a:solidFill>
                  <a:srgbClr val="C00000"/>
                </a:solidFill>
              </a:rPr>
              <a:t>DOFFING </a:t>
            </a:r>
            <a:r>
              <a:rPr lang="en-IN" u="sng" dirty="0" smtClean="0">
                <a:solidFill>
                  <a:srgbClr val="FF0000"/>
                </a:solidFill>
              </a:rPr>
              <a:t>PART):-  </a:t>
            </a:r>
          </a:p>
          <a:p>
            <a:pPr>
              <a:buNone/>
            </a:pPr>
            <a:r>
              <a:rPr lang="en-IN" dirty="0" smtClean="0"/>
              <a:t> The </a:t>
            </a:r>
            <a:r>
              <a:rPr lang="en-IN" dirty="0" err="1" smtClean="0"/>
              <a:t>scutcher</a:t>
            </a:r>
            <a:r>
              <a:rPr lang="en-IN" dirty="0" smtClean="0"/>
              <a:t> is having five essential motions:-</a:t>
            </a:r>
          </a:p>
          <a:p>
            <a:pPr>
              <a:buNone/>
            </a:pPr>
            <a:r>
              <a:rPr lang="en-IN" dirty="0" smtClean="0"/>
              <a:t> 1) Piano feed regulating motion,</a:t>
            </a:r>
          </a:p>
          <a:p>
            <a:pPr>
              <a:buNone/>
            </a:pPr>
            <a:r>
              <a:rPr lang="en-IN" dirty="0" smtClean="0"/>
              <a:t> 2) Knocking off motion.</a:t>
            </a:r>
          </a:p>
          <a:p>
            <a:pPr>
              <a:buNone/>
            </a:pPr>
            <a:r>
              <a:rPr lang="en-IN" dirty="0" smtClean="0"/>
              <a:t> 3) Pressure on calendar roller.</a:t>
            </a:r>
          </a:p>
          <a:p>
            <a:pPr>
              <a:buNone/>
            </a:pPr>
            <a:r>
              <a:rPr lang="en-IN" dirty="0" smtClean="0"/>
              <a:t> 4)  Lap Compacting device.</a:t>
            </a:r>
          </a:p>
          <a:p>
            <a:pPr>
              <a:buNone/>
            </a:pPr>
            <a:r>
              <a:rPr lang="en-IN" dirty="0" smtClean="0"/>
              <a:t> 5) Automatic lap doffing.</a:t>
            </a:r>
          </a:p>
          <a:p>
            <a:pPr>
              <a:buNone/>
            </a:pPr>
            <a:r>
              <a:rPr lang="en-IN" u="sng" dirty="0" smtClean="0">
                <a:solidFill>
                  <a:srgbClr val="00B050"/>
                </a:solidFill>
              </a:rPr>
              <a:t>CONE DRUM DRIVING SYSTEM:-</a:t>
            </a:r>
            <a:r>
              <a:rPr lang="en-IN" dirty="0" smtClean="0"/>
              <a:t> </a:t>
            </a:r>
          </a:p>
          <a:p>
            <a:pPr>
              <a:buNone/>
            </a:pPr>
            <a:r>
              <a:rPr lang="en-IN" dirty="0" smtClean="0"/>
              <a:t>The material flow under the pedal roller and over the pedal lever passes across the pair of feed roller and underneath the </a:t>
            </a:r>
            <a:r>
              <a:rPr lang="en-IN" dirty="0" err="1" smtClean="0"/>
              <a:t>kirschner</a:t>
            </a:r>
            <a:r>
              <a:rPr lang="en-IN" dirty="0" smtClean="0"/>
              <a:t> beater . The motion of pedal levers is connected with cone drive system.</a:t>
            </a:r>
          </a:p>
          <a:p>
            <a:pPr>
              <a:buNone/>
            </a:pPr>
            <a:endParaRPr lang="en-IN"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amond(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amond(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diamond(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42844" y="285728"/>
            <a:ext cx="8786874" cy="6357982"/>
          </a:xfrm>
        </p:spPr>
        <p:txBody>
          <a:bodyPr>
            <a:normAutofit lnSpcReduction="10000"/>
          </a:bodyPr>
          <a:lstStyle/>
          <a:p>
            <a:pPr>
              <a:buNone/>
            </a:pPr>
            <a:r>
              <a:rPr lang="en-IN" dirty="0" smtClean="0"/>
              <a:t>The rising and depressing of pedal levers due to material flow, shift the cone drums belt which are placed opposite to </a:t>
            </a:r>
            <a:r>
              <a:rPr lang="en-IN" dirty="0" err="1" smtClean="0"/>
              <a:t>another.One</a:t>
            </a:r>
            <a:r>
              <a:rPr lang="en-IN" dirty="0" smtClean="0"/>
              <a:t> cone drives other by this </a:t>
            </a:r>
            <a:r>
              <a:rPr lang="en-IN" dirty="0" err="1" smtClean="0"/>
              <a:t>belt.Other</a:t>
            </a:r>
            <a:r>
              <a:rPr lang="en-IN" dirty="0" smtClean="0"/>
              <a:t> cone is connected directly with feed rollers. A variation in speed of this driven cone causes corresponding variation of speed of the feed rollers.</a:t>
            </a:r>
          </a:p>
          <a:p>
            <a:pPr>
              <a:buNone/>
            </a:pPr>
            <a:r>
              <a:rPr lang="en-IN" dirty="0" smtClean="0"/>
              <a:t>        A depressing action of pedals for thick tuft of cotton causes shifting down the belt of cone drum and hence the speed of driven cone decreases and so speed of feed roller is also decreases which minimizes the feeding of cotton. For thinner tuft of cotton is vice-versa.</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5840435"/>
          </a:xfrm>
        </p:spPr>
        <p:txBody>
          <a:bodyPr>
            <a:normAutofit fontScale="85000" lnSpcReduction="20000"/>
          </a:bodyPr>
          <a:lstStyle/>
          <a:p>
            <a:r>
              <a:rPr lang="en-IN" dirty="0" smtClean="0"/>
              <a:t>A) English count (Ne)=   16/840x </a:t>
            </a:r>
            <a:r>
              <a:rPr lang="en-IN" dirty="0" err="1" smtClean="0"/>
              <a:t>ozs</a:t>
            </a:r>
            <a:r>
              <a:rPr lang="en-IN" dirty="0" smtClean="0"/>
              <a:t>/yd.</a:t>
            </a:r>
          </a:p>
          <a:p>
            <a:pPr>
              <a:buNone/>
            </a:pPr>
            <a:r>
              <a:rPr lang="en-IN" dirty="0" smtClean="0"/>
              <a:t> B) English Count= 7000/ 7 x wt. in grains of a lea</a:t>
            </a:r>
          </a:p>
          <a:p>
            <a:pPr>
              <a:buNone/>
            </a:pPr>
            <a:r>
              <a:rPr lang="en-IN" dirty="0" smtClean="0">
                <a:solidFill>
                  <a:srgbClr val="00B050"/>
                </a:solidFill>
              </a:rPr>
              <a:t>Metric Hank (Nm).</a:t>
            </a:r>
          </a:p>
          <a:p>
            <a:pPr>
              <a:buNone/>
            </a:pPr>
            <a:r>
              <a:rPr lang="en-IN" dirty="0" smtClean="0">
                <a:solidFill>
                  <a:srgbClr val="00B050"/>
                </a:solidFill>
              </a:rPr>
              <a:t>French Hank (</a:t>
            </a:r>
            <a:r>
              <a:rPr lang="en-IN" dirty="0" err="1" smtClean="0">
                <a:solidFill>
                  <a:srgbClr val="00B050"/>
                </a:solidFill>
              </a:rPr>
              <a:t>Nf</a:t>
            </a:r>
            <a:r>
              <a:rPr lang="en-IN" dirty="0" smtClean="0">
                <a:solidFill>
                  <a:srgbClr val="00B050"/>
                </a:solidFill>
              </a:rPr>
              <a:t>)).</a:t>
            </a:r>
          </a:p>
          <a:p>
            <a:pPr>
              <a:buNone/>
            </a:pPr>
            <a:r>
              <a:rPr lang="en-IN" dirty="0" smtClean="0"/>
              <a:t>2) Direct system of yarn numbering.</a:t>
            </a:r>
          </a:p>
          <a:p>
            <a:pPr>
              <a:buNone/>
            </a:pPr>
            <a:r>
              <a:rPr lang="en-IN" dirty="0"/>
              <a:t> </a:t>
            </a:r>
            <a:r>
              <a:rPr lang="en-IN" dirty="0" smtClean="0"/>
              <a:t> N= W x l/L, Where, N=Yarn count</a:t>
            </a:r>
          </a:p>
          <a:p>
            <a:pPr>
              <a:buNone/>
            </a:pPr>
            <a:r>
              <a:rPr lang="en-IN" dirty="0"/>
              <a:t> </a:t>
            </a:r>
            <a:r>
              <a:rPr lang="en-IN" dirty="0" smtClean="0"/>
              <a:t>                                 W=Sample weight of the yarn</a:t>
            </a:r>
          </a:p>
          <a:p>
            <a:pPr>
              <a:buNone/>
            </a:pPr>
            <a:r>
              <a:rPr lang="en-IN" dirty="0"/>
              <a:t> </a:t>
            </a:r>
            <a:r>
              <a:rPr lang="en-IN" dirty="0" smtClean="0"/>
              <a:t>                                  l= Unit length of the system</a:t>
            </a:r>
          </a:p>
          <a:p>
            <a:pPr>
              <a:buNone/>
            </a:pPr>
            <a:r>
              <a:rPr lang="en-IN" dirty="0"/>
              <a:t> </a:t>
            </a:r>
            <a:r>
              <a:rPr lang="en-IN" dirty="0" smtClean="0"/>
              <a:t>                                  L= Sample length of the yarn.</a:t>
            </a:r>
          </a:p>
          <a:p>
            <a:pPr>
              <a:buNone/>
            </a:pPr>
            <a:r>
              <a:rPr lang="en-IN" dirty="0" smtClean="0"/>
              <a:t>Note: Higher the number coarser the yarn.</a:t>
            </a:r>
          </a:p>
          <a:p>
            <a:pPr marL="514350" indent="-514350">
              <a:buAutoNum type="alphaLcParenR"/>
            </a:pPr>
            <a:r>
              <a:rPr lang="en-IN" dirty="0" smtClean="0">
                <a:solidFill>
                  <a:srgbClr val="C00000"/>
                </a:solidFill>
              </a:rPr>
              <a:t>Tex:</a:t>
            </a:r>
            <a:r>
              <a:rPr lang="en-IN" dirty="0" smtClean="0"/>
              <a:t>- It is expressed as weight in grams of 1000 metres.</a:t>
            </a:r>
          </a:p>
          <a:p>
            <a:pPr marL="514350" indent="-514350">
              <a:buAutoNum type="alphaLcParenR"/>
            </a:pPr>
            <a:r>
              <a:rPr lang="en-IN" dirty="0">
                <a:solidFill>
                  <a:srgbClr val="C00000"/>
                </a:solidFill>
              </a:rPr>
              <a:t> </a:t>
            </a:r>
            <a:r>
              <a:rPr lang="en-IN" dirty="0" smtClean="0">
                <a:solidFill>
                  <a:srgbClr val="C00000"/>
                </a:solidFill>
              </a:rPr>
              <a:t>Denier</a:t>
            </a:r>
            <a:r>
              <a:rPr lang="en-IN" dirty="0" smtClean="0"/>
              <a:t>:- It is expressed as weight in grams of 9000 metres.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285728"/>
            <a:ext cx="8715436" cy="6357982"/>
          </a:xfrm>
        </p:spPr>
        <p:txBody>
          <a:bodyPr/>
          <a:lstStyle/>
          <a:p>
            <a:pPr>
              <a:buNone/>
            </a:pPr>
            <a:r>
              <a:rPr lang="en-IN" dirty="0" smtClean="0"/>
              <a:t>There are three arrangements for transfer of pedal lever motion to the belt of cone drum.</a:t>
            </a:r>
          </a:p>
          <a:p>
            <a:pPr>
              <a:buNone/>
            </a:pPr>
            <a:r>
              <a:rPr lang="en-IN" dirty="0" smtClean="0"/>
              <a:t> </a:t>
            </a:r>
            <a:r>
              <a:rPr lang="en-IN" dirty="0" err="1" smtClean="0"/>
              <a:t>i</a:t>
            </a:r>
            <a:r>
              <a:rPr lang="en-IN" dirty="0" smtClean="0"/>
              <a:t>) Bowl and Box Arrangement.</a:t>
            </a:r>
          </a:p>
          <a:p>
            <a:pPr>
              <a:buNone/>
            </a:pPr>
            <a:r>
              <a:rPr lang="en-IN" dirty="0" smtClean="0"/>
              <a:t> ii)Link and Lever Arrangement.</a:t>
            </a:r>
          </a:p>
          <a:p>
            <a:pPr>
              <a:buNone/>
            </a:pPr>
            <a:r>
              <a:rPr lang="en-IN" dirty="0" smtClean="0"/>
              <a:t> iii) </a:t>
            </a:r>
            <a:r>
              <a:rPr lang="en-IN" dirty="0" err="1" smtClean="0"/>
              <a:t>Tripot</a:t>
            </a:r>
            <a:r>
              <a:rPr lang="en-IN" dirty="0" smtClean="0"/>
              <a:t> system.           Pedal roller</a:t>
            </a:r>
          </a:p>
          <a:p>
            <a:pPr>
              <a:buNone/>
            </a:pPr>
            <a:r>
              <a:rPr lang="en-IN" dirty="0" smtClean="0"/>
              <a:t>          Pedal                           Lever </a:t>
            </a:r>
          </a:p>
          <a:p>
            <a:pPr>
              <a:buNone/>
            </a:pPr>
            <a:r>
              <a:rPr lang="en-IN" dirty="0" smtClean="0"/>
              <a:t>                                                                     Bowl</a:t>
            </a:r>
          </a:p>
          <a:p>
            <a:pPr>
              <a:buNone/>
            </a:pPr>
            <a:r>
              <a:rPr lang="en-IN" dirty="0" smtClean="0"/>
              <a:t>                                                                               </a:t>
            </a:r>
          </a:p>
          <a:p>
            <a:pPr>
              <a:buNone/>
            </a:pPr>
            <a:r>
              <a:rPr lang="en-IN" dirty="0" smtClean="0"/>
              <a:t>Fish tail                                                                       </a:t>
            </a:r>
          </a:p>
          <a:p>
            <a:pPr>
              <a:buNone/>
            </a:pPr>
            <a:r>
              <a:rPr lang="en-IN" dirty="0" smtClean="0"/>
              <a:t>                       Fish tail</a:t>
            </a:r>
            <a:endParaRPr lang="en-IN" dirty="0"/>
          </a:p>
        </p:txBody>
      </p:sp>
      <p:sp>
        <p:nvSpPr>
          <p:cNvPr id="4" name="Flowchart: Connector 3"/>
          <p:cNvSpPr/>
          <p:nvPr/>
        </p:nvSpPr>
        <p:spPr>
          <a:xfrm>
            <a:off x="3571868" y="3214686"/>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Curved Up Arrow 4"/>
          <p:cNvSpPr/>
          <p:nvPr/>
        </p:nvSpPr>
        <p:spPr>
          <a:xfrm>
            <a:off x="3286116" y="3286124"/>
            <a:ext cx="1216152"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6" name="Diagonal Stripe 5"/>
          <p:cNvSpPr/>
          <p:nvPr/>
        </p:nvSpPr>
        <p:spPr>
          <a:xfrm>
            <a:off x="2428860" y="3286124"/>
            <a:ext cx="914400" cy="91440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7" name="Left-Right-Up Arrow 6"/>
          <p:cNvSpPr/>
          <p:nvPr/>
        </p:nvSpPr>
        <p:spPr>
          <a:xfrm>
            <a:off x="1857356" y="4143380"/>
            <a:ext cx="1216152" cy="1071570"/>
          </a:xfrm>
          <a:prstGeom prst="leftRightUpArrow">
            <a:avLst>
              <a:gd name="adj1" fmla="val 50000"/>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3143240" y="4714884"/>
            <a:ext cx="4286280"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Connector 9"/>
          <p:cNvSpPr/>
          <p:nvPr/>
        </p:nvSpPr>
        <p:spPr>
          <a:xfrm>
            <a:off x="3571868" y="4929198"/>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Connector 10"/>
          <p:cNvSpPr/>
          <p:nvPr/>
        </p:nvSpPr>
        <p:spPr>
          <a:xfrm>
            <a:off x="4857752" y="4929198"/>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Flowchart: Connector 11"/>
          <p:cNvSpPr/>
          <p:nvPr/>
        </p:nvSpPr>
        <p:spPr>
          <a:xfrm>
            <a:off x="6143636" y="4929198"/>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Left-Right-Up Arrow 12"/>
          <p:cNvSpPr/>
          <p:nvPr/>
        </p:nvSpPr>
        <p:spPr>
          <a:xfrm>
            <a:off x="3786182" y="4214818"/>
            <a:ext cx="1216152" cy="1785950"/>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Left-Right-Up Arrow 13"/>
          <p:cNvSpPr/>
          <p:nvPr/>
        </p:nvSpPr>
        <p:spPr>
          <a:xfrm>
            <a:off x="5214942" y="4286256"/>
            <a:ext cx="1216152" cy="1714512"/>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a:off x="6143636" y="392906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Down Arrow 16"/>
          <p:cNvSpPr/>
          <p:nvPr/>
        </p:nvSpPr>
        <p:spPr>
          <a:xfrm>
            <a:off x="3571868" y="2428868"/>
            <a:ext cx="500066" cy="7640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14282" y="357166"/>
            <a:ext cx="8715436" cy="6143668"/>
          </a:xfrm>
        </p:spPr>
        <p:txBody>
          <a:bodyPr>
            <a:normAutofit fontScale="85000" lnSpcReduction="10000"/>
          </a:bodyPr>
          <a:lstStyle/>
          <a:p>
            <a:pPr>
              <a:buNone/>
            </a:pPr>
            <a:r>
              <a:rPr lang="en-IN" u="sng" dirty="0" smtClean="0">
                <a:solidFill>
                  <a:srgbClr val="C00000"/>
                </a:solidFill>
              </a:rPr>
              <a:t>Bowl and Box arrangement:-  </a:t>
            </a:r>
          </a:p>
          <a:p>
            <a:pPr>
              <a:buNone/>
            </a:pPr>
            <a:r>
              <a:rPr lang="en-IN" dirty="0" smtClean="0">
                <a:solidFill>
                  <a:srgbClr val="C00000"/>
                </a:solidFill>
              </a:rPr>
              <a:t>We see that,</a:t>
            </a:r>
            <a:r>
              <a:rPr lang="en-IN" dirty="0" smtClean="0"/>
              <a:t> one end of pedal lever is like fish tail and other end is nosed shape where the pedal roller rests. All the pedal levers are connected in a rail fixed with bowl like bearing. When one lever is moved up and down with the flow of material, immediately the other lever starts move which are connected to each other with bowl in a rail. One end of rail is kept fixed. This displacement of fish tail end of the levers along with the flow of material effects a series of levers and through which the trap of the cone drum is moved. Thus the driven cone which is connected with feed roller change the speed of feed roller as high and low. The up and down of the levers by the material control the speed of the feed roller. This is called piano feed regulating motion in the bowl and box arrangement</a:t>
            </a:r>
            <a:endParaRPr lang="en-IN"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heckerboard(across)">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1"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heckerboard(across)">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57166"/>
            <a:ext cx="8229600" cy="6357982"/>
          </a:xfrm>
        </p:spPr>
        <p:txBody>
          <a:bodyPr anchor="t"/>
          <a:lstStyle/>
          <a:p>
            <a:pPr>
              <a:buNone/>
            </a:pPr>
            <a:r>
              <a:rPr lang="en-IN" u="sng" dirty="0" smtClean="0">
                <a:solidFill>
                  <a:srgbClr val="FF0000"/>
                </a:solidFill>
              </a:rPr>
              <a:t>Conversion of count</a:t>
            </a:r>
            <a:r>
              <a:rPr lang="en-IN" u="sng" dirty="0" smtClean="0"/>
              <a:t>:-</a:t>
            </a:r>
          </a:p>
          <a:p>
            <a:pPr>
              <a:buNone/>
            </a:pPr>
            <a:r>
              <a:rPr lang="en-IN" dirty="0" smtClean="0"/>
              <a:t>Denier = 5315/ English count.</a:t>
            </a:r>
          </a:p>
          <a:p>
            <a:pPr>
              <a:buNone/>
            </a:pPr>
            <a:r>
              <a:rPr lang="en-IN" dirty="0" smtClean="0"/>
              <a:t>Tex        =  590.5/ English Count.</a:t>
            </a:r>
          </a:p>
          <a:p>
            <a:pPr>
              <a:buNone/>
            </a:pPr>
            <a:r>
              <a:rPr lang="en-IN" dirty="0" smtClean="0"/>
              <a:t>If 840 yards weigh 1 lb. It will be 1 hank or 1 count.</a:t>
            </a:r>
          </a:p>
          <a:p>
            <a:pPr>
              <a:buNone/>
            </a:pPr>
            <a:r>
              <a:rPr lang="en-IN" dirty="0" smtClean="0"/>
              <a:t>If 1 yard weighs 1 lb. It will be 1/840 hank.</a:t>
            </a:r>
          </a:p>
          <a:p>
            <a:pPr algn="ctr">
              <a:buNone/>
            </a:pPr>
            <a:r>
              <a:rPr lang="en-IN" u="sng" dirty="0" smtClean="0">
                <a:solidFill>
                  <a:srgbClr val="C00000"/>
                </a:solidFill>
              </a:rPr>
              <a:t> Dividend for 1 yard, (D) </a:t>
            </a:r>
            <a:r>
              <a:rPr lang="en-IN" dirty="0" smtClean="0"/>
              <a:t>=(7000 x 1)/840</a:t>
            </a:r>
          </a:p>
          <a:p>
            <a:pPr algn="ctr">
              <a:buNone/>
            </a:pPr>
            <a:r>
              <a:rPr lang="en-IN" dirty="0"/>
              <a:t> </a:t>
            </a:r>
            <a:r>
              <a:rPr lang="en-IN" dirty="0" smtClean="0"/>
              <a:t>                          = 8.33.</a:t>
            </a:r>
            <a:endParaRPr lang="en-IN" dirty="0"/>
          </a:p>
          <a:p>
            <a:pPr algn="ctr">
              <a:buNone/>
            </a:pPr>
            <a:r>
              <a:rPr lang="en-IN" u="sng" dirty="0" smtClean="0">
                <a:solidFill>
                  <a:srgbClr val="FF0000"/>
                </a:solidFill>
              </a:rPr>
              <a:t>Hank or Count(C)= </a:t>
            </a:r>
            <a:r>
              <a:rPr lang="en-IN" dirty="0" smtClean="0"/>
              <a:t>Dividend (D)/Weight per       yard. in grains (W)</a:t>
            </a:r>
          </a:p>
          <a:p>
            <a:pPr algn="ctr">
              <a:buNone/>
            </a:pPr>
            <a:r>
              <a:rPr lang="en-IN" dirty="0" smtClean="0"/>
              <a:t>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solidFill>
                  <a:srgbClr val="00B050"/>
                </a:solidFill>
              </a:rPr>
              <a:t>GINNING.</a:t>
            </a:r>
            <a:endParaRPr lang="en-IN" u="sng" dirty="0">
              <a:solidFill>
                <a:srgbClr val="00B050"/>
              </a:solidFill>
            </a:endParaRPr>
          </a:p>
        </p:txBody>
      </p:sp>
      <p:sp>
        <p:nvSpPr>
          <p:cNvPr id="3" name="Content Placeholder 2"/>
          <p:cNvSpPr>
            <a:spLocks noGrp="1"/>
          </p:cNvSpPr>
          <p:nvPr>
            <p:ph idx="1"/>
          </p:nvPr>
        </p:nvSpPr>
        <p:spPr>
          <a:xfrm>
            <a:off x="457200" y="1071546"/>
            <a:ext cx="8229600" cy="5643602"/>
          </a:xfrm>
        </p:spPr>
        <p:txBody>
          <a:bodyPr>
            <a:normAutofit fontScale="92500" lnSpcReduction="20000"/>
          </a:bodyPr>
          <a:lstStyle/>
          <a:p>
            <a:r>
              <a:rPr lang="en-IN" dirty="0" smtClean="0"/>
              <a:t>Ginning is a operation by which the fibres are separated from the seeds without injury to the fibres or seeds.</a:t>
            </a:r>
          </a:p>
          <a:p>
            <a:r>
              <a:rPr lang="en-IN" dirty="0" smtClean="0"/>
              <a:t>Faulty Ginning:- After proper process of </a:t>
            </a:r>
            <a:r>
              <a:rPr lang="en-IN" dirty="0" err="1" smtClean="0"/>
              <a:t>ginning,if</a:t>
            </a:r>
            <a:r>
              <a:rPr lang="en-IN" dirty="0" smtClean="0"/>
              <a:t> cut and broken fibres, thin husk of the seed and </a:t>
            </a:r>
            <a:r>
              <a:rPr lang="en-IN" dirty="0" err="1" smtClean="0"/>
              <a:t>neps</a:t>
            </a:r>
            <a:r>
              <a:rPr lang="en-IN" dirty="0" smtClean="0"/>
              <a:t> (pinhead size dots formed by rolling cotton) remain in ginned fibres, that is called faulty ginning.</a:t>
            </a:r>
          </a:p>
          <a:p>
            <a:r>
              <a:rPr lang="en-IN" dirty="0" smtClean="0"/>
              <a:t>Ginning is performed by hand or ordinary machines such as foot roller gin or </a:t>
            </a:r>
            <a:r>
              <a:rPr lang="en-IN" dirty="0" err="1" smtClean="0"/>
              <a:t>Charakha</a:t>
            </a:r>
            <a:r>
              <a:rPr lang="en-IN" dirty="0" smtClean="0"/>
              <a:t> gin initially.</a:t>
            </a:r>
          </a:p>
          <a:p>
            <a:r>
              <a:rPr lang="en-IN" dirty="0" smtClean="0"/>
              <a:t>After introduction of modern machinery, Ginning is found in three types.</a:t>
            </a:r>
          </a:p>
          <a:p>
            <a:pPr>
              <a:buNone/>
            </a:pPr>
            <a:r>
              <a:rPr lang="en-IN" dirty="0"/>
              <a:t> </a:t>
            </a:r>
            <a:r>
              <a:rPr lang="en-IN" dirty="0" smtClean="0"/>
              <a:t>   1) Knife roller Gin.</a:t>
            </a:r>
          </a:p>
          <a:p>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IN" dirty="0"/>
          </a:p>
        </p:txBody>
      </p:sp>
      <p:sp>
        <p:nvSpPr>
          <p:cNvPr id="3" name="Content Placeholder 2"/>
          <p:cNvSpPr>
            <a:spLocks noGrp="1"/>
          </p:cNvSpPr>
          <p:nvPr>
            <p:ph idx="1"/>
          </p:nvPr>
        </p:nvSpPr>
        <p:spPr>
          <a:xfrm>
            <a:off x="428596" y="357166"/>
            <a:ext cx="8229600" cy="6286544"/>
          </a:xfrm>
        </p:spPr>
        <p:txBody>
          <a:bodyPr>
            <a:normAutofit fontScale="77500" lnSpcReduction="20000"/>
          </a:bodyPr>
          <a:lstStyle/>
          <a:p>
            <a:pPr>
              <a:buNone/>
            </a:pPr>
            <a:r>
              <a:rPr lang="en-IN" dirty="0" smtClean="0"/>
              <a:t> 2) </a:t>
            </a:r>
            <a:r>
              <a:rPr lang="en-IN" dirty="0" err="1" smtClean="0"/>
              <a:t>Macarthy</a:t>
            </a:r>
            <a:r>
              <a:rPr lang="en-IN" dirty="0" smtClean="0"/>
              <a:t> Gin</a:t>
            </a:r>
          </a:p>
          <a:p>
            <a:pPr>
              <a:buNone/>
            </a:pPr>
            <a:r>
              <a:rPr lang="en-IN" dirty="0"/>
              <a:t> </a:t>
            </a:r>
            <a:r>
              <a:rPr lang="en-IN" dirty="0" smtClean="0"/>
              <a:t>3) Saw Gin.</a:t>
            </a:r>
          </a:p>
          <a:p>
            <a:pPr>
              <a:buNone/>
            </a:pPr>
            <a:r>
              <a:rPr lang="en-IN" dirty="0"/>
              <a:t> </a:t>
            </a:r>
            <a:r>
              <a:rPr lang="en-IN" dirty="0" smtClean="0"/>
              <a:t>Knife Roller is of two types:- 1) Single Roller.</a:t>
            </a:r>
          </a:p>
          <a:p>
            <a:pPr>
              <a:buNone/>
            </a:pPr>
            <a:r>
              <a:rPr lang="en-IN" dirty="0"/>
              <a:t> </a:t>
            </a:r>
            <a:r>
              <a:rPr lang="en-IN" dirty="0" smtClean="0"/>
              <a:t>                                                   2) Double Roller.</a:t>
            </a:r>
          </a:p>
          <a:p>
            <a:pPr>
              <a:buNone/>
            </a:pPr>
            <a:r>
              <a:rPr lang="en-IN" dirty="0" smtClean="0"/>
              <a:t>The seed cotton is placed on the feed table. A compressing roller breaks up the large lumps of seed cotton. Then the seed cotton comes into contact with the knife roller, which consists of a knife discs. The roller, with the help of the knives gives a gentle to and fro motion which is repeated very </a:t>
            </a:r>
            <a:r>
              <a:rPr lang="en-IN" dirty="0" err="1" smtClean="0"/>
              <a:t>quickly.The</a:t>
            </a:r>
            <a:r>
              <a:rPr lang="en-IN" dirty="0" smtClean="0"/>
              <a:t> cotton is carried forward by a leather roller, which has a very rough surface due to spiral cut on the leather </a:t>
            </a:r>
            <a:r>
              <a:rPr lang="en-IN" dirty="0" err="1" smtClean="0"/>
              <a:t>roller.The</a:t>
            </a:r>
            <a:r>
              <a:rPr lang="en-IN" dirty="0" smtClean="0"/>
              <a:t> seed are not allowed to follow along with the fibres at the point of contact of the doctor knife and leather roller. The combined actions of the knife and roller soon separate fibres from the seeds, and the seeds are allowed to fall down through the grid to the floor. Finally the freed fibres are passed forward and stripped from the roller by the stripping board.</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2" cstate="print"/>
          <a:srcRect/>
          <a:stretch>
            <a:fillRect/>
          </a:stretch>
        </p:blipFill>
        <p:spPr bwMode="auto">
          <a:xfrm>
            <a:off x="457200" y="378619"/>
            <a:ext cx="8229600" cy="617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8" presetClass="exit" presetSubtype="16" fill="hold" nodeType="clickEffect">
                                  <p:stCondLst>
                                    <p:cond delay="0"/>
                                  </p:stCondLst>
                                  <p:childTnLst>
                                    <p:animEffect transition="out" filter="diamond(in)">
                                      <p:cBhvr>
                                        <p:cTn id="10" dur="2000"/>
                                        <p:tgtEl>
                                          <p:spTgt spid="1026"/>
                                        </p:tgtEl>
                                      </p:cBhvr>
                                    </p:animEffect>
                                    <p:set>
                                      <p:cBhvr>
                                        <p:cTn id="11" dur="1" fill="hold">
                                          <p:stCondLst>
                                            <p:cond delay="1999"/>
                                          </p:stCondLst>
                                        </p:cTn>
                                        <p:tgtEl>
                                          <p:spTgt spid="102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diamond(in)">
                                      <p:cBhvr>
                                        <p:cTn id="16"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429420"/>
          </a:xfrm>
        </p:spPr>
        <p:txBody>
          <a:bodyPr>
            <a:normAutofit fontScale="92500" lnSpcReduction="10000"/>
          </a:bodyPr>
          <a:lstStyle/>
          <a:p>
            <a:r>
              <a:rPr lang="en-IN" dirty="0" smtClean="0"/>
              <a:t>Saw Gin:- </a:t>
            </a:r>
          </a:p>
          <a:p>
            <a:pPr>
              <a:buNone/>
            </a:pPr>
            <a:r>
              <a:rPr lang="en-IN" dirty="0" smtClean="0"/>
              <a:t>  The seed </a:t>
            </a:r>
            <a:r>
              <a:rPr lang="en-IN" dirty="0" err="1" smtClean="0"/>
              <a:t>cooton</a:t>
            </a:r>
            <a:r>
              <a:rPr lang="en-IN" dirty="0" smtClean="0"/>
              <a:t> is fed upon the lattice p and carried forward to the spiked roller Q which loosens it  and throw it over, so that it falls into the hopper F when it comes into contact with rapidly revolving saws a. These saws varying into contact with rapidly revolving saws (A).These saws are having 70 no of discs and space about ¾” left between each saw.</a:t>
            </a:r>
          </a:p>
          <a:p>
            <a:pPr>
              <a:buNone/>
            </a:pPr>
            <a:r>
              <a:rPr lang="en-IN" dirty="0" smtClean="0"/>
              <a:t>        The teeth of revolving saws carry the fibre forward, but it is impossible for the seeds to follow, so that fibre are simply </a:t>
            </a:r>
            <a:r>
              <a:rPr lang="en-IN" dirty="0" err="1" smtClean="0"/>
              <a:t>wtrenched</a:t>
            </a:r>
            <a:r>
              <a:rPr lang="en-IN" dirty="0" smtClean="0"/>
              <a:t> from the seed and taken round </a:t>
            </a:r>
            <a:r>
              <a:rPr lang="en-IN" dirty="0" err="1" smtClean="0"/>
              <a:t>untill</a:t>
            </a:r>
            <a:r>
              <a:rPr lang="en-IN" dirty="0" smtClean="0"/>
              <a:t> the brush B strips them from the seed.</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1"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ox(in)">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ox(in)">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1"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ox(in)">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57166"/>
            <a:ext cx="8229600" cy="6500834"/>
          </a:xfrm>
        </p:spPr>
        <p:txBody>
          <a:bodyPr/>
          <a:lstStyle/>
          <a:p>
            <a:r>
              <a:rPr lang="en-IN" dirty="0" smtClean="0"/>
              <a:t>An air current from cage N draws the fibre along the passage M and on reaching the revolving cage N are brought under the pressure roller R Ana delivered as a sheet from which point it is taken to the baling press either by labours or by lattice feeder.</a:t>
            </a:r>
          </a:p>
          <a:p>
            <a:pPr>
              <a:buNone/>
            </a:pPr>
            <a:r>
              <a:rPr lang="en-IN" dirty="0" smtClean="0"/>
              <a:t>                          Production         =400lbs/hour</a:t>
            </a:r>
          </a:p>
          <a:p>
            <a:pPr>
              <a:buNone/>
            </a:pPr>
            <a:r>
              <a:rPr lang="en-IN" dirty="0" smtClean="0"/>
              <a:t>                          No of saw discs =  70</a:t>
            </a:r>
          </a:p>
          <a:p>
            <a:pPr>
              <a:buNone/>
            </a:pPr>
            <a:r>
              <a:rPr lang="en-IN" dirty="0" smtClean="0"/>
              <a:t>                          Speed                  =  400 </a:t>
            </a:r>
            <a:r>
              <a:rPr lang="en-IN" dirty="0" err="1" smtClean="0"/>
              <a:t>r.p.m</a:t>
            </a:r>
            <a:endParaRPr lang="en-IN" dirty="0" smtClean="0"/>
          </a:p>
          <a:p>
            <a:pPr>
              <a:buNone/>
            </a:pPr>
            <a:r>
              <a:rPr lang="en-IN" dirty="0" smtClean="0"/>
              <a:t>                          Power                  =  7 H.P</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TotalTime>
  <Words>2669</Words>
  <Application>Microsoft Office PowerPoint</Application>
  <PresentationFormat>On-screen Show (4:3)</PresentationFormat>
  <Paragraphs>221</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 YARN NUMBERING SYSTEM</vt:lpstr>
      <vt:lpstr>Slide 2</vt:lpstr>
      <vt:lpstr>Slide 3</vt:lpstr>
      <vt:lpstr>Slide 4</vt:lpstr>
      <vt:lpstr>GINNING.</vt:lpstr>
      <vt:lpstr>Slide 6</vt:lpstr>
      <vt:lpstr>Slide 7</vt:lpstr>
      <vt:lpstr>Slide 8</vt:lpstr>
      <vt:lpstr>Slide 9</vt:lpstr>
      <vt:lpstr>Slide 10</vt:lpstr>
      <vt:lpstr>Slide 11</vt:lpstr>
      <vt:lpstr>a</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 1</dc:creator>
  <cp:lastModifiedBy>user 1</cp:lastModifiedBy>
  <cp:revision>161</cp:revision>
  <dcterms:created xsi:type="dcterms:W3CDTF">2018-01-23T11:17:06Z</dcterms:created>
  <dcterms:modified xsi:type="dcterms:W3CDTF">2018-02-05T05:18:28Z</dcterms:modified>
</cp:coreProperties>
</file>