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8" r:id="rId3"/>
    <p:sldId id="257" r:id="rId4"/>
    <p:sldId id="258" r:id="rId5"/>
    <p:sldId id="259" r:id="rId6"/>
    <p:sldId id="260" r:id="rId7"/>
    <p:sldId id="261" r:id="rId8"/>
    <p:sldId id="262" r:id="rId9"/>
    <p:sldId id="263" r:id="rId10"/>
    <p:sldId id="269" r:id="rId11"/>
    <p:sldId id="270" r:id="rId12"/>
    <p:sldId id="271" r:id="rId13"/>
    <p:sldId id="272" r:id="rId14"/>
    <p:sldId id="273" r:id="rId15"/>
    <p:sldId id="274" r:id="rId16"/>
    <p:sldId id="275" r:id="rId17"/>
    <p:sldId id="276" r:id="rId18"/>
    <p:sldId id="277" r:id="rId19"/>
    <p:sldId id="27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B8FBDA6-9EB6-472E-A2FA-B843E11C1F3C}" type="datetimeFigureOut">
              <a:rPr lang="en-US" smtClean="0"/>
              <a:pPr/>
              <a:t>6/28/2018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B8FBDA6-9EB6-472E-A2FA-B843E11C1F3C}" type="datetimeFigureOut">
              <a:rPr lang="en-US" smtClean="0"/>
              <a:pPr/>
              <a:t>6/28/2018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B8FBDA6-9EB6-472E-A2FA-B843E11C1F3C}" type="datetimeFigureOut">
              <a:rPr lang="en-US" smtClean="0"/>
              <a:pPr/>
              <a:t>6/28/2018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B8FBDA6-9EB6-472E-A2FA-B843E11C1F3C}" type="datetimeFigureOut">
              <a:rPr lang="en-US" smtClean="0"/>
              <a:pPr/>
              <a:t>6/28/2018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8FBDA6-9EB6-472E-A2FA-B843E11C1F3C}" type="datetimeFigureOut">
              <a:rPr lang="en-US" smtClean="0"/>
              <a:pPr/>
              <a:t>6/28/2018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B8FBDA6-9EB6-472E-A2FA-B843E11C1F3C}" type="datetimeFigureOut">
              <a:rPr lang="en-US" smtClean="0"/>
              <a:pPr/>
              <a:t>6/28/2018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B8FBDA6-9EB6-472E-A2FA-B843E11C1F3C}" type="datetimeFigureOut">
              <a:rPr lang="en-US" smtClean="0"/>
              <a:pPr/>
              <a:t>6/28/2018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B8FBDA6-9EB6-472E-A2FA-B843E11C1F3C}" type="datetimeFigureOut">
              <a:rPr lang="en-US" smtClean="0"/>
              <a:pPr/>
              <a:t>6/28/2018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8FBDA6-9EB6-472E-A2FA-B843E11C1F3C}" type="datetimeFigureOut">
              <a:rPr lang="en-US" smtClean="0"/>
              <a:pPr/>
              <a:t>6/28/2018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8FBDA6-9EB6-472E-A2FA-B843E11C1F3C}" type="datetimeFigureOut">
              <a:rPr lang="en-US" smtClean="0"/>
              <a:pPr/>
              <a:t>6/28/2018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8FBDA6-9EB6-472E-A2FA-B843E11C1F3C}" type="datetimeFigureOut">
              <a:rPr lang="en-US" smtClean="0"/>
              <a:pPr/>
              <a:t>6/28/2018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B283D08-9C7F-4CEF-994D-A3FD235DBEBA}"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8FBDA6-9EB6-472E-A2FA-B843E11C1F3C}" type="datetimeFigureOut">
              <a:rPr lang="en-US" smtClean="0"/>
              <a:pPr/>
              <a:t>6/28/2018</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283D08-9C7F-4CEF-994D-A3FD235DBEBA}"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500174"/>
            <a:ext cx="8229600" cy="4525963"/>
          </a:xfrm>
        </p:spPr>
        <p:txBody>
          <a:bodyPr/>
          <a:lstStyle/>
          <a:p>
            <a:endParaRPr lang="en-IN" dirty="0" smtClean="0"/>
          </a:p>
          <a:p>
            <a:endParaRPr lang="en-IN" dirty="0" smtClean="0"/>
          </a:p>
          <a:p>
            <a:endParaRPr lang="en-IN" dirty="0" smtClean="0"/>
          </a:p>
          <a:p>
            <a:pPr>
              <a:buNone/>
            </a:pPr>
            <a:r>
              <a:rPr lang="en-IN" dirty="0" smtClean="0"/>
              <a:t>        </a:t>
            </a:r>
            <a:r>
              <a:rPr lang="en-IN" dirty="0" smtClean="0"/>
              <a:t> </a:t>
            </a:r>
            <a:r>
              <a:rPr lang="en-IN" sz="5400" b="1" dirty="0" smtClean="0">
                <a:solidFill>
                  <a:srgbClr val="FF0000"/>
                </a:solidFill>
              </a:rPr>
              <a:t>Yarn manufacturing- II</a:t>
            </a:r>
            <a:endParaRPr lang="en-IN" sz="4000" b="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Principle/theory of carding </a:t>
            </a:r>
            <a:endParaRPr lang="en-IN" b="1" dirty="0"/>
          </a:p>
        </p:txBody>
      </p:sp>
      <p:sp>
        <p:nvSpPr>
          <p:cNvPr id="3" name="Content Placeholder 2"/>
          <p:cNvSpPr>
            <a:spLocks noGrp="1"/>
          </p:cNvSpPr>
          <p:nvPr>
            <p:ph idx="1"/>
          </p:nvPr>
        </p:nvSpPr>
        <p:spPr/>
        <p:txBody>
          <a:bodyPr>
            <a:normAutofit fontScale="77500" lnSpcReduction="20000"/>
          </a:bodyPr>
          <a:lstStyle/>
          <a:p>
            <a:r>
              <a:rPr lang="en-IN" dirty="0" smtClean="0"/>
              <a:t>The licker-in, cylinder, doffer and flats of carding machine are mounted by wire points.</a:t>
            </a:r>
          </a:p>
          <a:p>
            <a:r>
              <a:rPr lang="en-IN" dirty="0" smtClean="0"/>
              <a:t>The fibres are opened and cleaned by the combing action of wire points.</a:t>
            </a:r>
          </a:p>
          <a:p>
            <a:r>
              <a:rPr lang="en-IN" dirty="0" smtClean="0"/>
              <a:t>When  the fibres pass across the flat wire and cylinder wire points, fibres are pulled apart by the cylinder wire points from the flat wire points. In this case, the direction of the wire points of flat and cylinder exist as points against points, direction of the movement of flat and cylinder is same. The flat speed is low than the cylinder speed. That means, the upper surface is flat and lower surface is cylinder. With these specifications, fibres are opened and cleaned thoroughly up to individual state. This action is called carding action.</a:t>
            </a: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smtClean="0"/>
          </a:p>
          <a:p>
            <a:endParaRPr lang="en-IN" dirty="0" smtClean="0"/>
          </a:p>
          <a:p>
            <a:pPr>
              <a:buNone/>
            </a:pPr>
            <a:r>
              <a:rPr lang="en-IN" dirty="0"/>
              <a:t> </a:t>
            </a:r>
            <a:r>
              <a:rPr lang="en-IN" dirty="0" smtClean="0"/>
              <a:t>           FLAT</a:t>
            </a:r>
          </a:p>
          <a:p>
            <a:pPr>
              <a:buNone/>
            </a:pPr>
            <a:endParaRPr lang="en-IN" dirty="0" smtClean="0"/>
          </a:p>
          <a:p>
            <a:pPr>
              <a:buNone/>
            </a:pPr>
            <a:r>
              <a:rPr lang="en-IN" dirty="0" smtClean="0"/>
              <a:t>      WIRE POINTS</a:t>
            </a:r>
          </a:p>
          <a:p>
            <a:pPr>
              <a:buNone/>
            </a:pPr>
            <a:r>
              <a:rPr lang="en-IN" dirty="0" smtClean="0"/>
              <a:t> </a:t>
            </a:r>
            <a:r>
              <a:rPr lang="en-IN" dirty="0" smtClean="0"/>
              <a:t>       CYLINDER</a:t>
            </a:r>
          </a:p>
        </p:txBody>
      </p:sp>
      <p:sp>
        <p:nvSpPr>
          <p:cNvPr id="5" name="Round Diagonal Corner Rectangle 4"/>
          <p:cNvSpPr/>
          <p:nvPr/>
        </p:nvSpPr>
        <p:spPr>
          <a:xfrm>
            <a:off x="3286116" y="2857496"/>
            <a:ext cx="3429024" cy="91440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Block Arc 5"/>
          <p:cNvSpPr/>
          <p:nvPr/>
        </p:nvSpPr>
        <p:spPr>
          <a:xfrm>
            <a:off x="3428992" y="4429132"/>
            <a:ext cx="3286148" cy="914400"/>
          </a:xfrm>
          <a:prstGeom prst="blockArc">
            <a:avLst>
              <a:gd name="adj1" fmla="val 10686026"/>
              <a:gd name="adj2" fmla="val 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cxnSp>
        <p:nvCxnSpPr>
          <p:cNvPr id="8" name="Straight Arrow Connector 7"/>
          <p:cNvCxnSpPr/>
          <p:nvPr/>
        </p:nvCxnSpPr>
        <p:spPr>
          <a:xfrm>
            <a:off x="3714744" y="3929066"/>
            <a:ext cx="642942"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6200000" flipV="1">
            <a:off x="5466716" y="3823649"/>
            <a:ext cx="681050" cy="6727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Card clothing’s </a:t>
            </a:r>
            <a:endParaRPr lang="en-IN" b="1" dirty="0"/>
          </a:p>
        </p:txBody>
      </p:sp>
      <p:sp>
        <p:nvSpPr>
          <p:cNvPr id="3" name="Content Placeholder 2"/>
          <p:cNvSpPr>
            <a:spLocks noGrp="1"/>
          </p:cNvSpPr>
          <p:nvPr>
            <p:ph idx="1"/>
          </p:nvPr>
        </p:nvSpPr>
        <p:spPr/>
        <p:txBody>
          <a:bodyPr>
            <a:normAutofit fontScale="70000" lnSpcReduction="20000"/>
          </a:bodyPr>
          <a:lstStyle/>
          <a:p>
            <a:pPr>
              <a:buNone/>
            </a:pPr>
            <a:r>
              <a:rPr lang="en-IN" dirty="0" smtClean="0"/>
              <a:t>There are two types of card clothing’s-</a:t>
            </a:r>
          </a:p>
          <a:p>
            <a:pPr marL="514350" indent="-514350">
              <a:buFont typeface="+mj-lt"/>
              <a:buAutoNum type="arabicParenR"/>
            </a:pPr>
            <a:r>
              <a:rPr lang="en-IN" dirty="0" smtClean="0"/>
              <a:t>Flexible card clothing- this clothing (wire points) is generally mounted in low production card (conventional).</a:t>
            </a:r>
          </a:p>
          <a:p>
            <a:pPr marL="514350" indent="-514350">
              <a:buFont typeface="+mj-lt"/>
              <a:buAutoNum type="arabicParenR"/>
            </a:pPr>
            <a:r>
              <a:rPr lang="en-IN" dirty="0" smtClean="0"/>
              <a:t>Metallic card clothing- this </a:t>
            </a:r>
            <a:r>
              <a:rPr lang="en-IN" dirty="0" err="1" smtClean="0"/>
              <a:t>clothings</a:t>
            </a:r>
            <a:r>
              <a:rPr lang="en-IN" dirty="0" smtClean="0"/>
              <a:t> are generally mounted in high production or modern card. </a:t>
            </a:r>
          </a:p>
          <a:p>
            <a:pPr marL="514350" indent="-514350">
              <a:buNone/>
            </a:pPr>
            <a:r>
              <a:rPr lang="en-IN" dirty="0" smtClean="0"/>
              <a:t>Advantages of metallic card clothing-</a:t>
            </a:r>
          </a:p>
          <a:p>
            <a:pPr marL="514350" indent="-514350">
              <a:buFont typeface="+mj-lt"/>
              <a:buAutoNum type="arabicParenR"/>
            </a:pPr>
            <a:r>
              <a:rPr lang="en-IN" dirty="0" smtClean="0"/>
              <a:t>It helps to increase the production.</a:t>
            </a:r>
          </a:p>
          <a:p>
            <a:pPr marL="514350" indent="-514350">
              <a:buFont typeface="+mj-lt"/>
              <a:buAutoNum type="arabicParenR"/>
            </a:pPr>
            <a:r>
              <a:rPr lang="en-IN" dirty="0" smtClean="0"/>
              <a:t>There is no need of frequent grinding.</a:t>
            </a:r>
          </a:p>
          <a:p>
            <a:pPr marL="514350" indent="-514350">
              <a:buFont typeface="+mj-lt"/>
              <a:buAutoNum type="arabicParenR"/>
            </a:pPr>
            <a:r>
              <a:rPr lang="en-IN" dirty="0" smtClean="0"/>
              <a:t>Stripping waste is practically nil.</a:t>
            </a:r>
          </a:p>
          <a:p>
            <a:pPr marL="514350" indent="-514350">
              <a:buFont typeface="+mj-lt"/>
              <a:buAutoNum type="arabicParenR"/>
            </a:pPr>
            <a:r>
              <a:rPr lang="en-IN" dirty="0" smtClean="0"/>
              <a:t>Efficiency is high.</a:t>
            </a:r>
          </a:p>
          <a:p>
            <a:pPr marL="514350" indent="-514350">
              <a:buFont typeface="+mj-lt"/>
              <a:buAutoNum type="arabicParenR"/>
            </a:pPr>
            <a:r>
              <a:rPr lang="en-IN" dirty="0" smtClean="0"/>
              <a:t>It is generally used in modern card. </a:t>
            </a:r>
          </a:p>
          <a:p>
            <a:pPr marL="514350" indent="-514350">
              <a:buFont typeface="+mj-lt"/>
              <a:buAutoNum type="arabicParenR"/>
            </a:pPr>
            <a:r>
              <a:rPr lang="en-IN" dirty="0" smtClean="0"/>
              <a:t>The usual variation in carding waste is eliminated.</a:t>
            </a:r>
          </a:p>
          <a:p>
            <a:pPr marL="514350" indent="-514350">
              <a:buFont typeface="+mj-lt"/>
              <a:buAutoNum type="arabicParenR"/>
            </a:pPr>
            <a:r>
              <a:rPr lang="en-IN" dirty="0" smtClean="0"/>
              <a:t>There is considerable saving in labour cost.</a:t>
            </a: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solidFill>
                  <a:srgbClr val="800000"/>
                </a:solidFill>
              </a:rPr>
              <a:t>Disadvantages of flexible card clothing</a:t>
            </a:r>
            <a:endParaRPr lang="en-IN" dirty="0">
              <a:solidFill>
                <a:srgbClr val="800000"/>
              </a:solidFill>
            </a:endParaRPr>
          </a:p>
        </p:txBody>
      </p:sp>
      <p:sp>
        <p:nvSpPr>
          <p:cNvPr id="3" name="Content Placeholder 2"/>
          <p:cNvSpPr>
            <a:spLocks noGrp="1"/>
          </p:cNvSpPr>
          <p:nvPr>
            <p:ph idx="1"/>
          </p:nvPr>
        </p:nvSpPr>
        <p:spPr/>
        <p:txBody>
          <a:bodyPr>
            <a:normAutofit fontScale="70000" lnSpcReduction="20000"/>
          </a:bodyPr>
          <a:lstStyle/>
          <a:p>
            <a:pPr marL="514350" indent="-514350">
              <a:buFont typeface="+mj-lt"/>
              <a:buAutoNum type="arabicParenR"/>
            </a:pPr>
            <a:r>
              <a:rPr lang="en-IN" dirty="0" smtClean="0"/>
              <a:t>Speed of different parts of carding is reduced.</a:t>
            </a:r>
          </a:p>
          <a:p>
            <a:pPr marL="514350" indent="-514350">
              <a:buFont typeface="+mj-lt"/>
              <a:buAutoNum type="arabicParenR"/>
            </a:pPr>
            <a:r>
              <a:rPr lang="en-IN" dirty="0" smtClean="0"/>
              <a:t>Frequency of stripping is high.</a:t>
            </a:r>
          </a:p>
          <a:p>
            <a:pPr marL="514350" indent="-514350">
              <a:buFont typeface="+mj-lt"/>
              <a:buAutoNum type="arabicParenR"/>
            </a:pPr>
            <a:r>
              <a:rPr lang="en-IN" dirty="0" smtClean="0"/>
              <a:t>Generation of waste will be high.</a:t>
            </a:r>
          </a:p>
          <a:p>
            <a:pPr marL="514350" indent="-514350">
              <a:buFont typeface="+mj-lt"/>
              <a:buAutoNum type="arabicParenR"/>
            </a:pPr>
            <a:r>
              <a:rPr lang="en-IN" dirty="0" smtClean="0"/>
              <a:t>Production is less.</a:t>
            </a:r>
          </a:p>
          <a:p>
            <a:pPr marL="514350" indent="-514350">
              <a:buNone/>
            </a:pPr>
            <a:r>
              <a:rPr lang="en-IN" b="1" dirty="0" smtClean="0"/>
              <a:t>Heel and toe arrangement</a:t>
            </a:r>
          </a:p>
          <a:p>
            <a:pPr marL="514350" indent="-514350"/>
            <a:r>
              <a:rPr lang="en-IN" dirty="0" smtClean="0"/>
              <a:t>This arrangement is being maintained in whole of the fillets, between cylinder and flat wires. The heel and the toe arrangement of the flat helps in allowing every individual flat/top to work against the fibres gradually because of the wider space at the point where the fibres enter into cylinder and kept closer setting when the fibre emerge out from the cylinder. The idea of maintaining this arrangement is to avoid too drastic action against the fibres being carded between the cylinder and the flats.</a:t>
            </a: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solidFill>
                  <a:srgbClr val="FF0000"/>
                </a:solidFill>
              </a:rPr>
              <a:t>Card draft</a:t>
            </a:r>
            <a:endParaRPr lang="en-IN" u="sng" dirty="0">
              <a:solidFill>
                <a:srgbClr val="FF0000"/>
              </a:solidFill>
            </a:endParaRPr>
          </a:p>
        </p:txBody>
      </p:sp>
      <p:sp>
        <p:nvSpPr>
          <p:cNvPr id="3" name="Content Placeholder 2"/>
          <p:cNvSpPr>
            <a:spLocks noGrp="1"/>
          </p:cNvSpPr>
          <p:nvPr>
            <p:ph idx="1"/>
          </p:nvPr>
        </p:nvSpPr>
        <p:spPr/>
        <p:txBody>
          <a:bodyPr/>
          <a:lstStyle/>
          <a:p>
            <a:r>
              <a:rPr lang="en-IN" dirty="0" smtClean="0"/>
              <a:t>Draft is the mechanical force/process by which the material can be thinned or attenuated without breaking it’s continuity. </a:t>
            </a:r>
          </a:p>
          <a:p>
            <a:r>
              <a:rPr lang="en-IN" dirty="0" smtClean="0"/>
              <a:t>The total draft employed in carding are much higher for cotton processing than synthetic fibres. The usual range of draft is from 80-220.</a:t>
            </a:r>
          </a:p>
          <a:p>
            <a:r>
              <a:rPr lang="en-IN" dirty="0" smtClean="0"/>
              <a:t>Average draft is about 100.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Card draft formulae</a:t>
            </a:r>
            <a:endParaRPr lang="en-IN" dirty="0"/>
          </a:p>
        </p:txBody>
      </p:sp>
      <p:sp>
        <p:nvSpPr>
          <p:cNvPr id="3" name="Content Placeholder 2"/>
          <p:cNvSpPr>
            <a:spLocks noGrp="1"/>
          </p:cNvSpPr>
          <p:nvPr>
            <p:ph idx="1"/>
          </p:nvPr>
        </p:nvSpPr>
        <p:spPr/>
        <p:txBody>
          <a:bodyPr>
            <a:normAutofit/>
          </a:bodyPr>
          <a:lstStyle/>
          <a:p>
            <a:pPr>
              <a:lnSpc>
                <a:spcPct val="150000"/>
              </a:lnSpc>
              <a:buNone/>
            </a:pPr>
            <a:r>
              <a:rPr lang="en-IN" sz="2800" dirty="0" smtClean="0"/>
              <a:t> Draft =  Wt. per yard feed\ wt. per yard delivery</a:t>
            </a:r>
          </a:p>
          <a:p>
            <a:pPr>
              <a:lnSpc>
                <a:spcPct val="150000"/>
              </a:lnSpc>
              <a:buNone/>
            </a:pPr>
            <a:r>
              <a:rPr lang="en-IN" sz="2800" dirty="0" smtClean="0"/>
              <a:t>           =   hank delivered\hank fed </a:t>
            </a:r>
          </a:p>
          <a:p>
            <a:pPr>
              <a:lnSpc>
                <a:spcPct val="150000"/>
              </a:lnSpc>
              <a:buNone/>
            </a:pPr>
            <a:r>
              <a:rPr lang="en-IN" sz="2800" dirty="0" smtClean="0"/>
              <a:t>          =  surface speed of delivery part\surface speed of feeding part</a:t>
            </a:r>
          </a:p>
          <a:p>
            <a:pPr>
              <a:lnSpc>
                <a:spcPct val="150000"/>
              </a:lnSpc>
              <a:buNone/>
            </a:pPr>
            <a:r>
              <a:rPr lang="en-IN" sz="2800" dirty="0" smtClean="0"/>
              <a:t>                   </a:t>
            </a:r>
            <a:endParaRPr lang="en-IN"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Types of draft</a:t>
            </a:r>
            <a:endParaRPr lang="en-IN" dirty="0"/>
          </a:p>
        </p:txBody>
      </p:sp>
      <p:sp>
        <p:nvSpPr>
          <p:cNvPr id="3" name="Content Placeholder 2"/>
          <p:cNvSpPr>
            <a:spLocks noGrp="1"/>
          </p:cNvSpPr>
          <p:nvPr>
            <p:ph idx="1"/>
          </p:nvPr>
        </p:nvSpPr>
        <p:spPr/>
        <p:txBody>
          <a:bodyPr>
            <a:normAutofit/>
          </a:bodyPr>
          <a:lstStyle/>
          <a:p>
            <a:r>
              <a:rPr lang="en-IN" dirty="0" smtClean="0"/>
              <a:t>Actual draft/resultant draft</a:t>
            </a:r>
          </a:p>
          <a:p>
            <a:r>
              <a:rPr lang="en-IN" dirty="0" smtClean="0"/>
              <a:t>Mechanical draft- This draft is the amount of reduction which must result from the speed of the delivery rollers and feed rollers after allowance has been made for the reduction due to waste removal.</a:t>
            </a:r>
          </a:p>
          <a:p>
            <a:r>
              <a:rPr lang="en-IN" dirty="0" smtClean="0"/>
              <a:t>Mechanical draft= length delivered\length fed</a:t>
            </a:r>
          </a:p>
          <a:p>
            <a:pPr>
              <a:buNone/>
            </a:pPr>
            <a:r>
              <a:rPr lang="en-IN" smtClean="0"/>
              <a:t> = </a:t>
            </a:r>
            <a:r>
              <a:rPr lang="en-IN" dirty="0" smtClean="0"/>
              <a:t>surface speed of </a:t>
            </a:r>
            <a:r>
              <a:rPr lang="en-IN" smtClean="0"/>
              <a:t>delivery\surface speed of fed</a:t>
            </a:r>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274638"/>
            <a:ext cx="8043890" cy="1143000"/>
          </a:xfrm>
        </p:spPr>
        <p:txBody>
          <a:bodyPr/>
          <a:lstStyle/>
          <a:p>
            <a:r>
              <a:rPr lang="en-IN" dirty="0" smtClean="0"/>
              <a:t>RELATION BETWEEN AD &amp; MD</a:t>
            </a:r>
            <a:endParaRPr lang="en-IN" dirty="0"/>
          </a:p>
        </p:txBody>
      </p:sp>
      <p:sp>
        <p:nvSpPr>
          <p:cNvPr id="3" name="Content Placeholder 2"/>
          <p:cNvSpPr>
            <a:spLocks noGrp="1"/>
          </p:cNvSpPr>
          <p:nvPr>
            <p:ph idx="1"/>
          </p:nvPr>
        </p:nvSpPr>
        <p:spPr/>
        <p:txBody>
          <a:bodyPr>
            <a:normAutofit/>
          </a:bodyPr>
          <a:lstStyle/>
          <a:p>
            <a:endParaRPr lang="en-IN" dirty="0" smtClean="0">
              <a:solidFill>
                <a:srgbClr val="A50021"/>
              </a:solidFill>
            </a:endParaRPr>
          </a:p>
          <a:p>
            <a:pPr>
              <a:buNone/>
            </a:pPr>
            <a:endParaRPr lang="en-IN" dirty="0" smtClean="0">
              <a:solidFill>
                <a:srgbClr val="A50021"/>
              </a:solidFill>
            </a:endParaRPr>
          </a:p>
          <a:p>
            <a:pPr>
              <a:buNone/>
            </a:pPr>
            <a:r>
              <a:rPr lang="en-IN" dirty="0" smtClean="0">
                <a:solidFill>
                  <a:srgbClr val="A50021"/>
                </a:solidFill>
              </a:rPr>
              <a:t>ACTUAL DRAFT= MECHANICAL DRAFT X 100\ </a:t>
            </a:r>
          </a:p>
          <a:p>
            <a:pPr>
              <a:buNone/>
            </a:pPr>
            <a:r>
              <a:rPr lang="en-IN" dirty="0" smtClean="0">
                <a:solidFill>
                  <a:srgbClr val="A50021"/>
                </a:solidFill>
              </a:rPr>
              <a:t> </a:t>
            </a:r>
            <a:r>
              <a:rPr lang="en-IN" dirty="0" smtClean="0">
                <a:solidFill>
                  <a:srgbClr val="A50021"/>
                </a:solidFill>
              </a:rPr>
              <a:t>                                     100  - WASTE%</a:t>
            </a:r>
          </a:p>
          <a:p>
            <a:pPr>
              <a:buNone/>
            </a:pPr>
            <a:r>
              <a:rPr lang="en-IN" dirty="0" smtClean="0">
                <a:solidFill>
                  <a:srgbClr val="A50021"/>
                </a:solidFill>
              </a:rPr>
              <a:t> </a:t>
            </a:r>
            <a:r>
              <a:rPr lang="en-IN" dirty="0" smtClean="0">
                <a:solidFill>
                  <a:srgbClr val="A50021"/>
                </a:solidFill>
              </a:rPr>
              <a:t>                                    </a:t>
            </a:r>
          </a:p>
          <a:p>
            <a:pPr>
              <a:buNone/>
            </a:pPr>
            <a:r>
              <a:rPr lang="en-IN" dirty="0" smtClean="0">
                <a:solidFill>
                  <a:srgbClr val="A50021"/>
                </a:solidFill>
              </a:rPr>
              <a:t>DRAFT CONSTANT= TOTAL DRAFT X DRAFT </a:t>
            </a:r>
          </a:p>
          <a:p>
            <a:pPr>
              <a:buNone/>
            </a:pPr>
            <a:r>
              <a:rPr lang="en-IN" dirty="0" smtClean="0">
                <a:solidFill>
                  <a:srgbClr val="A50021"/>
                </a:solidFill>
              </a:rPr>
              <a:t> </a:t>
            </a:r>
            <a:r>
              <a:rPr lang="en-IN" dirty="0" smtClean="0">
                <a:solidFill>
                  <a:srgbClr val="A50021"/>
                </a:solidFill>
              </a:rPr>
              <a:t>                                     CHANGE PINION.                    </a:t>
            </a:r>
            <a:endParaRPr lang="en-IN" dirty="0">
              <a:solidFill>
                <a:srgbClr val="A5002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FF0000"/>
                </a:solidFill>
              </a:rPr>
              <a:t>CARD SLIVER DEFECTS</a:t>
            </a:r>
            <a:endParaRPr lang="en-IN" dirty="0">
              <a:solidFill>
                <a:srgbClr val="FF0000"/>
              </a:solidFill>
            </a:endParaRPr>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arenR"/>
            </a:pPr>
            <a:r>
              <a:rPr lang="en-IN" dirty="0" smtClean="0"/>
              <a:t> Cloudy Web</a:t>
            </a:r>
          </a:p>
          <a:p>
            <a:pPr marL="514350" indent="-514350">
              <a:buFont typeface="+mj-lt"/>
              <a:buAutoNum type="arabicParenR"/>
            </a:pPr>
            <a:r>
              <a:rPr lang="en-IN" dirty="0" smtClean="0"/>
              <a:t> </a:t>
            </a:r>
            <a:r>
              <a:rPr lang="en-IN" dirty="0" smtClean="0"/>
              <a:t>Nappy Web</a:t>
            </a:r>
          </a:p>
          <a:p>
            <a:pPr marL="514350" indent="-514350">
              <a:buFont typeface="+mj-lt"/>
              <a:buAutoNum type="arabicParenR"/>
            </a:pPr>
            <a:r>
              <a:rPr lang="en-IN" dirty="0" smtClean="0"/>
              <a:t> </a:t>
            </a:r>
            <a:r>
              <a:rPr lang="en-IN" dirty="0" smtClean="0"/>
              <a:t>Hole in Web</a:t>
            </a:r>
          </a:p>
          <a:p>
            <a:pPr marL="514350" indent="-514350">
              <a:buFont typeface="+mj-lt"/>
              <a:buAutoNum type="arabicParenR"/>
            </a:pPr>
            <a:r>
              <a:rPr lang="en-IN" dirty="0" smtClean="0"/>
              <a:t> </a:t>
            </a:r>
            <a:r>
              <a:rPr lang="en-IN" dirty="0" smtClean="0"/>
              <a:t>Web Sagging</a:t>
            </a:r>
          </a:p>
          <a:p>
            <a:pPr marL="514350" indent="-514350">
              <a:buFont typeface="+mj-lt"/>
              <a:buAutoNum type="arabicParenR"/>
            </a:pPr>
            <a:r>
              <a:rPr lang="en-IN" dirty="0" smtClean="0"/>
              <a:t> </a:t>
            </a:r>
            <a:r>
              <a:rPr lang="en-IN" dirty="0" smtClean="0"/>
              <a:t>Bad selvedge.</a:t>
            </a:r>
          </a:p>
          <a:p>
            <a:pPr marL="514350" indent="-514350">
              <a:buNone/>
            </a:pPr>
            <a:r>
              <a:rPr lang="en-IN" dirty="0" smtClean="0"/>
              <a:t>These all defects are due to improper setting between the different parts of carding and damaged wire points and improper maintenance. Because card wire points are being grinded time to time as and when the sharpening of wire points are required.</a:t>
            </a:r>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00B050"/>
                </a:solidFill>
              </a:rPr>
              <a:t>CARDING MAINTENANCE</a:t>
            </a:r>
            <a:endParaRPr lang="en-IN" dirty="0">
              <a:solidFill>
                <a:srgbClr val="00B050"/>
              </a:solidFill>
            </a:endParaRPr>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arenR"/>
            </a:pPr>
            <a:r>
              <a:rPr lang="en-IN" dirty="0" smtClean="0"/>
              <a:t> Half Setting</a:t>
            </a:r>
          </a:p>
          <a:p>
            <a:pPr marL="514350" indent="-514350">
              <a:buFont typeface="+mj-lt"/>
              <a:buAutoNum type="arabicParenR"/>
            </a:pPr>
            <a:r>
              <a:rPr lang="en-IN" dirty="0" smtClean="0"/>
              <a:t> </a:t>
            </a:r>
            <a:r>
              <a:rPr lang="en-IN" dirty="0" smtClean="0"/>
              <a:t>Full setting</a:t>
            </a:r>
          </a:p>
          <a:p>
            <a:pPr marL="514350" indent="-514350">
              <a:buFont typeface="+mj-lt"/>
              <a:buAutoNum type="arabicParenR"/>
            </a:pPr>
            <a:r>
              <a:rPr lang="en-IN" dirty="0" smtClean="0"/>
              <a:t> </a:t>
            </a:r>
            <a:r>
              <a:rPr lang="en-IN" dirty="0" smtClean="0"/>
              <a:t>Over hauling</a:t>
            </a:r>
          </a:p>
          <a:p>
            <a:pPr marL="514350" indent="-514350">
              <a:buFont typeface="+mj-lt"/>
              <a:buAutoNum type="arabicParenR"/>
            </a:pPr>
            <a:r>
              <a:rPr lang="en-IN" dirty="0" smtClean="0"/>
              <a:t> </a:t>
            </a:r>
            <a:r>
              <a:rPr lang="en-IN" dirty="0" smtClean="0"/>
              <a:t>Semi overhauling</a:t>
            </a:r>
          </a:p>
          <a:p>
            <a:pPr marL="514350" indent="-514350">
              <a:buFont typeface="+mj-lt"/>
              <a:buAutoNum type="arabicParenR"/>
            </a:pPr>
            <a:r>
              <a:rPr lang="en-IN" dirty="0" smtClean="0"/>
              <a:t> </a:t>
            </a:r>
            <a:r>
              <a:rPr lang="en-IN" dirty="0" smtClean="0"/>
              <a:t>Grinding of wire points</a:t>
            </a:r>
          </a:p>
          <a:p>
            <a:pPr marL="514350" indent="-514350">
              <a:buFont typeface="+mj-lt"/>
              <a:buAutoNum type="arabicParenR"/>
            </a:pPr>
            <a:r>
              <a:rPr lang="en-IN" dirty="0" smtClean="0"/>
              <a:t> </a:t>
            </a:r>
            <a:r>
              <a:rPr lang="en-IN" dirty="0" smtClean="0"/>
              <a:t>Stripping of wire points</a:t>
            </a:r>
          </a:p>
          <a:p>
            <a:pPr marL="514350" indent="-514350">
              <a:buNone/>
            </a:pPr>
            <a:r>
              <a:rPr lang="en-IN" dirty="0" smtClean="0"/>
              <a:t>Apart from these there should be schedule , preventive and corrective maintenance </a:t>
            </a:r>
            <a:r>
              <a:rPr lang="en-IN" dirty="0" err="1" smtClean="0"/>
              <a:t>oin</a:t>
            </a:r>
            <a:r>
              <a:rPr lang="en-IN" dirty="0" smtClean="0"/>
              <a:t> running industries.</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b="1" dirty="0" smtClean="0"/>
              <a:t>Object of draw frame</a:t>
            </a:r>
            <a:endParaRPr lang="en-IN" b="1" dirty="0"/>
          </a:p>
        </p:txBody>
      </p:sp>
      <p:sp>
        <p:nvSpPr>
          <p:cNvPr id="5" name="Content Placeholder 4"/>
          <p:cNvSpPr>
            <a:spLocks noGrp="1"/>
          </p:cNvSpPr>
          <p:nvPr>
            <p:ph idx="1"/>
          </p:nvPr>
        </p:nvSpPr>
        <p:spPr/>
        <p:txBody>
          <a:bodyPr>
            <a:normAutofit fontScale="92500" lnSpcReduction="20000"/>
          </a:bodyPr>
          <a:lstStyle/>
          <a:p>
            <a:r>
              <a:rPr lang="en-IN" dirty="0" smtClean="0"/>
              <a:t>Drawing and doubling of the card slivers and thereby improve uniformity and straightening of fibres.</a:t>
            </a:r>
          </a:p>
          <a:p>
            <a:r>
              <a:rPr lang="en-IN" dirty="0" smtClean="0"/>
              <a:t>Drafting of card slivers and thereby improve parallelisation of fibres.</a:t>
            </a:r>
          </a:p>
          <a:p>
            <a:r>
              <a:rPr lang="en-IN" dirty="0" smtClean="0"/>
              <a:t>Formation of drawing slivers</a:t>
            </a:r>
          </a:p>
          <a:p>
            <a:pPr>
              <a:buNone/>
            </a:pPr>
            <a:r>
              <a:rPr lang="en-IN" dirty="0" smtClean="0"/>
              <a:t>Passage of draw frame </a:t>
            </a:r>
          </a:p>
          <a:p>
            <a:pPr>
              <a:buNone/>
            </a:pPr>
            <a:r>
              <a:rPr lang="en-IN" dirty="0" smtClean="0"/>
              <a:t>There are two passage of draw frame </a:t>
            </a:r>
          </a:p>
          <a:p>
            <a:pPr marL="514350" indent="-514350">
              <a:buFont typeface="+mj-lt"/>
              <a:buAutoNum type="alphaLcParenR"/>
            </a:pPr>
            <a:r>
              <a:rPr lang="en-IN" dirty="0" smtClean="0"/>
              <a:t>Breaker</a:t>
            </a:r>
          </a:p>
          <a:p>
            <a:pPr marL="514350" indent="-514350">
              <a:buFont typeface="+mj-lt"/>
              <a:buAutoNum type="alphaLcParenR"/>
            </a:pPr>
            <a:r>
              <a:rPr lang="en-IN" dirty="0" smtClean="0"/>
              <a:t>Finisher</a:t>
            </a:r>
          </a:p>
          <a:p>
            <a:pPr marL="514350" indent="-514350">
              <a:buNone/>
            </a:pP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C00000"/>
                </a:solidFill>
              </a:rPr>
              <a:t>Defects in drafting zone</a:t>
            </a:r>
            <a:endParaRPr lang="en-IN" b="1" dirty="0">
              <a:solidFill>
                <a:srgbClr val="C00000"/>
              </a:solidFill>
            </a:endParaRPr>
          </a:p>
        </p:txBody>
      </p:sp>
      <p:sp>
        <p:nvSpPr>
          <p:cNvPr id="3" name="Content Placeholder 2"/>
          <p:cNvSpPr>
            <a:spLocks noGrp="1"/>
          </p:cNvSpPr>
          <p:nvPr>
            <p:ph idx="1"/>
          </p:nvPr>
        </p:nvSpPr>
        <p:spPr/>
        <p:txBody>
          <a:bodyPr>
            <a:normAutofit fontScale="77500" lnSpcReduction="20000"/>
          </a:bodyPr>
          <a:lstStyle/>
          <a:p>
            <a:r>
              <a:rPr lang="en-IN" dirty="0" smtClean="0"/>
              <a:t>There are two defects -</a:t>
            </a:r>
          </a:p>
          <a:p>
            <a:pPr marL="514350" indent="-514350">
              <a:buFont typeface="+mj-lt"/>
              <a:buAutoNum type="alphaLcParenR"/>
            </a:pPr>
            <a:r>
              <a:rPr lang="en-IN" b="1" dirty="0" smtClean="0"/>
              <a:t>Roller slip- </a:t>
            </a:r>
            <a:r>
              <a:rPr lang="en-IN" dirty="0" smtClean="0"/>
              <a:t>Bottom rollers are moved directly by the motor which is positively driven, top rollers are driven by the bottom rollers with the frictional contact of fibre layers and which is negatively driven. Bottom rollers gives motion to the fibre layer first and it transmits to the top rollers. During transmission of the motion, the surface speed of the top rollers reduce than bottom rollers. This fall of surface speed of top rollers is called roller slip.</a:t>
            </a:r>
          </a:p>
          <a:p>
            <a:pPr marL="514350" indent="-514350">
              <a:buFont typeface="+mj-lt"/>
              <a:buAutoNum type="alphaLcParenR"/>
            </a:pPr>
            <a:r>
              <a:rPr lang="en-IN" b="1" dirty="0" smtClean="0"/>
              <a:t>Drafting wave- </a:t>
            </a:r>
            <a:r>
              <a:rPr lang="en-IN" dirty="0" smtClean="0"/>
              <a:t>When the fibre moves through the drafting zone,  a wave like formation is seen between first and second rollers, which is called drafting wave. This drafting wave happens due to loose second top roller and bulkiness of the fibres.</a:t>
            </a: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smtClean="0"/>
          </a:p>
          <a:p>
            <a:endParaRPr lang="en-IN" dirty="0" smtClean="0"/>
          </a:p>
          <a:p>
            <a:endParaRPr lang="en-IN" dirty="0" smtClean="0"/>
          </a:p>
          <a:p>
            <a:pPr>
              <a:buNone/>
            </a:pPr>
            <a:r>
              <a:rPr lang="en-IN" dirty="0" smtClean="0"/>
              <a:t>                  C</a:t>
            </a:r>
            <a:endParaRPr lang="en-IN" dirty="0" smtClean="0"/>
          </a:p>
          <a:p>
            <a:pPr>
              <a:buNone/>
            </a:pPr>
            <a:r>
              <a:rPr lang="en-IN" dirty="0" smtClean="0"/>
              <a:t>                  B</a:t>
            </a:r>
          </a:p>
          <a:p>
            <a:pPr>
              <a:buNone/>
            </a:pPr>
            <a:r>
              <a:rPr lang="en-IN" dirty="0" smtClean="0"/>
              <a:t> </a:t>
            </a:r>
            <a:r>
              <a:rPr lang="en-IN" dirty="0" smtClean="0"/>
              <a:t>                 A</a:t>
            </a:r>
            <a:endParaRPr lang="en-IN" dirty="0"/>
          </a:p>
        </p:txBody>
      </p:sp>
      <p:sp>
        <p:nvSpPr>
          <p:cNvPr id="6" name="Oval 5"/>
          <p:cNvSpPr/>
          <p:nvPr/>
        </p:nvSpPr>
        <p:spPr>
          <a:xfrm>
            <a:off x="3000364" y="2928934"/>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Oval 7"/>
          <p:cNvSpPr/>
          <p:nvPr/>
        </p:nvSpPr>
        <p:spPr>
          <a:xfrm>
            <a:off x="4357686" y="2928934"/>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Oval 8"/>
          <p:cNvSpPr/>
          <p:nvPr/>
        </p:nvSpPr>
        <p:spPr>
          <a:xfrm>
            <a:off x="3000364" y="4143380"/>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Oval 9"/>
          <p:cNvSpPr/>
          <p:nvPr/>
        </p:nvSpPr>
        <p:spPr>
          <a:xfrm>
            <a:off x="4429124" y="4143380"/>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2" name="Straight Connector 11"/>
          <p:cNvCxnSpPr/>
          <p:nvPr/>
        </p:nvCxnSpPr>
        <p:spPr>
          <a:xfrm flipV="1">
            <a:off x="3214678" y="4000504"/>
            <a:ext cx="2143140" cy="334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286116" y="3929066"/>
            <a:ext cx="214314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7" name="Equal 16"/>
          <p:cNvSpPr/>
          <p:nvPr/>
        </p:nvSpPr>
        <p:spPr>
          <a:xfrm>
            <a:off x="2786050" y="3929066"/>
            <a:ext cx="2928958" cy="7143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Roller setting</a:t>
            </a:r>
            <a:endParaRPr lang="en-IN" b="1" dirty="0"/>
          </a:p>
        </p:txBody>
      </p:sp>
      <p:sp>
        <p:nvSpPr>
          <p:cNvPr id="3" name="Content Placeholder 2"/>
          <p:cNvSpPr>
            <a:spLocks noGrp="1"/>
          </p:cNvSpPr>
          <p:nvPr>
            <p:ph idx="1"/>
          </p:nvPr>
        </p:nvSpPr>
        <p:spPr/>
        <p:txBody>
          <a:bodyPr/>
          <a:lstStyle/>
          <a:p>
            <a:r>
              <a:rPr lang="en-IN" dirty="0" smtClean="0"/>
              <a:t>Nip to nip distance of the rollers is called roller setting. </a:t>
            </a:r>
          </a:p>
          <a:p>
            <a:r>
              <a:rPr lang="en-IN" dirty="0" smtClean="0"/>
              <a:t>Roller setting is done as per staple length of the fibre. </a:t>
            </a:r>
          </a:p>
          <a:p>
            <a:r>
              <a:rPr lang="en-IN" dirty="0" smtClean="0"/>
              <a:t>Front zone:- effective length +3mm</a:t>
            </a:r>
          </a:p>
          <a:p>
            <a:r>
              <a:rPr lang="en-IN" dirty="0" smtClean="0"/>
              <a:t>Middle zone:- effective length +6mm</a:t>
            </a:r>
          </a:p>
          <a:p>
            <a:r>
              <a:rPr lang="en-IN" dirty="0" smtClean="0"/>
              <a:t>Back zone:- effective length +9mm</a:t>
            </a: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Modern drafting systems (MDS)</a:t>
            </a:r>
            <a:endParaRPr lang="en-IN" b="1" dirty="0"/>
          </a:p>
        </p:txBody>
      </p:sp>
      <p:sp>
        <p:nvSpPr>
          <p:cNvPr id="3" name="Content Placeholder 2"/>
          <p:cNvSpPr>
            <a:spLocks noGrp="1"/>
          </p:cNvSpPr>
          <p:nvPr>
            <p:ph idx="1"/>
          </p:nvPr>
        </p:nvSpPr>
        <p:spPr/>
        <p:txBody>
          <a:bodyPr>
            <a:normAutofit fontScale="70000" lnSpcReduction="20000"/>
          </a:bodyPr>
          <a:lstStyle/>
          <a:p>
            <a:r>
              <a:rPr lang="en-IN" dirty="0" smtClean="0"/>
              <a:t>Before introduction of MDS, the conventional drafting system is named as graduated drafting system which is 4/4. </a:t>
            </a:r>
          </a:p>
          <a:p>
            <a:r>
              <a:rPr lang="en-IN" dirty="0" smtClean="0"/>
              <a:t>In this drafting system, draft is increased gradually from back zone to front zone.</a:t>
            </a:r>
          </a:p>
          <a:p>
            <a:r>
              <a:rPr lang="en-IN" dirty="0" smtClean="0"/>
              <a:t>Draft is like 1.2, 1.7, 2.95 respectively which is equal to 6.02 (1.2x1.7x2.95).</a:t>
            </a:r>
          </a:p>
          <a:p>
            <a:r>
              <a:rPr lang="en-IN" dirty="0" smtClean="0"/>
              <a:t>MDS are-</a:t>
            </a:r>
          </a:p>
          <a:p>
            <a:pPr marL="514350" indent="-514350">
              <a:buFont typeface="+mj-lt"/>
              <a:buAutoNum type="arabicPeriod"/>
            </a:pPr>
            <a:r>
              <a:rPr lang="en-IN" dirty="0" smtClean="0"/>
              <a:t>3/4- made by </a:t>
            </a:r>
            <a:r>
              <a:rPr lang="en-IN" dirty="0" err="1" smtClean="0"/>
              <a:t>german</a:t>
            </a:r>
            <a:r>
              <a:rPr lang="en-IN" dirty="0" smtClean="0"/>
              <a:t> firms </a:t>
            </a:r>
            <a:r>
              <a:rPr lang="en-IN" dirty="0" err="1" smtClean="0"/>
              <a:t>eg</a:t>
            </a:r>
            <a:r>
              <a:rPr lang="en-IN" dirty="0" smtClean="0"/>
              <a:t>, </a:t>
            </a:r>
            <a:r>
              <a:rPr lang="en-IN" dirty="0" err="1" smtClean="0"/>
              <a:t>Inglostadt</a:t>
            </a:r>
            <a:r>
              <a:rPr lang="en-IN" dirty="0" smtClean="0"/>
              <a:t>, </a:t>
            </a:r>
            <a:r>
              <a:rPr lang="en-IN" dirty="0" err="1" smtClean="0"/>
              <a:t>spintex</a:t>
            </a:r>
            <a:r>
              <a:rPr lang="en-IN" dirty="0" smtClean="0"/>
              <a:t>, </a:t>
            </a:r>
            <a:r>
              <a:rPr lang="en-IN" dirty="0" err="1" smtClean="0"/>
              <a:t>zinser</a:t>
            </a:r>
            <a:r>
              <a:rPr lang="en-IN" dirty="0" smtClean="0"/>
              <a:t>.</a:t>
            </a:r>
          </a:p>
          <a:p>
            <a:pPr marL="514350" indent="-514350">
              <a:buFont typeface="+mj-lt"/>
              <a:buAutoNum type="arabicPeriod"/>
            </a:pPr>
            <a:r>
              <a:rPr lang="en-IN" dirty="0" smtClean="0"/>
              <a:t>4/5- it is used on the </a:t>
            </a:r>
            <a:r>
              <a:rPr lang="en-IN" dirty="0" err="1" smtClean="0"/>
              <a:t>whitin</a:t>
            </a:r>
            <a:r>
              <a:rPr lang="en-IN" dirty="0" smtClean="0"/>
              <a:t> (USA) draw frames.</a:t>
            </a:r>
          </a:p>
          <a:p>
            <a:pPr marL="514350" indent="-514350">
              <a:buFont typeface="+mj-lt"/>
              <a:buAutoNum type="arabicPeriod"/>
            </a:pPr>
            <a:r>
              <a:rPr lang="en-IN" dirty="0" smtClean="0"/>
              <a:t>3/5-  made by </a:t>
            </a:r>
            <a:r>
              <a:rPr lang="en-IN" dirty="0" err="1" smtClean="0"/>
              <a:t>Rieters</a:t>
            </a:r>
            <a:r>
              <a:rPr lang="en-IN" dirty="0" smtClean="0"/>
              <a:t> (Switzerland) similar to 4/5.</a:t>
            </a:r>
          </a:p>
          <a:p>
            <a:pPr marL="514350" indent="-514350">
              <a:buFont typeface="+mj-lt"/>
              <a:buAutoNum type="arabicPeriod"/>
            </a:pPr>
            <a:r>
              <a:rPr lang="en-IN" dirty="0" smtClean="0"/>
              <a:t>3/3- it is modification of graduated drafting system 4/4.</a:t>
            </a:r>
          </a:p>
          <a:p>
            <a:pPr marL="514350" indent="-514350">
              <a:buFont typeface="+mj-lt"/>
              <a:buAutoNum type="arabicPeriod"/>
            </a:pPr>
            <a:r>
              <a:rPr lang="en-IN" dirty="0" smtClean="0"/>
              <a:t>2/2- it is used in post comber small draw frame drafting system.</a:t>
            </a:r>
          </a:p>
          <a:p>
            <a:pPr marL="514350" indent="-514350">
              <a:buFont typeface="+mj-lt"/>
              <a:buAutoNum type="arabicPeriod"/>
            </a:pP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Electrical Stop motions</a:t>
            </a:r>
            <a:endParaRPr lang="en-IN" b="1" dirty="0"/>
          </a:p>
        </p:txBody>
      </p:sp>
      <p:sp>
        <p:nvSpPr>
          <p:cNvPr id="3" name="Content Placeholder 2"/>
          <p:cNvSpPr>
            <a:spLocks noGrp="1"/>
          </p:cNvSpPr>
          <p:nvPr>
            <p:ph idx="1"/>
          </p:nvPr>
        </p:nvSpPr>
        <p:spPr/>
        <p:txBody>
          <a:bodyPr>
            <a:normAutofit lnSpcReduction="10000"/>
          </a:bodyPr>
          <a:lstStyle/>
          <a:p>
            <a:pPr>
              <a:buNone/>
            </a:pPr>
            <a:endParaRPr lang="en-IN" dirty="0" smtClean="0"/>
          </a:p>
          <a:p>
            <a:pPr marL="514350" indent="-514350">
              <a:buFont typeface="+mj-lt"/>
              <a:buAutoNum type="arabicPeriod"/>
            </a:pPr>
            <a:r>
              <a:rPr lang="en-IN" b="1" u="sng" dirty="0" smtClean="0"/>
              <a:t>Back stop motion-</a:t>
            </a:r>
            <a:r>
              <a:rPr lang="en-IN" dirty="0" smtClean="0"/>
              <a:t>this stops the machine when there is any sliver break at the back or if any feeding can becomes empty.</a:t>
            </a:r>
          </a:p>
          <a:p>
            <a:pPr marL="514350" indent="-514350">
              <a:buFont typeface="+mj-lt"/>
              <a:buAutoNum type="arabicPeriod"/>
            </a:pPr>
            <a:r>
              <a:rPr lang="en-IN" b="1" u="sng" dirty="0" smtClean="0"/>
              <a:t>Front stop motion- </a:t>
            </a:r>
            <a:r>
              <a:rPr lang="en-IN" dirty="0" smtClean="0"/>
              <a:t>this stops the machine when there is a top roller lapping or break in the web.</a:t>
            </a:r>
          </a:p>
          <a:p>
            <a:pPr marL="514350" indent="-514350">
              <a:buFont typeface="+mj-lt"/>
              <a:buAutoNum type="arabicPeriod"/>
            </a:pPr>
            <a:r>
              <a:rPr lang="en-IN" b="1" u="sng" dirty="0" smtClean="0"/>
              <a:t>Full can stop motion- </a:t>
            </a:r>
            <a:r>
              <a:rPr lang="en-IN" dirty="0" smtClean="0"/>
              <a:t>this stops the frame when the delivery can is full.</a:t>
            </a:r>
          </a:p>
          <a:p>
            <a:pPr marL="514350" indent="-514350">
              <a:buNone/>
            </a:pPr>
            <a:endParaRPr lang="en-IN" b="1" u="sng" dirty="0" smtClean="0"/>
          </a:p>
          <a:p>
            <a:pPr marL="514350" indent="-514350">
              <a:buFont typeface="+mj-lt"/>
              <a:buAutoNum type="arabicPeriod"/>
            </a:pPr>
            <a:endParaRPr lang="en-IN" dirty="0" smtClean="0"/>
          </a:p>
          <a:p>
            <a:pPr marL="514350" indent="-514350">
              <a:buFont typeface="+mj-lt"/>
              <a:buAutoNum type="arabicPeriod"/>
            </a:pP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Mechanical stop motions</a:t>
            </a:r>
            <a:endParaRPr lang="en-IN" b="1" dirty="0"/>
          </a:p>
        </p:txBody>
      </p:sp>
      <p:sp>
        <p:nvSpPr>
          <p:cNvPr id="3" name="Content Placeholder 2"/>
          <p:cNvSpPr>
            <a:spLocks noGrp="1"/>
          </p:cNvSpPr>
          <p:nvPr>
            <p:ph idx="1"/>
          </p:nvPr>
        </p:nvSpPr>
        <p:spPr/>
        <p:txBody>
          <a:bodyPr>
            <a:normAutofit fontScale="85000" lnSpcReduction="20000"/>
          </a:bodyPr>
          <a:lstStyle/>
          <a:p>
            <a:pPr marL="514350" indent="-514350">
              <a:buNone/>
            </a:pPr>
            <a:r>
              <a:rPr lang="en-IN" dirty="0" smtClean="0"/>
              <a:t>      Mechanical stop motions are those when broken gear and torn out belts are changed during running condition.  </a:t>
            </a:r>
          </a:p>
          <a:p>
            <a:pPr marL="514350" indent="-514350">
              <a:buNone/>
            </a:pPr>
            <a:r>
              <a:rPr lang="en-IN" b="1" dirty="0" smtClean="0"/>
              <a:t>Performance of draw frames-</a:t>
            </a:r>
          </a:p>
          <a:p>
            <a:pPr marL="514350" indent="-514350">
              <a:buFont typeface="+mj-lt"/>
              <a:buAutoNum type="arabicPeriod"/>
            </a:pPr>
            <a:r>
              <a:rPr lang="en-IN" dirty="0" smtClean="0"/>
              <a:t>Control of sliver hank of finisher draw frame by wrapping test. Sample length is 5 yards. CV % is 1.5-4.5. </a:t>
            </a:r>
          </a:p>
          <a:p>
            <a:pPr marL="514350" indent="-514350">
              <a:buFont typeface="+mj-lt"/>
              <a:buAutoNum type="arabicPeriod"/>
            </a:pPr>
            <a:r>
              <a:rPr lang="en-IN" dirty="0" smtClean="0"/>
              <a:t>Unevenness of sliver (U%) is 4.5-5 in case of cotton fibre.</a:t>
            </a:r>
          </a:p>
          <a:p>
            <a:pPr marL="514350" indent="-514350">
              <a:buFont typeface="+mj-lt"/>
              <a:buAutoNum type="arabicPeriod"/>
            </a:pPr>
            <a:r>
              <a:rPr lang="en-IN" dirty="0" smtClean="0"/>
              <a:t>Efficiency of draw frame – it depends upon front roller speed and hank of the finisher sliver which is around 75%. </a:t>
            </a:r>
          </a:p>
          <a:p>
            <a:pPr marL="514350" indent="-514350">
              <a:buNone/>
            </a:pPr>
            <a:endParaRPr lang="en-IN"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Carding</a:t>
            </a:r>
            <a:endParaRPr lang="en-IN" b="1" dirty="0"/>
          </a:p>
        </p:txBody>
      </p:sp>
      <p:sp>
        <p:nvSpPr>
          <p:cNvPr id="3" name="Content Placeholder 2"/>
          <p:cNvSpPr>
            <a:spLocks noGrp="1"/>
          </p:cNvSpPr>
          <p:nvPr>
            <p:ph idx="1"/>
          </p:nvPr>
        </p:nvSpPr>
        <p:spPr/>
        <p:txBody>
          <a:bodyPr/>
          <a:lstStyle/>
          <a:p>
            <a:r>
              <a:rPr lang="en-IN" dirty="0" smtClean="0"/>
              <a:t>Object of carding-</a:t>
            </a:r>
          </a:p>
          <a:p>
            <a:pPr marL="514350" indent="-514350">
              <a:buFont typeface="+mj-lt"/>
              <a:buAutoNum type="arabicParenR"/>
            </a:pPr>
            <a:r>
              <a:rPr lang="en-IN" dirty="0" smtClean="0"/>
              <a:t>To loosen the fibres from the fibre tufts.</a:t>
            </a:r>
          </a:p>
          <a:p>
            <a:pPr marL="514350" indent="-514350">
              <a:buFont typeface="+mj-lt"/>
              <a:buAutoNum type="arabicParenR"/>
            </a:pPr>
            <a:r>
              <a:rPr lang="en-IN" dirty="0" smtClean="0"/>
              <a:t>Opening of the fibres up to individual state.</a:t>
            </a:r>
          </a:p>
          <a:p>
            <a:pPr marL="514350" indent="-514350">
              <a:buFont typeface="+mj-lt"/>
              <a:buAutoNum type="arabicParenR"/>
            </a:pPr>
            <a:r>
              <a:rPr lang="en-IN" dirty="0" smtClean="0"/>
              <a:t>Cleaning of the fibres by extracting sand, dust and lead particles etc. </a:t>
            </a:r>
          </a:p>
          <a:p>
            <a:pPr marL="514350" indent="-514350">
              <a:buFont typeface="+mj-lt"/>
              <a:buAutoNum type="arabicParenR"/>
            </a:pPr>
            <a:r>
              <a:rPr lang="en-IN" dirty="0" smtClean="0"/>
              <a:t>The fibres are oriented.</a:t>
            </a:r>
          </a:p>
          <a:p>
            <a:pPr marL="514350" indent="-514350">
              <a:buFont typeface="+mj-lt"/>
              <a:buAutoNum type="arabicParenR"/>
            </a:pPr>
            <a:r>
              <a:rPr lang="en-IN" dirty="0" smtClean="0"/>
              <a:t>To convert the blow room lap into round strand of loose, soft cotton sliver. </a:t>
            </a:r>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TotalTime>
  <Words>1210</Words>
  <Application>Microsoft Office PowerPoint</Application>
  <PresentationFormat>On-screen Show (4:3)</PresentationFormat>
  <Paragraphs>123</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Object of draw frame</vt:lpstr>
      <vt:lpstr>Defects in drafting zone</vt:lpstr>
      <vt:lpstr>Slide 4</vt:lpstr>
      <vt:lpstr>Roller setting</vt:lpstr>
      <vt:lpstr>Modern drafting systems (MDS)</vt:lpstr>
      <vt:lpstr>Electrical Stop motions</vt:lpstr>
      <vt:lpstr>Mechanical stop motions</vt:lpstr>
      <vt:lpstr>Carding</vt:lpstr>
      <vt:lpstr>Principle/theory of carding </vt:lpstr>
      <vt:lpstr>Slide 11</vt:lpstr>
      <vt:lpstr>Card clothing’s </vt:lpstr>
      <vt:lpstr>Disadvantages of flexible card clothing</vt:lpstr>
      <vt:lpstr>Card draft</vt:lpstr>
      <vt:lpstr> Card draft formulae</vt:lpstr>
      <vt:lpstr>Types of draft</vt:lpstr>
      <vt:lpstr>RELATION BETWEEN AD &amp; MD</vt:lpstr>
      <vt:lpstr>CARD SLIVER DEFECTS</vt:lpstr>
      <vt:lpstr>CARDING MAINTENANCE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Object of draw frame</dc:title>
  <dc:creator>user 1</dc:creator>
  <cp:lastModifiedBy>user 1</cp:lastModifiedBy>
  <cp:revision>35</cp:revision>
  <dcterms:created xsi:type="dcterms:W3CDTF">2018-06-25T13:39:26Z</dcterms:created>
  <dcterms:modified xsi:type="dcterms:W3CDTF">2018-06-28T14:21:46Z</dcterms:modified>
</cp:coreProperties>
</file>